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sldIdLst>
    <p:sldId id="256" r:id="rId5"/>
    <p:sldId id="289" r:id="rId6"/>
    <p:sldId id="300" r:id="rId7"/>
    <p:sldId id="292" r:id="rId8"/>
    <p:sldId id="293" r:id="rId9"/>
    <p:sldId id="291" r:id="rId10"/>
    <p:sldId id="296" r:id="rId11"/>
    <p:sldId id="297" r:id="rId12"/>
    <p:sldId id="298" r:id="rId13"/>
    <p:sldId id="299" r:id="rId14"/>
    <p:sldId id="294" r:id="rId15"/>
    <p:sldId id="302" r:id="rId16"/>
    <p:sldId id="303" r:id="rId17"/>
    <p:sldId id="304" r:id="rId18"/>
    <p:sldId id="295" r:id="rId19"/>
    <p:sldId id="305" r:id="rId20"/>
    <p:sldId id="306" r:id="rId21"/>
    <p:sldId id="301" r:id="rId2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93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969" autoAdjust="0"/>
  </p:normalViewPr>
  <p:slideViewPr>
    <p:cSldViewPr snapToGrid="0">
      <p:cViewPr>
        <p:scale>
          <a:sx n="53" d="100"/>
          <a:sy n="53" d="100"/>
        </p:scale>
        <p:origin x="36" y="9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黒瀬 玲凱" userId="e35113d1-bc7b-40af-8c9e-453e25e10c37" providerId="ADAL" clId="{9608DD7A-35B1-47C0-97BC-B3932ACA72C8}"/>
    <pc:docChg chg="delSld modSld sldOrd">
      <pc:chgData name="黒瀬 玲凱" userId="e35113d1-bc7b-40af-8c9e-453e25e10c37" providerId="ADAL" clId="{9608DD7A-35B1-47C0-97BC-B3932ACA72C8}" dt="2025-04-15T05:18:05.970" v="412" actId="20577"/>
      <pc:docMkLst>
        <pc:docMk/>
      </pc:docMkLst>
      <pc:sldChg chg="del">
        <pc:chgData name="黒瀬 玲凱" userId="e35113d1-bc7b-40af-8c9e-453e25e10c37" providerId="ADAL" clId="{9608DD7A-35B1-47C0-97BC-B3932ACA72C8}" dt="2025-04-15T04:06:26.544" v="2" actId="47"/>
        <pc:sldMkLst>
          <pc:docMk/>
          <pc:sldMk cId="1526420089" sldId="274"/>
        </pc:sldMkLst>
      </pc:sldChg>
      <pc:sldChg chg="del">
        <pc:chgData name="黒瀬 玲凱" userId="e35113d1-bc7b-40af-8c9e-453e25e10c37" providerId="ADAL" clId="{9608DD7A-35B1-47C0-97BC-B3932ACA72C8}" dt="2025-04-15T04:06:26.544" v="2" actId="47"/>
        <pc:sldMkLst>
          <pc:docMk/>
          <pc:sldMk cId="4001701079" sldId="286"/>
        </pc:sldMkLst>
      </pc:sldChg>
      <pc:sldChg chg="modSp mod">
        <pc:chgData name="黒瀬 玲凱" userId="e35113d1-bc7b-40af-8c9e-453e25e10c37" providerId="ADAL" clId="{9608DD7A-35B1-47C0-97BC-B3932ACA72C8}" dt="2025-04-15T05:18:05.970" v="412" actId="20577"/>
        <pc:sldMkLst>
          <pc:docMk/>
          <pc:sldMk cId="2006458430" sldId="294"/>
        </pc:sldMkLst>
        <pc:spChg chg="mod">
          <ac:chgData name="黒瀬 玲凱" userId="e35113d1-bc7b-40af-8c9e-453e25e10c37" providerId="ADAL" clId="{9608DD7A-35B1-47C0-97BC-B3932ACA72C8}" dt="2025-04-15T05:18:05.970" v="412" actId="20577"/>
          <ac:spMkLst>
            <pc:docMk/>
            <pc:sldMk cId="2006458430" sldId="294"/>
            <ac:spMk id="6" creationId="{99E67828-F701-FDBC-82AF-ED842890BF12}"/>
          </ac:spMkLst>
        </pc:spChg>
      </pc:sldChg>
      <pc:sldChg chg="modSp mod">
        <pc:chgData name="黒瀬 玲凱" userId="e35113d1-bc7b-40af-8c9e-453e25e10c37" providerId="ADAL" clId="{9608DD7A-35B1-47C0-97BC-B3932ACA72C8}" dt="2025-04-15T04:06:15.640" v="1" actId="5793"/>
        <pc:sldMkLst>
          <pc:docMk/>
          <pc:sldMk cId="3106129506" sldId="295"/>
        </pc:sldMkLst>
        <pc:spChg chg="mod">
          <ac:chgData name="黒瀬 玲凱" userId="e35113d1-bc7b-40af-8c9e-453e25e10c37" providerId="ADAL" clId="{9608DD7A-35B1-47C0-97BC-B3932ACA72C8}" dt="2025-04-15T04:06:15.640" v="1" actId="5793"/>
          <ac:spMkLst>
            <pc:docMk/>
            <pc:sldMk cId="3106129506" sldId="295"/>
            <ac:spMk id="3" creationId="{F00BCA71-CD6E-DE40-AB4F-F5CE2226DB72}"/>
          </ac:spMkLst>
        </pc:spChg>
      </pc:sldChg>
      <pc:sldChg chg="ord">
        <pc:chgData name="黒瀬 玲凱" userId="e35113d1-bc7b-40af-8c9e-453e25e10c37" providerId="ADAL" clId="{9608DD7A-35B1-47C0-97BC-B3932ACA72C8}" dt="2025-04-15T04:06:30.121" v="4"/>
        <pc:sldMkLst>
          <pc:docMk/>
          <pc:sldMk cId="3627259237" sldId="30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FE10A-85EE-48BD-894B-CED27AACDC01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CE22BD-6BBB-46C1-AB24-D41F584BE4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976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8725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F9B71-1C54-2E5A-F5FF-B96CA5796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6341448-D9D5-EDC5-F896-F38E40967B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A4BE9CA-5A27-C40E-85FE-BC5B68AEE6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探究の基礎の方で中学校での探究活動の内容を話していた場合は、科学的かどうか考えてもらうところから。</a:t>
            </a:r>
            <a:endParaRPr kumimoji="1" lang="en-US" altLang="ja-JP" dirty="0"/>
          </a:p>
          <a:p>
            <a:r>
              <a:rPr kumimoji="1" lang="ja-JP" altLang="en-US" dirty="0"/>
              <a:t>そうでない場合は、探究の内容を話し合ってもらうところから。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科学的だと思った人、そうじゃないかもと思った人を聞いてみる</a:t>
            </a:r>
            <a:endParaRPr kumimoji="1" lang="en-US" altLang="ja-JP" dirty="0"/>
          </a:p>
          <a:p>
            <a:r>
              <a:rPr kumimoji="1" lang="ja-JP" altLang="en-US" dirty="0"/>
              <a:t>それぞれに理由も聞いてみる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7AA6412-0E60-B380-E06C-589BC78120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7892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身近なことや興味のあることに疑問や課題意識を持つ</a:t>
            </a:r>
            <a:endParaRPr kumimoji="1" lang="en-US" altLang="ja-JP" dirty="0"/>
          </a:p>
          <a:p>
            <a:r>
              <a:rPr kumimoji="1" lang="ja-JP" altLang="en-US" dirty="0"/>
              <a:t>疑問の答えや課題の解決方法を予想する</a:t>
            </a:r>
            <a:endParaRPr kumimoji="1" lang="en-US" altLang="ja-JP" dirty="0"/>
          </a:p>
          <a:p>
            <a:r>
              <a:rPr kumimoji="1" lang="ja-JP" altLang="en-US" dirty="0"/>
              <a:t>予想が正しいか確かめる</a:t>
            </a:r>
            <a:endParaRPr kumimoji="1" lang="en-US" altLang="ja-JP" dirty="0"/>
          </a:p>
          <a:p>
            <a:r>
              <a:rPr kumimoji="1" lang="ja-JP" altLang="en-US" dirty="0"/>
              <a:t>確かめた結果を分析する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実際の探究では</a:t>
            </a:r>
            <a:endParaRPr kumimoji="1" lang="en-US" altLang="ja-JP" dirty="0"/>
          </a:p>
          <a:p>
            <a:r>
              <a:rPr kumimoji="1" lang="ja-JP" altLang="en-US" dirty="0"/>
              <a:t>課題意識を持つ</a:t>
            </a:r>
            <a:endParaRPr kumimoji="1" lang="en-US" altLang="ja-JP" dirty="0"/>
          </a:p>
          <a:p>
            <a:r>
              <a:rPr kumimoji="1" lang="ja-JP" altLang="en-US" dirty="0"/>
              <a:t>課題を解決する方法を考える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5917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sz="1200" dirty="0"/>
              <a:t>テーマが理科っぽかったら科学的？</a:t>
            </a:r>
            <a:endParaRPr lang="en-US" altLang="ja-JP" sz="1200" dirty="0"/>
          </a:p>
          <a:p>
            <a:r>
              <a:rPr lang="ja-JP" altLang="en-US" sz="1200" dirty="0"/>
              <a:t>実験をやったら科学的？</a:t>
            </a:r>
            <a:endParaRPr lang="en-US" altLang="ja-JP" sz="1200" dirty="0"/>
          </a:p>
          <a:p>
            <a:r>
              <a:rPr lang="ja-JP" altLang="en-US" sz="1200" dirty="0"/>
              <a:t>社会問題の探究は科学的じゃない？</a:t>
            </a:r>
            <a:endParaRPr lang="en-US" altLang="ja-JP" sz="1200" dirty="0"/>
          </a:p>
          <a:p>
            <a:r>
              <a:rPr kumimoji="1" lang="ja-JP" altLang="en-US" dirty="0"/>
              <a:t>あたりがでるんじゃないかな？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154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4062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B80F5-DC6F-89BD-C468-BA156C2F7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A275F31-AE5E-83A7-A85A-25456203FD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486A18A-C92D-F38D-BF7D-C3DDDC4A4D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9CCD70-B193-F87D-741A-B77E73AE09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3196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65B32-C4CB-F035-2804-8D7E2774F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52B08EB-CFE2-EC20-473F-3F47FAD661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8E4ACBE-5149-3F61-0ABE-B824EF953C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7E5BB6-1770-D383-39C1-20E4D99D7A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0990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893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線コネクタ 3">
            <a:extLst>
              <a:ext uri="{FF2B5EF4-FFF2-40B4-BE49-F238E27FC236}">
                <a16:creationId xmlns:a16="http://schemas.microsoft.com/office/drawing/2014/main" id="{00CA7F2B-4FB1-4620-8FE1-EAB9D05888B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7429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9" name="タイトル 28"/>
          <p:cNvSpPr>
            <a:spLocks noGrp="1"/>
          </p:cNvSpPr>
          <p:nvPr>
            <p:ph type="ctrTitle"/>
          </p:nvPr>
        </p:nvSpPr>
        <p:spPr>
          <a:xfrm>
            <a:off x="508000" y="4626400"/>
            <a:ext cx="11277600" cy="1222375"/>
          </a:xfrm>
        </p:spPr>
        <p:txBody>
          <a:bodyPr anchor="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508000" y="5848775"/>
            <a:ext cx="11277600" cy="914400"/>
          </a:xfrm>
        </p:spPr>
        <p:txBody>
          <a:bodyPr anchor="t"/>
          <a:lstStyle>
            <a:lvl1pPr marL="0" indent="0" algn="r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5" name="日付プレースホルダ 15">
            <a:extLst>
              <a:ext uri="{FF2B5EF4-FFF2-40B4-BE49-F238E27FC236}">
                <a16:creationId xmlns:a16="http://schemas.microsoft.com/office/drawing/2014/main" id="{99719EE8-5BAD-4D4D-AD6A-161048459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フッター プレースホルダ 1">
            <a:extLst>
              <a:ext uri="{FF2B5EF4-FFF2-40B4-BE49-F238E27FC236}">
                <a16:creationId xmlns:a16="http://schemas.microsoft.com/office/drawing/2014/main" id="{3AEBA040-7C99-4381-BE8D-416F291FA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14">
            <a:extLst>
              <a:ext uri="{FF2B5EF4-FFF2-40B4-BE49-F238E27FC236}">
                <a16:creationId xmlns:a16="http://schemas.microsoft.com/office/drawing/2014/main" id="{51A3CA64-931F-42E8-BACA-21899029D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765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黒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C2AFF0-8D89-79A6-E224-73409F01E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9EEF9D9-7809-9061-AE21-CA52017BD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5B5F-2739-4C00-A4F0-D1BD599E11D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06EB4C6-6D5B-92C9-BC82-94FE329D9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0410ABF-4F3C-0379-126D-FF45601E4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8E14E0-C2C1-50D3-0E0F-5F0B92661971}"/>
              </a:ext>
            </a:extLst>
          </p:cNvPr>
          <p:cNvSpPr/>
          <p:nvPr/>
        </p:nvSpPr>
        <p:spPr>
          <a:xfrm>
            <a:off x="-77821" y="0"/>
            <a:ext cx="13083702" cy="70330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563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線コネクタ 4">
            <a:extLst>
              <a:ext uri="{FF2B5EF4-FFF2-40B4-BE49-F238E27FC236}">
                <a16:creationId xmlns:a16="http://schemas.microsoft.com/office/drawing/2014/main" id="{A0949DAC-4634-4D4E-B875-C94D7DB2461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12" name="タイトル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6" name="日付プレースホルダ 24">
            <a:extLst>
              <a:ext uri="{FF2B5EF4-FFF2-40B4-BE49-F238E27FC236}">
                <a16:creationId xmlns:a16="http://schemas.microsoft.com/office/drawing/2014/main" id="{B273D580-BDD6-4EDB-AE6A-35214C030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7" name="フッター プレースホルダ 28">
            <a:extLst>
              <a:ext uri="{FF2B5EF4-FFF2-40B4-BE49-F238E27FC236}">
                <a16:creationId xmlns:a16="http://schemas.microsoft.com/office/drawing/2014/main" id="{E228ECD1-5C29-435B-99F6-E07A840A9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8" name="スライド番号プレースホルダ 6">
            <a:extLst>
              <a:ext uri="{FF2B5EF4-FFF2-40B4-BE49-F238E27FC236}">
                <a16:creationId xmlns:a16="http://schemas.microsoft.com/office/drawing/2014/main" id="{F4759E8B-0D64-4973-9A8F-896CCBBD0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126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図プレースホルダ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ja-JP" altLang="en-US" noProof="0"/>
              <a:t>アイコンをクリックして図を追加</a:t>
            </a:r>
            <a:endParaRPr lang="en-US" noProof="0" dirty="0"/>
          </a:p>
        </p:txBody>
      </p:sp>
      <p:sp>
        <p:nvSpPr>
          <p:cNvPr id="17" name="タイトル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 6">
            <a:extLst>
              <a:ext uri="{FF2B5EF4-FFF2-40B4-BE49-F238E27FC236}">
                <a16:creationId xmlns:a16="http://schemas.microsoft.com/office/drawing/2014/main" id="{969F0BCB-D914-4FA9-872B-642CBDE88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9B6FE2C-883A-47D7-8C41-A0C712531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30">
            <a:extLst>
              <a:ext uri="{FF2B5EF4-FFF2-40B4-BE49-F238E27FC236}">
                <a16:creationId xmlns:a16="http://schemas.microsoft.com/office/drawing/2014/main" id="{3297A3E5-3A14-4D2C-AE3F-AAFED2A6A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3955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10">
            <a:extLst>
              <a:ext uri="{FF2B5EF4-FFF2-40B4-BE49-F238E27FC236}">
                <a16:creationId xmlns:a16="http://schemas.microsoft.com/office/drawing/2014/main" id="{65450D7D-F15F-4F95-BCE4-EF90388C4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 27">
            <a:extLst>
              <a:ext uri="{FF2B5EF4-FFF2-40B4-BE49-F238E27FC236}">
                <a16:creationId xmlns:a16="http://schemas.microsoft.com/office/drawing/2014/main" id="{56ECABA0-B9B0-448E-90CA-84CA9DC24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4">
            <a:extLst>
              <a:ext uri="{FF2B5EF4-FFF2-40B4-BE49-F238E27FC236}">
                <a16:creationId xmlns:a16="http://schemas.microsoft.com/office/drawing/2014/main" id="{81649237-357B-461A-9616-43968D883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819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C1E61FD-6A64-4184-81D9-81A940D66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CD4AD0C-D18F-4984-A8DC-73F27FD79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18E936D-1035-4B1B-8048-C9FCA2F72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0286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タイトル 21"/>
          <p:cNvSpPr>
            <a:spLocks noGrp="1"/>
          </p:cNvSpPr>
          <p:nvPr>
            <p:ph type="title"/>
          </p:nvPr>
        </p:nvSpPr>
        <p:spPr>
          <a:xfrm>
            <a:off x="406400" y="29504"/>
            <a:ext cx="11582400" cy="8382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7" name="コンテンツ プレースホルダ 26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日付プレースホルダ 24">
            <a:extLst>
              <a:ext uri="{FF2B5EF4-FFF2-40B4-BE49-F238E27FC236}">
                <a16:creationId xmlns:a16="http://schemas.microsoft.com/office/drawing/2014/main" id="{0E56E3F8-B400-49E6-97F0-C73AADEBD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 18">
            <a:extLst>
              <a:ext uri="{FF2B5EF4-FFF2-40B4-BE49-F238E27FC236}">
                <a16:creationId xmlns:a16="http://schemas.microsoft.com/office/drawing/2014/main" id="{295CBB31-8013-4A13-B2E4-E327CC2DC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15">
            <a:extLst>
              <a:ext uri="{FF2B5EF4-FFF2-40B4-BE49-F238E27FC236}">
                <a16:creationId xmlns:a16="http://schemas.microsoft.com/office/drawing/2014/main" id="{56ABF63E-0AB8-40E2-97C7-B8C18A4B9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3966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5B5F-2739-4C00-A4F0-D1BD599E11D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410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線コネクタ 3">
            <a:extLst>
              <a:ext uri="{FF2B5EF4-FFF2-40B4-BE49-F238E27FC236}">
                <a16:creationId xmlns:a16="http://schemas.microsoft.com/office/drawing/2014/main" id="{E662E3E2-8B50-46BF-92F0-FDAA1DF63A9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6" name="テキスト プレースホルダ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5" name="日付プレースホルダ 18">
            <a:extLst>
              <a:ext uri="{FF2B5EF4-FFF2-40B4-BE49-F238E27FC236}">
                <a16:creationId xmlns:a16="http://schemas.microsoft.com/office/drawing/2014/main" id="{168A2352-7FAD-4542-BBA6-8F24DDB5A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7" name="フッター プレースホルダ 10">
            <a:extLst>
              <a:ext uri="{FF2B5EF4-FFF2-40B4-BE49-F238E27FC236}">
                <a16:creationId xmlns:a16="http://schemas.microsoft.com/office/drawing/2014/main" id="{787A7108-A25A-4453-99D7-D9ED20014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9" name="スライド番号プレースホルダ 15">
            <a:extLst>
              <a:ext uri="{FF2B5EF4-FFF2-40B4-BE49-F238E27FC236}">
                <a16:creationId xmlns:a16="http://schemas.microsoft.com/office/drawing/2014/main" id="{C2253F9C-D598-4621-A031-B58CE3B94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358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タイトル 19"/>
          <p:cNvSpPr>
            <a:spLocks noGrp="1"/>
          </p:cNvSpPr>
          <p:nvPr>
            <p:ph type="title"/>
          </p:nvPr>
        </p:nvSpPr>
        <p:spPr>
          <a:xfrm>
            <a:off x="402336" y="5941"/>
            <a:ext cx="11582400" cy="8412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3" name="コンテンツ プレースホルダ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日付プレースホルダ 10">
            <a:extLst>
              <a:ext uri="{FF2B5EF4-FFF2-40B4-BE49-F238E27FC236}">
                <a16:creationId xmlns:a16="http://schemas.microsoft.com/office/drawing/2014/main" id="{BB2B34F9-7700-4133-9390-D7265D655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フッター プレースホルダ 27">
            <a:extLst>
              <a:ext uri="{FF2B5EF4-FFF2-40B4-BE49-F238E27FC236}">
                <a16:creationId xmlns:a16="http://schemas.microsoft.com/office/drawing/2014/main" id="{2B589E64-84E3-4371-A861-106B23829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4">
            <a:extLst>
              <a:ext uri="{FF2B5EF4-FFF2-40B4-BE49-F238E27FC236}">
                <a16:creationId xmlns:a16="http://schemas.microsoft.com/office/drawing/2014/main" id="{A138EF1F-B16A-4B33-9186-4AD71D416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63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>
            <a:extLst>
              <a:ext uri="{FF2B5EF4-FFF2-40B4-BE49-F238E27FC236}">
                <a16:creationId xmlns:a16="http://schemas.microsoft.com/office/drawing/2014/main" id="{6BDBFC6A-D8FB-4FAB-9EE7-E6579158DDD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9" name="タイトル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3" name="テキスト プレースホルダ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" name="テキスト プレースホルダ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28" name="コンテンツ プレースホルダ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8" name="日付プレースホルダ 9">
            <a:extLst>
              <a:ext uri="{FF2B5EF4-FFF2-40B4-BE49-F238E27FC236}">
                <a16:creationId xmlns:a16="http://schemas.microsoft.com/office/drawing/2014/main" id="{9255F04D-B842-4DBE-90DB-B4B3146DE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9" name="フッター プレースホルダ 5">
            <a:extLst>
              <a:ext uri="{FF2B5EF4-FFF2-40B4-BE49-F238E27FC236}">
                <a16:creationId xmlns:a16="http://schemas.microsoft.com/office/drawing/2014/main" id="{F7934D46-CF74-4014-83B0-619658EA9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10" name="スライド番号プレースホルダ 6">
            <a:extLst>
              <a:ext uri="{FF2B5EF4-FFF2-40B4-BE49-F238E27FC236}">
                <a16:creationId xmlns:a16="http://schemas.microsoft.com/office/drawing/2014/main" id="{214FBA08-6B72-4D6E-88FE-63E3FAD63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067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 29"/>
          <p:cNvSpPr>
            <a:spLocks noGrp="1"/>
          </p:cNvSpPr>
          <p:nvPr>
            <p:ph type="title"/>
          </p:nvPr>
        </p:nvSpPr>
        <p:spPr>
          <a:xfrm>
            <a:off x="402336" y="5937"/>
            <a:ext cx="11582400" cy="8412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日付プレースホルダ 10">
            <a:extLst>
              <a:ext uri="{FF2B5EF4-FFF2-40B4-BE49-F238E27FC236}">
                <a16:creationId xmlns:a16="http://schemas.microsoft.com/office/drawing/2014/main" id="{5F4E0B0A-789F-4A9A-906D-B26A1B532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フッター プレースホルダ 27">
            <a:extLst>
              <a:ext uri="{FF2B5EF4-FFF2-40B4-BE49-F238E27FC236}">
                <a16:creationId xmlns:a16="http://schemas.microsoft.com/office/drawing/2014/main" id="{5561A187-95D7-4E8D-958D-633937203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634CAA2-5D39-4454-A78D-B7188844A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605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ほんとに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2">
            <a:extLst>
              <a:ext uri="{FF2B5EF4-FFF2-40B4-BE49-F238E27FC236}">
                <a16:creationId xmlns:a16="http://schemas.microsoft.com/office/drawing/2014/main" id="{7ABC92D0-9024-4AB0-98E6-718C3F6D5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3" name="フッター プレースホルダ 23">
            <a:extLst>
              <a:ext uri="{FF2B5EF4-FFF2-40B4-BE49-F238E27FC236}">
                <a16:creationId xmlns:a16="http://schemas.microsoft.com/office/drawing/2014/main" id="{BC10BD44-F21F-48BA-BE6E-65A8737BF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スライド番号プレースホルダ 6">
            <a:extLst>
              <a:ext uri="{FF2B5EF4-FFF2-40B4-BE49-F238E27FC236}">
                <a16:creationId xmlns:a16="http://schemas.microsoft.com/office/drawing/2014/main" id="{93885943-4DC8-495D-92FE-B93194383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3164777"/>
            <a:ext cx="115824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734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65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>
            <a:extLst>
              <a:ext uri="{FF2B5EF4-FFF2-40B4-BE49-F238E27FC236}">
                <a16:creationId xmlns:a16="http://schemas.microsoft.com/office/drawing/2014/main" id="{109D9812-4CC3-4F3A-B8C8-F3C787E99E5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7089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053" name="テキスト プレースホルダ 7">
            <a:extLst>
              <a:ext uri="{FF2B5EF4-FFF2-40B4-BE49-F238E27FC236}">
                <a16:creationId xmlns:a16="http://schemas.microsoft.com/office/drawing/2014/main" id="{B3D96357-D3CD-40A1-A2A1-34BC592A5B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06400" y="1145116"/>
            <a:ext cx="11582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altLang="ja-JP" dirty="0"/>
          </a:p>
        </p:txBody>
      </p:sp>
      <p:sp>
        <p:nvSpPr>
          <p:cNvPr id="11" name="日付プレースホルダ 10">
            <a:extLst>
              <a:ext uri="{FF2B5EF4-FFF2-40B4-BE49-F238E27FC236}">
                <a16:creationId xmlns:a16="http://schemas.microsoft.com/office/drawing/2014/main" id="{52A8E0D4-6B2F-4224-9F38-8C6F7FBE25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1" sz="1200" smtClean="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31F95B5F-2739-4C00-A4F0-D1BD599E11D2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28" name="フッター プレースホルダ 27">
            <a:extLst>
              <a:ext uri="{FF2B5EF4-FFF2-40B4-BE49-F238E27FC236}">
                <a16:creationId xmlns:a16="http://schemas.microsoft.com/office/drawing/2014/main" id="{744136EC-6CDD-4879-9AAC-5EF96D4CE1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1" sz="120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CA0F7B81-1B00-492E-AAC3-F631E07E14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D38E27"/>
                </a:solidFill>
                <a:latin typeface="Franklin Gothic Book" panose="020B0503020102020204" pitchFamily="34" charset="0"/>
                <a:ea typeface="HGｺﾞｼｯｸE" panose="020B0909000000000000" pitchFamily="49" charset="-128"/>
              </a:defRPr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5941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ja-JP" altLang="en-US"/>
              <a:t>マスタ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71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600" kern="1200" cap="none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kumimoji="1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"/>
        <a:defRPr kumimoji="1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"/>
        <a:defRPr kumimoji="1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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82" charset="2"/>
        <a:buChar char=""/>
        <a:defRPr kumimoji="1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261010-ACB0-A1C2-A443-A96DE12EAC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000" y="5309417"/>
            <a:ext cx="11277600" cy="775330"/>
          </a:xfrm>
        </p:spPr>
        <p:txBody>
          <a:bodyPr>
            <a:normAutofit/>
          </a:bodyPr>
          <a:lstStyle/>
          <a:p>
            <a:pPr algn="r"/>
            <a:r>
              <a:rPr kumimoji="1" lang="en-US" altLang="ja-JP" sz="4000"/>
              <a:t>R8</a:t>
            </a:r>
            <a:r>
              <a:rPr lang="ja-JP" altLang="en-US" sz="4000"/>
              <a:t> </a:t>
            </a:r>
            <a:r>
              <a:rPr kumimoji="1" lang="ja-JP" altLang="en-US" sz="4000" dirty="0"/>
              <a:t>探究科学</a:t>
            </a:r>
            <a:r>
              <a:rPr lang="en-US" altLang="ja-JP" sz="4000" dirty="0"/>
              <a:t>Ⅰ</a:t>
            </a:r>
            <a:r>
              <a:rPr lang="ja-JP" altLang="en-US" sz="4000" dirty="0"/>
              <a:t>ガイダンス（</a:t>
            </a:r>
            <a:r>
              <a:rPr kumimoji="1" lang="ja-JP" altLang="en-US" sz="4000" dirty="0"/>
              <a:t>科学の基礎）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27213F6-DFAB-DB57-6489-38025ACC08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000" y="6084747"/>
            <a:ext cx="11277600" cy="678428"/>
          </a:xfrm>
        </p:spPr>
        <p:txBody>
          <a:bodyPr/>
          <a:lstStyle/>
          <a:p>
            <a:r>
              <a:rPr kumimoji="1" lang="ja-JP" altLang="en-US" dirty="0"/>
              <a:t>黒瀬 玲凱</a:t>
            </a:r>
          </a:p>
        </p:txBody>
      </p:sp>
      <p:pic>
        <p:nvPicPr>
          <p:cNvPr id="4" name="図 3" descr="おもちゃ, レゴ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A98D09D-746D-E6B5-C8EF-5BCDAB887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745" y="1827730"/>
            <a:ext cx="2925780" cy="3171577"/>
          </a:xfrm>
          <a:prstGeom prst="rect">
            <a:avLst/>
          </a:prstGeom>
        </p:spPr>
      </p:pic>
      <p:pic>
        <p:nvPicPr>
          <p:cNvPr id="5" name="図 4" descr="レゴのキャラクター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1CA2FAD1-632D-8F7F-D950-BBA36E4D8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45" y="257423"/>
            <a:ext cx="3171577" cy="317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77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4306D-F55B-74D5-4D6B-91A18D914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833DE6-81E2-6EE5-512B-917820E43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どっちの探究が科学的？</a:t>
            </a:r>
            <a:endParaRPr kumimoji="1" lang="ja-JP" altLang="en-US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B57D855-A90D-EAD2-EBDB-AC7364104B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6400" y="749157"/>
            <a:ext cx="5588000" cy="5194443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2400" dirty="0"/>
              <a:t>＜活動Ａ＞</a:t>
            </a:r>
            <a:endParaRPr lang="en-US" altLang="ja-JP" sz="2400" dirty="0"/>
          </a:p>
          <a:p>
            <a:pPr marL="0" indent="0">
              <a:buNone/>
            </a:pPr>
            <a:r>
              <a:rPr lang="en-US" altLang="ja-JP" sz="2000" dirty="0"/>
              <a:t>【</a:t>
            </a:r>
            <a:r>
              <a:rPr lang="ja-JP" altLang="en-US" sz="2000" dirty="0"/>
              <a:t>課題</a:t>
            </a:r>
            <a:r>
              <a:rPr lang="en-US" altLang="ja-JP" sz="20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ケアレスミスをなくしたい！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【</a:t>
            </a:r>
            <a:r>
              <a:rPr lang="ja-JP" altLang="en-US" sz="2200" dirty="0"/>
              <a:t>仮説</a:t>
            </a:r>
            <a:r>
              <a:rPr lang="en-US" altLang="ja-JP" sz="22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性格とケアレスミスに関係がある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【</a:t>
            </a:r>
            <a:r>
              <a:rPr lang="ja-JP" altLang="en-US" sz="2200" dirty="0"/>
              <a:t>検証</a:t>
            </a:r>
            <a:r>
              <a:rPr lang="en-US" altLang="ja-JP" sz="22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</a:t>
            </a:r>
            <a:r>
              <a:rPr lang="en-US" altLang="ja-JP" sz="2200" dirty="0"/>
              <a:t>200</a:t>
            </a:r>
            <a:r>
              <a:rPr lang="ja-JP" altLang="en-US" sz="2200" dirty="0"/>
              <a:t>人にアンケートを実施</a:t>
            </a:r>
            <a:endParaRPr lang="en-US" altLang="ja-JP" sz="2200" dirty="0"/>
          </a:p>
          <a:p>
            <a:pPr marL="0" indent="0">
              <a:buNone/>
            </a:pPr>
            <a:r>
              <a:rPr lang="ja-JP" altLang="en-US" sz="2200" dirty="0"/>
              <a:t>　性格とよくするケアレスミスを調査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【</a:t>
            </a:r>
            <a:r>
              <a:rPr lang="ja-JP" altLang="en-US" sz="2200" dirty="0"/>
              <a:t>分析</a:t>
            </a:r>
            <a:r>
              <a:rPr lang="en-US" altLang="ja-JP" sz="22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緊張しやすさと注意力を５点満点で評価</a:t>
            </a:r>
            <a:endParaRPr lang="en-US" altLang="ja-JP" sz="2200" dirty="0"/>
          </a:p>
          <a:p>
            <a:pPr marL="0" indent="0">
              <a:buNone/>
            </a:pPr>
            <a:r>
              <a:rPr lang="ja-JP" altLang="en-US" sz="2200" dirty="0"/>
              <a:t>　緊張しやすさが高いほど</a:t>
            </a:r>
            <a:r>
              <a:rPr lang="en-US" altLang="ja-JP" sz="2200" dirty="0"/>
              <a:t>【</a:t>
            </a:r>
            <a:r>
              <a:rPr lang="ja-JP" altLang="en-US" sz="2200" dirty="0"/>
              <a:t>計算ミス</a:t>
            </a:r>
            <a:r>
              <a:rPr lang="en-US" altLang="ja-JP" sz="2200" dirty="0"/>
              <a:t>】</a:t>
            </a:r>
            <a:r>
              <a:rPr lang="ja-JP" altLang="en-US" sz="2200" dirty="0"/>
              <a:t>が</a:t>
            </a:r>
            <a:endParaRPr lang="en-US" altLang="ja-JP" sz="2200" dirty="0"/>
          </a:p>
          <a:p>
            <a:pPr marL="0" indent="0">
              <a:buNone/>
            </a:pPr>
            <a:r>
              <a:rPr lang="ja-JP" altLang="en-US" sz="2200" dirty="0"/>
              <a:t>　注意力が低いほど</a:t>
            </a:r>
            <a:r>
              <a:rPr lang="en-US" altLang="ja-JP" sz="2200" dirty="0"/>
              <a:t>【</a:t>
            </a:r>
            <a:r>
              <a:rPr lang="ja-JP" altLang="en-US" sz="2200" dirty="0"/>
              <a:t>読み間違い</a:t>
            </a:r>
            <a:r>
              <a:rPr lang="en-US" altLang="ja-JP" sz="2200" dirty="0"/>
              <a:t>】</a:t>
            </a:r>
            <a:r>
              <a:rPr lang="ja-JP" altLang="en-US" sz="2200" dirty="0"/>
              <a:t>が多い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【</a:t>
            </a:r>
            <a:r>
              <a:rPr lang="ja-JP" altLang="en-US" sz="2200" dirty="0"/>
              <a:t>考察</a:t>
            </a:r>
            <a:r>
              <a:rPr lang="en-US" altLang="ja-JP" sz="22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緊張しやすい人は計算ミスをしやすく、</a:t>
            </a:r>
            <a:endParaRPr lang="en-US" altLang="ja-JP" sz="2200" dirty="0"/>
          </a:p>
          <a:p>
            <a:pPr marL="0" indent="0">
              <a:buNone/>
            </a:pPr>
            <a:r>
              <a:rPr lang="ja-JP" altLang="en-US" sz="2200" dirty="0"/>
              <a:t>　注意力が低い人は読み間違いをしやすい</a:t>
            </a:r>
            <a:endParaRPr lang="en-US" altLang="ja-JP" sz="2200" dirty="0"/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AE74EEC2-065C-3B81-B519-8D82CCB635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749157"/>
            <a:ext cx="6096000" cy="5194443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2400" dirty="0"/>
              <a:t>＜活動Ｂ＞</a:t>
            </a:r>
            <a:endParaRPr lang="en-US" altLang="ja-JP" sz="2400" dirty="0"/>
          </a:p>
          <a:p>
            <a:pPr marL="0" indent="0">
              <a:buNone/>
            </a:pPr>
            <a:r>
              <a:rPr lang="en-US" altLang="ja-JP" sz="2000" dirty="0"/>
              <a:t>【</a:t>
            </a:r>
            <a:r>
              <a:rPr lang="ja-JP" altLang="en-US" sz="2000" dirty="0"/>
              <a:t>課題</a:t>
            </a:r>
            <a:r>
              <a:rPr lang="en-US" altLang="ja-JP" sz="20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ペットボトルロケットを遠くへ飛ばしたい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【</a:t>
            </a:r>
            <a:r>
              <a:rPr lang="ja-JP" altLang="en-US" sz="2200" dirty="0"/>
              <a:t>仮説</a:t>
            </a:r>
            <a:r>
              <a:rPr lang="en-US" altLang="ja-JP" sz="22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羽をつけたらより遠くへ飛ぶ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【</a:t>
            </a:r>
            <a:r>
              <a:rPr lang="ja-JP" altLang="en-US" sz="2200" dirty="0"/>
              <a:t>検証</a:t>
            </a:r>
            <a:r>
              <a:rPr lang="en-US" altLang="ja-JP" sz="22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羽付きのロケットと羽なしのロケットを</a:t>
            </a:r>
            <a:endParaRPr lang="en-US" altLang="ja-JP" sz="2200" dirty="0"/>
          </a:p>
          <a:p>
            <a:pPr marL="0" indent="0">
              <a:buNone/>
            </a:pPr>
            <a:r>
              <a:rPr lang="ja-JP" altLang="en-US" sz="2200" dirty="0"/>
              <a:t>　飛ばして比較する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【</a:t>
            </a:r>
            <a:r>
              <a:rPr lang="ja-JP" altLang="en-US" sz="2200" dirty="0"/>
              <a:t>分析</a:t>
            </a:r>
            <a:r>
              <a:rPr lang="en-US" altLang="ja-JP" sz="22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羽付きロケットは</a:t>
            </a:r>
            <a:r>
              <a:rPr lang="en-US" altLang="ja-JP" sz="2200" dirty="0"/>
              <a:t>20.0m</a:t>
            </a:r>
          </a:p>
          <a:p>
            <a:pPr marL="0" indent="0">
              <a:buNone/>
            </a:pPr>
            <a:r>
              <a:rPr lang="ja-JP" altLang="en-US" sz="2200" dirty="0"/>
              <a:t>　羽なしロケットは</a:t>
            </a:r>
            <a:r>
              <a:rPr lang="en-US" altLang="ja-JP" sz="2200" dirty="0"/>
              <a:t>19.8m</a:t>
            </a:r>
            <a:r>
              <a:rPr lang="ja-JP" altLang="en-US" sz="2200" dirty="0"/>
              <a:t>飛んだ</a:t>
            </a:r>
            <a:endParaRPr lang="en-US" altLang="ja-JP" sz="2200" dirty="0"/>
          </a:p>
          <a:p>
            <a:pPr marL="0" indent="0">
              <a:buNone/>
            </a:pPr>
            <a:r>
              <a:rPr lang="ja-JP" altLang="en-US" sz="2200" dirty="0"/>
              <a:t>　羽付きロケットのほうが</a:t>
            </a:r>
            <a:r>
              <a:rPr lang="en-US" altLang="ja-JP" sz="2200" dirty="0"/>
              <a:t>0.2m</a:t>
            </a:r>
            <a:r>
              <a:rPr lang="ja-JP" altLang="en-US" sz="2200" dirty="0"/>
              <a:t>遠く飛んだ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【</a:t>
            </a:r>
            <a:r>
              <a:rPr lang="ja-JP" altLang="en-US" sz="2200" dirty="0"/>
              <a:t>考察</a:t>
            </a:r>
            <a:r>
              <a:rPr lang="en-US" altLang="ja-JP" sz="22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羽付きペットボトルロケットの方がよく飛ぶ</a:t>
            </a:r>
          </a:p>
        </p:txBody>
      </p:sp>
    </p:spTree>
    <p:extLst>
      <p:ext uri="{BB962C8B-B14F-4D97-AF65-F5344CB8AC3E}">
        <p14:creationId xmlns:p14="http://schemas.microsoft.com/office/powerpoint/2010/main" val="3738809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5D16E46E-A7FC-2535-520E-768BC5242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“科学的”な探究って何だろう？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9E67828-F701-FDBC-82AF-ED842890B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815502"/>
            <a:ext cx="11582400" cy="5893641"/>
          </a:xfrm>
        </p:spPr>
        <p:txBody>
          <a:bodyPr/>
          <a:lstStyle/>
          <a:p>
            <a:r>
              <a:rPr lang="ja-JP" altLang="en-US" sz="2600" dirty="0"/>
              <a:t>たくさんの要素を気にして行う探究。</a:t>
            </a:r>
            <a:endParaRPr lang="en-US" altLang="ja-JP" sz="2600" dirty="0"/>
          </a:p>
          <a:p>
            <a:r>
              <a:rPr lang="ja-JP" altLang="en-US" sz="2600" dirty="0"/>
              <a:t>色んなことに関連付けて、その先をしっかり考える探究</a:t>
            </a:r>
            <a:endParaRPr lang="en-US" altLang="ja-JP" sz="2600" dirty="0"/>
          </a:p>
          <a:p>
            <a:r>
              <a:rPr lang="ja-JP" altLang="en-US" sz="2600" dirty="0"/>
              <a:t>情報をたくさん出して、データを分析する探究。</a:t>
            </a:r>
            <a:endParaRPr lang="en-US" altLang="ja-JP" sz="2600" dirty="0"/>
          </a:p>
          <a:p>
            <a:r>
              <a:rPr lang="ja-JP" altLang="en-US" sz="2600" dirty="0"/>
              <a:t>調べるだけじゃなくて、実験とか比較をして、自分でデータを出す探究。</a:t>
            </a:r>
            <a:endParaRPr lang="en-US" altLang="ja-JP" sz="2600" dirty="0"/>
          </a:p>
          <a:p>
            <a:r>
              <a:rPr lang="ja-JP" altLang="en-US" sz="2600" dirty="0"/>
              <a:t>課題を作って、実験をしてを繰り返して、しっかりと数値を出して分析する探究。</a:t>
            </a:r>
            <a:endParaRPr lang="en-US" altLang="ja-JP" sz="2600" dirty="0"/>
          </a:p>
          <a:p>
            <a:r>
              <a:rPr lang="ja-JP" altLang="en-US" sz="2600" dirty="0"/>
              <a:t>より多くのデータを集めて、誰から見ても信憑性が高いデータ・分析を扱う探究。</a:t>
            </a:r>
            <a:endParaRPr lang="en-US" altLang="ja-JP" sz="2600" dirty="0"/>
          </a:p>
          <a:p>
            <a:r>
              <a:rPr lang="ja-JP" altLang="en-US" sz="2600" dirty="0"/>
              <a:t>実験してみて、その結果から、新しい実験を考えることを繰り返す探究。</a:t>
            </a:r>
            <a:endParaRPr lang="en-US" altLang="ja-JP" sz="2600" dirty="0"/>
          </a:p>
          <a:p>
            <a:r>
              <a:rPr lang="ja-JP" altLang="en-US" sz="2600" dirty="0"/>
              <a:t>「学びを科す」：正しい情報を扱っていて、学びを得られるような探究。</a:t>
            </a:r>
            <a:endParaRPr lang="en-US" altLang="ja-JP" sz="2600" dirty="0"/>
          </a:p>
          <a:p>
            <a:r>
              <a:rPr lang="ja-JP" altLang="en-US" sz="2600" dirty="0"/>
              <a:t>しっかりと回数を取って、外れ値や誤差を減らしたデータを扱う探究。</a:t>
            </a:r>
            <a:endParaRPr lang="en-US" altLang="ja-JP" sz="2600" dirty="0"/>
          </a:p>
          <a:p>
            <a:r>
              <a:rPr lang="ja-JP" altLang="en-US" sz="2600" dirty="0"/>
              <a:t>たくさんの条件を比較しながら実験して、考察し、その考察から生まれた問いをまた考察する探究。</a:t>
            </a:r>
            <a:endParaRPr lang="en-US" altLang="ja-JP" sz="2600" dirty="0"/>
          </a:p>
        </p:txBody>
      </p:sp>
    </p:spTree>
    <p:extLst>
      <p:ext uri="{BB962C8B-B14F-4D97-AF65-F5344CB8AC3E}">
        <p14:creationId xmlns:p14="http://schemas.microsoft.com/office/powerpoint/2010/main" val="2006458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892EEA-4850-9F70-0AC9-014A2C0F1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実は、今もこのサイクルを行っている</a:t>
            </a: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985C4ADD-E3A6-0B94-DE1B-791E61AE02D1}"/>
              </a:ext>
            </a:extLst>
          </p:cNvPr>
          <p:cNvSpPr/>
          <p:nvPr/>
        </p:nvSpPr>
        <p:spPr>
          <a:xfrm>
            <a:off x="6310090" y="1254033"/>
            <a:ext cx="5156570" cy="9144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「科学的って何？」</a:t>
            </a:r>
            <a:endParaRPr kumimoji="1" lang="ja-JP" altLang="en-US" sz="3600" dirty="0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92C46561-2B3D-F27A-011D-26FFCCCC92D8}"/>
              </a:ext>
            </a:extLst>
          </p:cNvPr>
          <p:cNvSpPr/>
          <p:nvPr/>
        </p:nvSpPr>
        <p:spPr>
          <a:xfrm>
            <a:off x="5951035" y="2329795"/>
            <a:ext cx="5867744" cy="1231657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具体例を見てみたら</a:t>
            </a:r>
            <a:endParaRPr kumimoji="1" lang="en-US" altLang="ja-JP" sz="3600" dirty="0"/>
          </a:p>
          <a:p>
            <a:pPr algn="ctr"/>
            <a:r>
              <a:rPr lang="ja-JP" altLang="en-US" sz="3600" dirty="0"/>
              <a:t>分かるのではないか？</a:t>
            </a:r>
            <a:endParaRPr kumimoji="1" lang="ja-JP" altLang="en-US" sz="3600" dirty="0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C4CC9624-BA4E-41F0-BF74-02A3ED9A82D5}"/>
              </a:ext>
            </a:extLst>
          </p:cNvPr>
          <p:cNvSpPr/>
          <p:nvPr/>
        </p:nvSpPr>
        <p:spPr>
          <a:xfrm>
            <a:off x="6534863" y="3727670"/>
            <a:ext cx="4700087" cy="1079058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２つの例を見てみる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A5CBE01D-CAEC-DE9F-358E-FC7A064C6C0E}"/>
              </a:ext>
            </a:extLst>
          </p:cNvPr>
          <p:cNvSpPr/>
          <p:nvPr/>
        </p:nvSpPr>
        <p:spPr>
          <a:xfrm>
            <a:off x="6800987" y="4950293"/>
            <a:ext cx="4174775" cy="1828107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結果を分析して</a:t>
            </a:r>
            <a:endParaRPr lang="en-US" altLang="ja-JP" sz="3600" dirty="0"/>
          </a:p>
          <a:p>
            <a:pPr algn="ctr"/>
            <a:r>
              <a:rPr kumimoji="1" lang="ja-JP" altLang="en-US" sz="3600" dirty="0"/>
              <a:t>解決しているか</a:t>
            </a:r>
            <a:endParaRPr kumimoji="1" lang="en-US" altLang="ja-JP" sz="3600" dirty="0"/>
          </a:p>
          <a:p>
            <a:pPr algn="ctr"/>
            <a:r>
              <a:rPr lang="ja-JP" altLang="en-US" sz="3600" dirty="0"/>
              <a:t>判断してください</a:t>
            </a:r>
            <a:endParaRPr kumimoji="1" lang="ja-JP" altLang="en-US" sz="3600" dirty="0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F37CED1F-EDB1-6C03-3569-6BD6E3C3FB5F}"/>
              </a:ext>
            </a:extLst>
          </p:cNvPr>
          <p:cNvSpPr/>
          <p:nvPr/>
        </p:nvSpPr>
        <p:spPr>
          <a:xfrm>
            <a:off x="703176" y="1357862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課題の設定</a:t>
            </a:r>
            <a:endParaRPr kumimoji="1" lang="ja-JP" altLang="en-US" sz="3600" dirty="0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7AA12EE6-09BF-CC2D-C2EA-67F77422EC8D}"/>
              </a:ext>
            </a:extLst>
          </p:cNvPr>
          <p:cNvSpPr/>
          <p:nvPr/>
        </p:nvSpPr>
        <p:spPr>
          <a:xfrm>
            <a:off x="703176" y="2750883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仮説の設定</a:t>
            </a:r>
            <a:endParaRPr kumimoji="1" lang="ja-JP" altLang="en-US" sz="3600" dirty="0"/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1C6BBE8A-8DE5-A7C8-6F28-26AFF1A5F58F}"/>
              </a:ext>
            </a:extLst>
          </p:cNvPr>
          <p:cNvSpPr/>
          <p:nvPr/>
        </p:nvSpPr>
        <p:spPr>
          <a:xfrm>
            <a:off x="703176" y="4132824"/>
            <a:ext cx="4593265" cy="818707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仮説の検証</a:t>
            </a:r>
            <a:endParaRPr kumimoji="1" lang="ja-JP" altLang="en-US" sz="3600" dirty="0"/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B541125C-CF66-7E34-A355-A0AE3E141BAC}"/>
              </a:ext>
            </a:extLst>
          </p:cNvPr>
          <p:cNvSpPr/>
          <p:nvPr/>
        </p:nvSpPr>
        <p:spPr>
          <a:xfrm>
            <a:off x="685455" y="5514765"/>
            <a:ext cx="4593265" cy="818707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結果の考察</a:t>
            </a:r>
            <a:endParaRPr kumimoji="1" lang="ja-JP" altLang="en-US" sz="3600" dirty="0"/>
          </a:p>
        </p:txBody>
      </p:sp>
      <p:sp>
        <p:nvSpPr>
          <p:cNvPr id="12" name="矢印: 下 11">
            <a:extLst>
              <a:ext uri="{FF2B5EF4-FFF2-40B4-BE49-F238E27FC236}">
                <a16:creationId xmlns:a16="http://schemas.microsoft.com/office/drawing/2014/main" id="{0DC335D2-AC61-F12C-834D-E289A0029C05}"/>
              </a:ext>
            </a:extLst>
          </p:cNvPr>
          <p:cNvSpPr/>
          <p:nvPr/>
        </p:nvSpPr>
        <p:spPr>
          <a:xfrm>
            <a:off x="2749151" y="2273890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矢印: 下 12">
            <a:extLst>
              <a:ext uri="{FF2B5EF4-FFF2-40B4-BE49-F238E27FC236}">
                <a16:creationId xmlns:a16="http://schemas.microsoft.com/office/drawing/2014/main" id="{33499C47-B7FD-385F-521D-9E92EFD17D15}"/>
              </a:ext>
            </a:extLst>
          </p:cNvPr>
          <p:cNvSpPr/>
          <p:nvPr/>
        </p:nvSpPr>
        <p:spPr>
          <a:xfrm>
            <a:off x="2742059" y="3659666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下 13">
            <a:extLst>
              <a:ext uri="{FF2B5EF4-FFF2-40B4-BE49-F238E27FC236}">
                <a16:creationId xmlns:a16="http://schemas.microsoft.com/office/drawing/2014/main" id="{2DD12AD5-5B06-CB17-19F4-1E9D246FE184}"/>
              </a:ext>
            </a:extLst>
          </p:cNvPr>
          <p:cNvSpPr/>
          <p:nvPr/>
        </p:nvSpPr>
        <p:spPr>
          <a:xfrm>
            <a:off x="2745601" y="5034815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5BF97508-F52C-412A-08B8-DDA55120CDF8}"/>
              </a:ext>
            </a:extLst>
          </p:cNvPr>
          <p:cNvSpPr/>
          <p:nvPr/>
        </p:nvSpPr>
        <p:spPr>
          <a:xfrm>
            <a:off x="703176" y="7024248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仮説の設定</a:t>
            </a:r>
            <a:endParaRPr kumimoji="1" lang="ja-JP" altLang="en-US" sz="3600" dirty="0"/>
          </a:p>
        </p:txBody>
      </p:sp>
      <p:sp>
        <p:nvSpPr>
          <p:cNvPr id="17" name="矢印: 下 16">
            <a:extLst>
              <a:ext uri="{FF2B5EF4-FFF2-40B4-BE49-F238E27FC236}">
                <a16:creationId xmlns:a16="http://schemas.microsoft.com/office/drawing/2014/main" id="{A79E6576-0C82-07B1-9BD9-66B85EEFE41F}"/>
              </a:ext>
            </a:extLst>
          </p:cNvPr>
          <p:cNvSpPr/>
          <p:nvPr/>
        </p:nvSpPr>
        <p:spPr>
          <a:xfrm>
            <a:off x="2749151" y="6547255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EE2AD5BA-2194-F538-3538-D4CDAD8C77DC}"/>
              </a:ext>
            </a:extLst>
          </p:cNvPr>
          <p:cNvSpPr/>
          <p:nvPr/>
        </p:nvSpPr>
        <p:spPr>
          <a:xfrm>
            <a:off x="6044340" y="7010346"/>
            <a:ext cx="5867744" cy="1231657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他にどんな方法で</a:t>
            </a:r>
            <a:endParaRPr kumimoji="1" lang="en-US" altLang="ja-JP" sz="3600" dirty="0"/>
          </a:p>
          <a:p>
            <a:pPr algn="ctr"/>
            <a:r>
              <a:rPr kumimoji="1" lang="ja-JP" altLang="en-US" sz="3600" dirty="0"/>
              <a:t>課題を解決できる？</a:t>
            </a:r>
          </a:p>
        </p:txBody>
      </p:sp>
    </p:spTree>
    <p:extLst>
      <p:ext uri="{BB962C8B-B14F-4D97-AF65-F5344CB8AC3E}">
        <p14:creationId xmlns:p14="http://schemas.microsoft.com/office/powerpoint/2010/main" val="4213455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79C00-80E9-9A1C-8774-791930B8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4C6FAF-BCC4-0646-9769-5E09B10D0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-1426066"/>
            <a:ext cx="11582400" cy="838200"/>
          </a:xfrm>
        </p:spPr>
        <p:txBody>
          <a:bodyPr/>
          <a:lstStyle/>
          <a:p>
            <a:r>
              <a:rPr kumimoji="1" lang="ja-JP" altLang="en-US" dirty="0"/>
              <a:t>実は、今もこのサイクルを行っている</a:t>
            </a: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823E8C02-DE0A-66A0-D884-9353CDDA3B5C}"/>
              </a:ext>
            </a:extLst>
          </p:cNvPr>
          <p:cNvSpPr/>
          <p:nvPr/>
        </p:nvSpPr>
        <p:spPr>
          <a:xfrm>
            <a:off x="6310090" y="-201537"/>
            <a:ext cx="5156570" cy="9144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「科学的って何？」</a:t>
            </a:r>
            <a:endParaRPr kumimoji="1" lang="ja-JP" altLang="en-US" sz="3600" dirty="0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FD10B7B8-1589-8EC4-3D47-FB9887D065CF}"/>
              </a:ext>
            </a:extLst>
          </p:cNvPr>
          <p:cNvSpPr/>
          <p:nvPr/>
        </p:nvSpPr>
        <p:spPr>
          <a:xfrm>
            <a:off x="5951035" y="874225"/>
            <a:ext cx="5867744" cy="1231657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具体例を見てみたら</a:t>
            </a:r>
            <a:endParaRPr kumimoji="1" lang="en-US" altLang="ja-JP" sz="3600" dirty="0"/>
          </a:p>
          <a:p>
            <a:pPr algn="ctr"/>
            <a:r>
              <a:rPr lang="ja-JP" altLang="en-US" sz="3600" dirty="0"/>
              <a:t>分かるのではないか？</a:t>
            </a:r>
            <a:endParaRPr kumimoji="1" lang="ja-JP" altLang="en-US" sz="3600" dirty="0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CAE929FB-2006-6BAC-6809-30CD302F2BF4}"/>
              </a:ext>
            </a:extLst>
          </p:cNvPr>
          <p:cNvSpPr/>
          <p:nvPr/>
        </p:nvSpPr>
        <p:spPr>
          <a:xfrm>
            <a:off x="6534863" y="2272100"/>
            <a:ext cx="4700087" cy="1079058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２つの例を見てみる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35EB1016-2991-5FC5-24B0-97D1BAB8D2E0}"/>
              </a:ext>
            </a:extLst>
          </p:cNvPr>
          <p:cNvSpPr/>
          <p:nvPr/>
        </p:nvSpPr>
        <p:spPr>
          <a:xfrm>
            <a:off x="6800987" y="3494723"/>
            <a:ext cx="4174775" cy="1828107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結果を分析して</a:t>
            </a:r>
            <a:endParaRPr lang="en-US" altLang="ja-JP" sz="3600" dirty="0"/>
          </a:p>
          <a:p>
            <a:pPr algn="ctr"/>
            <a:r>
              <a:rPr kumimoji="1" lang="ja-JP" altLang="en-US" sz="3600" dirty="0"/>
              <a:t>解決しているか</a:t>
            </a:r>
            <a:endParaRPr kumimoji="1" lang="en-US" altLang="ja-JP" sz="3600" dirty="0"/>
          </a:p>
          <a:p>
            <a:pPr algn="ctr"/>
            <a:r>
              <a:rPr lang="ja-JP" altLang="en-US" sz="3600" dirty="0"/>
              <a:t>判断してください</a:t>
            </a:r>
            <a:endParaRPr kumimoji="1" lang="ja-JP" altLang="en-US" sz="3600" dirty="0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EF71824-1DE7-4781-6388-5C9F1A39BAA8}"/>
              </a:ext>
            </a:extLst>
          </p:cNvPr>
          <p:cNvSpPr/>
          <p:nvPr/>
        </p:nvSpPr>
        <p:spPr>
          <a:xfrm>
            <a:off x="703176" y="-97708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課題の設定</a:t>
            </a:r>
            <a:endParaRPr kumimoji="1" lang="ja-JP" altLang="en-US" sz="3600" dirty="0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D3F79677-7764-009E-E746-9C18B5AC3B6D}"/>
              </a:ext>
            </a:extLst>
          </p:cNvPr>
          <p:cNvSpPr/>
          <p:nvPr/>
        </p:nvSpPr>
        <p:spPr>
          <a:xfrm>
            <a:off x="703176" y="1295313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仮説の設定</a:t>
            </a:r>
            <a:endParaRPr kumimoji="1" lang="ja-JP" altLang="en-US" sz="3600" dirty="0"/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8A29CFCA-8121-8979-C8D0-9AE78C3AFF7C}"/>
              </a:ext>
            </a:extLst>
          </p:cNvPr>
          <p:cNvSpPr/>
          <p:nvPr/>
        </p:nvSpPr>
        <p:spPr>
          <a:xfrm>
            <a:off x="703176" y="2677254"/>
            <a:ext cx="4593265" cy="818707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仮説の検証</a:t>
            </a:r>
            <a:endParaRPr kumimoji="1" lang="ja-JP" altLang="en-US" sz="3600" dirty="0"/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06855A23-C0FF-12AA-24A3-E28708867575}"/>
              </a:ext>
            </a:extLst>
          </p:cNvPr>
          <p:cNvSpPr/>
          <p:nvPr/>
        </p:nvSpPr>
        <p:spPr>
          <a:xfrm>
            <a:off x="685455" y="4059195"/>
            <a:ext cx="4593265" cy="818707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結果の考察</a:t>
            </a:r>
            <a:endParaRPr kumimoji="1" lang="ja-JP" altLang="en-US" sz="3600" dirty="0"/>
          </a:p>
        </p:txBody>
      </p:sp>
      <p:sp>
        <p:nvSpPr>
          <p:cNvPr id="12" name="矢印: 下 11">
            <a:extLst>
              <a:ext uri="{FF2B5EF4-FFF2-40B4-BE49-F238E27FC236}">
                <a16:creationId xmlns:a16="http://schemas.microsoft.com/office/drawing/2014/main" id="{C9A5B8E0-B81D-54D1-D26F-959CEA269FF0}"/>
              </a:ext>
            </a:extLst>
          </p:cNvPr>
          <p:cNvSpPr/>
          <p:nvPr/>
        </p:nvSpPr>
        <p:spPr>
          <a:xfrm>
            <a:off x="2749151" y="818320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矢印: 下 12">
            <a:extLst>
              <a:ext uri="{FF2B5EF4-FFF2-40B4-BE49-F238E27FC236}">
                <a16:creationId xmlns:a16="http://schemas.microsoft.com/office/drawing/2014/main" id="{697F03C7-3A4F-D3D1-D0E7-26543234BBC3}"/>
              </a:ext>
            </a:extLst>
          </p:cNvPr>
          <p:cNvSpPr/>
          <p:nvPr/>
        </p:nvSpPr>
        <p:spPr>
          <a:xfrm>
            <a:off x="2742059" y="2204096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下 13">
            <a:extLst>
              <a:ext uri="{FF2B5EF4-FFF2-40B4-BE49-F238E27FC236}">
                <a16:creationId xmlns:a16="http://schemas.microsoft.com/office/drawing/2014/main" id="{66FBC050-13ED-B4B6-1AC0-D51F3910F566}"/>
              </a:ext>
            </a:extLst>
          </p:cNvPr>
          <p:cNvSpPr/>
          <p:nvPr/>
        </p:nvSpPr>
        <p:spPr>
          <a:xfrm>
            <a:off x="2745601" y="3579245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9CC926C8-7310-113A-935A-41C8387687CB}"/>
              </a:ext>
            </a:extLst>
          </p:cNvPr>
          <p:cNvSpPr/>
          <p:nvPr/>
        </p:nvSpPr>
        <p:spPr>
          <a:xfrm>
            <a:off x="703176" y="5568678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仮説の設定</a:t>
            </a:r>
            <a:endParaRPr kumimoji="1" lang="ja-JP" altLang="en-US" sz="3600" dirty="0"/>
          </a:p>
        </p:txBody>
      </p:sp>
      <p:sp>
        <p:nvSpPr>
          <p:cNvPr id="17" name="矢印: 下 16">
            <a:extLst>
              <a:ext uri="{FF2B5EF4-FFF2-40B4-BE49-F238E27FC236}">
                <a16:creationId xmlns:a16="http://schemas.microsoft.com/office/drawing/2014/main" id="{4584783F-B829-AFA7-ECA9-D10B6AF83202}"/>
              </a:ext>
            </a:extLst>
          </p:cNvPr>
          <p:cNvSpPr/>
          <p:nvPr/>
        </p:nvSpPr>
        <p:spPr>
          <a:xfrm>
            <a:off x="2749151" y="5091685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C6C7F911-AF27-00D4-A702-7B72421FC601}"/>
              </a:ext>
            </a:extLst>
          </p:cNvPr>
          <p:cNvSpPr/>
          <p:nvPr/>
        </p:nvSpPr>
        <p:spPr>
          <a:xfrm>
            <a:off x="6044340" y="5554776"/>
            <a:ext cx="5867744" cy="1231657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他にどんな方法で</a:t>
            </a:r>
            <a:endParaRPr kumimoji="1" lang="en-US" altLang="ja-JP" sz="3600" dirty="0"/>
          </a:p>
          <a:p>
            <a:pPr algn="ctr"/>
            <a:r>
              <a:rPr kumimoji="1" lang="ja-JP" altLang="en-US" sz="3600" dirty="0"/>
              <a:t>課題を解決できる？</a:t>
            </a:r>
          </a:p>
        </p:txBody>
      </p:sp>
    </p:spTree>
    <p:extLst>
      <p:ext uri="{BB962C8B-B14F-4D97-AF65-F5344CB8AC3E}">
        <p14:creationId xmlns:p14="http://schemas.microsoft.com/office/powerpoint/2010/main" val="1911494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8AF17-8C11-26E7-8031-4AD5B3547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C993EB-4B2B-3656-77FA-3A671BE07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-1426066"/>
            <a:ext cx="11582400" cy="838200"/>
          </a:xfrm>
        </p:spPr>
        <p:txBody>
          <a:bodyPr/>
          <a:lstStyle/>
          <a:p>
            <a:r>
              <a:rPr kumimoji="1" lang="ja-JP" altLang="en-US" dirty="0"/>
              <a:t>実は、今もこのサイクルを行っている</a:t>
            </a: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2BA4BC83-9D68-02A0-940E-0EF86D0C8CA5}"/>
              </a:ext>
            </a:extLst>
          </p:cNvPr>
          <p:cNvSpPr/>
          <p:nvPr/>
        </p:nvSpPr>
        <p:spPr>
          <a:xfrm>
            <a:off x="6310090" y="-201537"/>
            <a:ext cx="5156570" cy="9144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「科学的って何？」</a:t>
            </a:r>
            <a:endParaRPr kumimoji="1" lang="ja-JP" altLang="en-US" sz="3600" dirty="0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E48B21C7-F06C-3882-5352-1932B4B26AA9}"/>
              </a:ext>
            </a:extLst>
          </p:cNvPr>
          <p:cNvSpPr/>
          <p:nvPr/>
        </p:nvSpPr>
        <p:spPr>
          <a:xfrm>
            <a:off x="5951035" y="874225"/>
            <a:ext cx="5867744" cy="1231657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具体例を見てみたら</a:t>
            </a:r>
            <a:endParaRPr kumimoji="1" lang="en-US" altLang="ja-JP" sz="3600" dirty="0"/>
          </a:p>
          <a:p>
            <a:pPr algn="ctr"/>
            <a:r>
              <a:rPr lang="ja-JP" altLang="en-US" sz="3600" dirty="0"/>
              <a:t>分かるのではないか？</a:t>
            </a:r>
            <a:endParaRPr kumimoji="1" lang="ja-JP" altLang="en-US" sz="3600" dirty="0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9803A2BD-CA1B-007C-889E-139388E30681}"/>
              </a:ext>
            </a:extLst>
          </p:cNvPr>
          <p:cNvSpPr/>
          <p:nvPr/>
        </p:nvSpPr>
        <p:spPr>
          <a:xfrm>
            <a:off x="6534863" y="2272100"/>
            <a:ext cx="4700087" cy="1079058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２つの例を見てみる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3BFEEE25-2218-5186-075E-FE033FDB2129}"/>
              </a:ext>
            </a:extLst>
          </p:cNvPr>
          <p:cNvSpPr/>
          <p:nvPr/>
        </p:nvSpPr>
        <p:spPr>
          <a:xfrm>
            <a:off x="6800987" y="3494723"/>
            <a:ext cx="4174775" cy="1828107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結果を分析して</a:t>
            </a:r>
            <a:endParaRPr lang="en-US" altLang="ja-JP" sz="3600" dirty="0"/>
          </a:p>
          <a:p>
            <a:pPr algn="ctr"/>
            <a:r>
              <a:rPr kumimoji="1" lang="ja-JP" altLang="en-US" sz="3600" dirty="0"/>
              <a:t>解決しているか</a:t>
            </a:r>
            <a:endParaRPr kumimoji="1" lang="en-US" altLang="ja-JP" sz="3600" dirty="0"/>
          </a:p>
          <a:p>
            <a:pPr algn="ctr"/>
            <a:r>
              <a:rPr lang="ja-JP" altLang="en-US" sz="3600" dirty="0"/>
              <a:t>判断してください</a:t>
            </a:r>
            <a:endParaRPr kumimoji="1" lang="ja-JP" altLang="en-US" sz="3600" dirty="0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B420471C-CC8D-09E3-C8B4-4E3A41AD4C48}"/>
              </a:ext>
            </a:extLst>
          </p:cNvPr>
          <p:cNvSpPr/>
          <p:nvPr/>
        </p:nvSpPr>
        <p:spPr>
          <a:xfrm>
            <a:off x="703176" y="-97708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課題の設定</a:t>
            </a:r>
            <a:endParaRPr kumimoji="1" lang="ja-JP" altLang="en-US" sz="3600" dirty="0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5C29590-B561-1938-F7E3-676CBF76D249}"/>
              </a:ext>
            </a:extLst>
          </p:cNvPr>
          <p:cNvSpPr/>
          <p:nvPr/>
        </p:nvSpPr>
        <p:spPr>
          <a:xfrm>
            <a:off x="703176" y="1295313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仮説の設定</a:t>
            </a:r>
            <a:endParaRPr kumimoji="1" lang="ja-JP" altLang="en-US" sz="3600" dirty="0"/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238D5E39-B3E1-D6A5-EC4A-58B27DEEA527}"/>
              </a:ext>
            </a:extLst>
          </p:cNvPr>
          <p:cNvSpPr/>
          <p:nvPr/>
        </p:nvSpPr>
        <p:spPr>
          <a:xfrm>
            <a:off x="703176" y="2677254"/>
            <a:ext cx="4593265" cy="818707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仮説の検証</a:t>
            </a:r>
            <a:endParaRPr kumimoji="1" lang="ja-JP" altLang="en-US" sz="3600" dirty="0"/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931F1DE5-2599-7FD9-4054-7D393BB7502B}"/>
              </a:ext>
            </a:extLst>
          </p:cNvPr>
          <p:cNvSpPr/>
          <p:nvPr/>
        </p:nvSpPr>
        <p:spPr>
          <a:xfrm>
            <a:off x="685455" y="4059195"/>
            <a:ext cx="4593265" cy="818707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結果の考察</a:t>
            </a:r>
            <a:endParaRPr kumimoji="1" lang="ja-JP" altLang="en-US" sz="3600" dirty="0"/>
          </a:p>
        </p:txBody>
      </p:sp>
      <p:sp>
        <p:nvSpPr>
          <p:cNvPr id="12" name="矢印: 下 11">
            <a:extLst>
              <a:ext uri="{FF2B5EF4-FFF2-40B4-BE49-F238E27FC236}">
                <a16:creationId xmlns:a16="http://schemas.microsoft.com/office/drawing/2014/main" id="{F9CD214C-7D3C-5DA5-FB83-B8B6F6D82864}"/>
              </a:ext>
            </a:extLst>
          </p:cNvPr>
          <p:cNvSpPr/>
          <p:nvPr/>
        </p:nvSpPr>
        <p:spPr>
          <a:xfrm>
            <a:off x="2749151" y="818320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矢印: 下 12">
            <a:extLst>
              <a:ext uri="{FF2B5EF4-FFF2-40B4-BE49-F238E27FC236}">
                <a16:creationId xmlns:a16="http://schemas.microsoft.com/office/drawing/2014/main" id="{7F8299A8-600E-A11D-26C0-9C8A27CA95F9}"/>
              </a:ext>
            </a:extLst>
          </p:cNvPr>
          <p:cNvSpPr/>
          <p:nvPr/>
        </p:nvSpPr>
        <p:spPr>
          <a:xfrm>
            <a:off x="2742059" y="2204096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下 13">
            <a:extLst>
              <a:ext uri="{FF2B5EF4-FFF2-40B4-BE49-F238E27FC236}">
                <a16:creationId xmlns:a16="http://schemas.microsoft.com/office/drawing/2014/main" id="{029A2820-B3F5-2080-739D-37753217B2BE}"/>
              </a:ext>
            </a:extLst>
          </p:cNvPr>
          <p:cNvSpPr/>
          <p:nvPr/>
        </p:nvSpPr>
        <p:spPr>
          <a:xfrm>
            <a:off x="2745601" y="3579245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C4FB5980-9E30-A40B-BAC1-4E8E3EDE199C}"/>
              </a:ext>
            </a:extLst>
          </p:cNvPr>
          <p:cNvSpPr/>
          <p:nvPr/>
        </p:nvSpPr>
        <p:spPr>
          <a:xfrm>
            <a:off x="703176" y="5568678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仮説の設定</a:t>
            </a:r>
            <a:endParaRPr kumimoji="1" lang="ja-JP" altLang="en-US" sz="3600" dirty="0"/>
          </a:p>
        </p:txBody>
      </p:sp>
      <p:sp>
        <p:nvSpPr>
          <p:cNvPr id="17" name="矢印: 下 16">
            <a:extLst>
              <a:ext uri="{FF2B5EF4-FFF2-40B4-BE49-F238E27FC236}">
                <a16:creationId xmlns:a16="http://schemas.microsoft.com/office/drawing/2014/main" id="{B6271EE4-226B-94C3-DF72-0B93B4A310DF}"/>
              </a:ext>
            </a:extLst>
          </p:cNvPr>
          <p:cNvSpPr/>
          <p:nvPr/>
        </p:nvSpPr>
        <p:spPr>
          <a:xfrm>
            <a:off x="2749151" y="5091685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4BA56B46-8F03-1B2D-470A-1D84735EFC3A}"/>
              </a:ext>
            </a:extLst>
          </p:cNvPr>
          <p:cNvSpPr/>
          <p:nvPr/>
        </p:nvSpPr>
        <p:spPr>
          <a:xfrm>
            <a:off x="6044340" y="5554776"/>
            <a:ext cx="5867744" cy="1231657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調べてみたらいいのでは？</a:t>
            </a:r>
            <a:endParaRPr kumimoji="1"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3127245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91D63B-E20F-A991-CA11-ECC2D4A79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dirty="0"/>
              <a:t>“科学”あるいは“科学的”を調べてみましょう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0BCA71-CD6E-DE40-AB4F-F5CE2226DB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sz="3600" dirty="0"/>
              <a:t>Gemini</a:t>
            </a:r>
            <a:r>
              <a:rPr kumimoji="1" lang="ja-JP" altLang="en-US" sz="3600" dirty="0"/>
              <a:t>：科学者の視点</a:t>
            </a:r>
            <a:endParaRPr kumimoji="1" lang="en-US" altLang="ja-JP" sz="3600" dirty="0"/>
          </a:p>
          <a:p>
            <a:pPr marL="0" indent="0">
              <a:buNone/>
            </a:pPr>
            <a:r>
              <a:rPr lang="ja-JP" altLang="en-US" sz="3600" dirty="0"/>
              <a:t>⇒不確実な世界で、不完全な私たちが、世界と戦う最もタフな態度。</a:t>
            </a:r>
            <a:endParaRPr lang="en-US" altLang="ja-JP" sz="3600" dirty="0"/>
          </a:p>
          <a:p>
            <a:r>
              <a:rPr kumimoji="1" lang="ja-JP" altLang="en-US" sz="3600" dirty="0"/>
              <a:t>客観的な事実、誰が見ても同じような探究で、絶対変わらないものではない。人間が変われば変わる。</a:t>
            </a:r>
          </a:p>
        </p:txBody>
      </p:sp>
    </p:spTree>
    <p:extLst>
      <p:ext uri="{BB962C8B-B14F-4D97-AF65-F5344CB8AC3E}">
        <p14:creationId xmlns:p14="http://schemas.microsoft.com/office/powerpoint/2010/main" val="3106129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DE5E53-621C-7350-1027-8E4BC786F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というわけで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6BAB0A9-B3BA-75C5-EFD4-F9869E121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課題「科学的って何？」</a:t>
            </a:r>
            <a:endParaRPr kumimoji="1" lang="en-US" altLang="ja-JP" sz="4000" dirty="0"/>
          </a:p>
          <a:p>
            <a:r>
              <a:rPr kumimoji="1" lang="ja-JP" altLang="en-US" sz="4000" dirty="0"/>
              <a:t>検証１：自分で考えてみる</a:t>
            </a:r>
            <a:endParaRPr kumimoji="1" lang="en-US" altLang="ja-JP" sz="4000" dirty="0"/>
          </a:p>
          <a:p>
            <a:r>
              <a:rPr lang="ja-JP" altLang="en-US" sz="4000" dirty="0"/>
              <a:t>検証２：他の人の意見を聞いてみる</a:t>
            </a:r>
            <a:endParaRPr lang="en-US" altLang="ja-JP" sz="4000" dirty="0"/>
          </a:p>
          <a:p>
            <a:r>
              <a:rPr kumimoji="1" lang="ja-JP" altLang="en-US" sz="4000" dirty="0"/>
              <a:t>検証３：辞書や</a:t>
            </a:r>
            <a:r>
              <a:rPr kumimoji="1" lang="en-US" altLang="ja-JP" sz="4000" dirty="0"/>
              <a:t>AI</a:t>
            </a:r>
            <a:r>
              <a:rPr kumimoji="1" lang="ja-JP" altLang="en-US" sz="4000" dirty="0"/>
              <a:t>で調べてみる</a:t>
            </a:r>
            <a:endParaRPr kumimoji="1" lang="en-US" altLang="ja-JP" sz="4000" dirty="0"/>
          </a:p>
          <a:p>
            <a:endParaRPr lang="en-US" altLang="ja-JP" sz="1800" dirty="0"/>
          </a:p>
          <a:p>
            <a:pPr marL="0" indent="0">
              <a:buNone/>
            </a:pPr>
            <a:r>
              <a:rPr kumimoji="1" lang="ja-JP" altLang="en-US" sz="4000" dirty="0"/>
              <a:t>⇒答えは出てきたけど、正解は分からない</a:t>
            </a:r>
            <a:endParaRPr kumimoji="1"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　もしかすると正解なんてない？</a:t>
            </a:r>
            <a:endParaRPr kumimoji="1"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4210956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F5025-C139-4358-197E-BB6785CF8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E5DC3E-2601-838C-E146-F5023E18C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というわけで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0B9D866-AAF7-AE90-6780-48FB128190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課題「科学的って何？」</a:t>
            </a:r>
            <a:endParaRPr kumimoji="1" lang="en-US" altLang="ja-JP" sz="4000" dirty="0"/>
          </a:p>
          <a:p>
            <a:r>
              <a:rPr kumimoji="1" lang="ja-JP" altLang="en-US" sz="4000" dirty="0"/>
              <a:t>検証１：自分で考えてみる</a:t>
            </a:r>
            <a:endParaRPr kumimoji="1" lang="en-US" altLang="ja-JP" sz="4000" dirty="0"/>
          </a:p>
          <a:p>
            <a:r>
              <a:rPr lang="ja-JP" altLang="en-US" sz="4000" dirty="0"/>
              <a:t>検証２：他の人の意見を聞いてみる</a:t>
            </a:r>
            <a:endParaRPr lang="en-US" altLang="ja-JP" sz="4000" dirty="0"/>
          </a:p>
          <a:p>
            <a:r>
              <a:rPr kumimoji="1" lang="ja-JP" altLang="en-US" sz="4000" dirty="0"/>
              <a:t>検証３：辞書や</a:t>
            </a:r>
            <a:r>
              <a:rPr kumimoji="1" lang="en-US" altLang="ja-JP" sz="4000" dirty="0"/>
              <a:t>AI</a:t>
            </a:r>
            <a:r>
              <a:rPr kumimoji="1" lang="ja-JP" altLang="en-US" sz="4000" dirty="0"/>
              <a:t>で調べてみる</a:t>
            </a:r>
            <a:endParaRPr kumimoji="1" lang="en-US" altLang="ja-JP" sz="4000" dirty="0"/>
          </a:p>
          <a:p>
            <a:endParaRPr lang="en-US" altLang="ja-JP" sz="1800" dirty="0"/>
          </a:p>
          <a:p>
            <a:pPr marL="0" indent="0">
              <a:buNone/>
            </a:pPr>
            <a:r>
              <a:rPr kumimoji="1" lang="ja-JP" altLang="en-US" sz="4000" dirty="0"/>
              <a:t>⇒答えは出てきたけど、正解は分からない</a:t>
            </a:r>
            <a:endParaRPr kumimoji="1"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　もしかすると正解なんてない？</a:t>
            </a:r>
            <a:endParaRPr kumimoji="1" lang="ja-JP" altLang="en-US" sz="4000" dirty="0"/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0613D654-8B3F-52B4-EAEC-2D4143CFC12E}"/>
              </a:ext>
            </a:extLst>
          </p:cNvPr>
          <p:cNvSpPr/>
          <p:nvPr/>
        </p:nvSpPr>
        <p:spPr>
          <a:xfrm>
            <a:off x="6722188" y="194647"/>
            <a:ext cx="5063412" cy="1623527"/>
          </a:xfrm>
          <a:prstGeom prst="round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4000" dirty="0"/>
              <a:t>１</a:t>
            </a:r>
            <a:r>
              <a:rPr kumimoji="1" lang="ja-JP" altLang="en-US" sz="4000" dirty="0"/>
              <a:t>日やそこらでは</a:t>
            </a:r>
            <a:endParaRPr kumimoji="1" lang="en-US" altLang="ja-JP" sz="4000" dirty="0"/>
          </a:p>
          <a:p>
            <a:pPr algn="ctr"/>
            <a:r>
              <a:rPr kumimoji="1" lang="ja-JP" altLang="en-US" sz="4000" dirty="0"/>
              <a:t>わからない！</a:t>
            </a:r>
          </a:p>
        </p:txBody>
      </p:sp>
    </p:spTree>
    <p:extLst>
      <p:ext uri="{BB962C8B-B14F-4D97-AF65-F5344CB8AC3E}">
        <p14:creationId xmlns:p14="http://schemas.microsoft.com/office/powerpoint/2010/main" val="4038372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FB7402D3-1B9A-E375-CECD-ADAB0561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2326668"/>
            <a:ext cx="11582400" cy="2204665"/>
          </a:xfrm>
        </p:spPr>
        <p:txBody>
          <a:bodyPr/>
          <a:lstStyle/>
          <a:p>
            <a:r>
              <a:rPr lang="ja-JP" altLang="en-US" sz="7200" dirty="0"/>
              <a:t>科学とはなにかを</a:t>
            </a:r>
            <a:br>
              <a:rPr lang="en-US" altLang="ja-JP" sz="7200" dirty="0"/>
            </a:br>
            <a:r>
              <a:rPr lang="ja-JP" altLang="en-US" sz="7200" dirty="0"/>
              <a:t>体験していきましょう！</a:t>
            </a:r>
          </a:p>
        </p:txBody>
      </p:sp>
    </p:spTree>
    <p:extLst>
      <p:ext uri="{BB962C8B-B14F-4D97-AF65-F5344CB8AC3E}">
        <p14:creationId xmlns:p14="http://schemas.microsoft.com/office/powerpoint/2010/main" val="3627259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477AE2A8-8D3B-7961-FCB6-7E0AC9148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dirty="0"/>
              <a:t>さっそくですが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CEA3236-256F-16B2-BB5F-17CE3A4CE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968792"/>
          </a:xfrm>
        </p:spPr>
        <p:txBody>
          <a:bodyPr/>
          <a:lstStyle/>
          <a:p>
            <a:r>
              <a:rPr lang="ja-JP" altLang="en-US" sz="3600" dirty="0"/>
              <a:t>中学校ではどんな探究活動をしてきましたか？</a:t>
            </a:r>
            <a:endParaRPr lang="en-US" altLang="ja-JP" sz="3600" dirty="0"/>
          </a:p>
          <a:p>
            <a:pPr marL="0" indent="0">
              <a:buNone/>
            </a:pPr>
            <a:endParaRPr lang="en-US" altLang="ja-JP" sz="3600" dirty="0"/>
          </a:p>
        </p:txBody>
      </p:sp>
      <p:sp>
        <p:nvSpPr>
          <p:cNvPr id="5" name="タイトル 3">
            <a:extLst>
              <a:ext uri="{FF2B5EF4-FFF2-40B4-BE49-F238E27FC236}">
                <a16:creationId xmlns:a16="http://schemas.microsoft.com/office/drawing/2014/main" id="{D106A350-AD7D-7A71-12DD-1F01414EAC67}"/>
              </a:ext>
            </a:extLst>
          </p:cNvPr>
          <p:cNvSpPr txBox="1">
            <a:spLocks/>
          </p:cNvSpPr>
          <p:nvPr/>
        </p:nvSpPr>
        <p:spPr>
          <a:xfrm>
            <a:off x="2959396" y="2113908"/>
            <a:ext cx="6273209" cy="2630184"/>
          </a:xfrm>
          <a:prstGeom prst="round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anchor="ctr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 kern="1200" cap="none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9pPr>
          </a:lstStyle>
          <a:p>
            <a:pPr algn="ctr"/>
            <a:r>
              <a:rPr lang="ja-JP" altLang="en-US" sz="6600" dirty="0"/>
              <a:t>探究科学</a:t>
            </a:r>
            <a:r>
              <a:rPr lang="en-US" altLang="ja-JP" sz="6600" dirty="0"/>
              <a:t>Ⅰ</a:t>
            </a:r>
            <a:br>
              <a:rPr lang="en-US" altLang="ja-JP" sz="6600" dirty="0"/>
            </a:br>
            <a:r>
              <a:rPr lang="ja-JP" altLang="en-US" sz="6600" dirty="0"/>
              <a:t>科学の基礎</a:t>
            </a:r>
          </a:p>
        </p:txBody>
      </p:sp>
      <p:sp>
        <p:nvSpPr>
          <p:cNvPr id="6" name="思考の吹き出し: 雲形 5">
            <a:extLst>
              <a:ext uri="{FF2B5EF4-FFF2-40B4-BE49-F238E27FC236}">
                <a16:creationId xmlns:a16="http://schemas.microsoft.com/office/drawing/2014/main" id="{20FC84C1-1C5D-BD73-499A-9B2A87A6FB50}"/>
              </a:ext>
            </a:extLst>
          </p:cNvPr>
          <p:cNvSpPr/>
          <p:nvPr/>
        </p:nvSpPr>
        <p:spPr>
          <a:xfrm>
            <a:off x="6575460" y="5065160"/>
            <a:ext cx="3791165" cy="1232898"/>
          </a:xfrm>
          <a:prstGeom prst="cloudCallout">
            <a:avLst>
              <a:gd name="adj1" fmla="val -35477"/>
              <a:gd name="adj2" fmla="val -7907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/>
              <a:t>探究で科学？</a:t>
            </a:r>
          </a:p>
        </p:txBody>
      </p:sp>
    </p:spTree>
    <p:extLst>
      <p:ext uri="{BB962C8B-B14F-4D97-AF65-F5344CB8AC3E}">
        <p14:creationId xmlns:p14="http://schemas.microsoft.com/office/powerpoint/2010/main" val="89496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3C05B-4B1B-F9BE-44EF-147A0F4F4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DD757258-AD28-CF09-0DBD-DB9594386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dirty="0"/>
              <a:t>探究と科学の関係を考えてみよう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91B976F-2801-ECA0-6238-A494654D6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3600" dirty="0"/>
              <a:t>中学校ではどんな探究活動をしてきましたか？</a:t>
            </a:r>
            <a:endParaRPr lang="en-US" altLang="ja-JP" sz="3600" dirty="0"/>
          </a:p>
          <a:p>
            <a:pPr marL="0" indent="0">
              <a:buNone/>
            </a:pPr>
            <a:endParaRPr lang="en-US" altLang="ja-JP" sz="3600" dirty="0"/>
          </a:p>
          <a:p>
            <a:r>
              <a:rPr lang="ja-JP" altLang="en-US" sz="3600" dirty="0"/>
              <a:t>自分の探究は、科学的でしたか？</a:t>
            </a:r>
            <a:endParaRPr lang="en-US" altLang="ja-JP" sz="3600" dirty="0"/>
          </a:p>
          <a:p>
            <a:r>
              <a:rPr lang="ja-JP" altLang="en-US" sz="3600" dirty="0"/>
              <a:t>他の人の探究は、科学的でしょうか？</a:t>
            </a:r>
          </a:p>
        </p:txBody>
      </p:sp>
      <p:sp>
        <p:nvSpPr>
          <p:cNvPr id="2" name="思考の吹き出し: 雲形 1">
            <a:extLst>
              <a:ext uri="{FF2B5EF4-FFF2-40B4-BE49-F238E27FC236}">
                <a16:creationId xmlns:a16="http://schemas.microsoft.com/office/drawing/2014/main" id="{9488CF69-02A2-1C7D-4C95-2654403E3401}"/>
              </a:ext>
            </a:extLst>
          </p:cNvPr>
          <p:cNvSpPr/>
          <p:nvPr/>
        </p:nvSpPr>
        <p:spPr>
          <a:xfrm>
            <a:off x="3700130" y="4210493"/>
            <a:ext cx="8288669" cy="2147777"/>
          </a:xfrm>
          <a:prstGeom prst="cloudCallou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ja-JP" altLang="en-US" sz="4000"/>
              <a:t>“科学的な”探究って、どんな探究だろう？</a:t>
            </a:r>
            <a:endParaRPr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759327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90BC90-E525-72D0-42C6-3D4678098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探究の流れ</a:t>
            </a: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FB73AE54-C2EB-AF11-9CD7-C3FF17E1F808}"/>
              </a:ext>
            </a:extLst>
          </p:cNvPr>
          <p:cNvSpPr/>
          <p:nvPr/>
        </p:nvSpPr>
        <p:spPr>
          <a:xfrm>
            <a:off x="3817088" y="891333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課題の設定</a:t>
            </a:r>
            <a:endParaRPr kumimoji="1" lang="ja-JP" altLang="en-US" sz="3600" dirty="0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2C9B47D9-49CA-1E87-8D9A-CA52029BDB42}"/>
              </a:ext>
            </a:extLst>
          </p:cNvPr>
          <p:cNvSpPr/>
          <p:nvPr/>
        </p:nvSpPr>
        <p:spPr>
          <a:xfrm>
            <a:off x="3817088" y="2284354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仮説の設定</a:t>
            </a:r>
            <a:endParaRPr kumimoji="1" lang="ja-JP" altLang="en-US" sz="3600" dirty="0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4C026FA8-9FE4-8A9F-96C3-0FE83FFEF46F}"/>
              </a:ext>
            </a:extLst>
          </p:cNvPr>
          <p:cNvSpPr/>
          <p:nvPr/>
        </p:nvSpPr>
        <p:spPr>
          <a:xfrm>
            <a:off x="3817088" y="3666295"/>
            <a:ext cx="4593265" cy="818707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仮説の検証</a:t>
            </a:r>
            <a:endParaRPr kumimoji="1" lang="ja-JP" altLang="en-US" sz="3600" dirty="0"/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06C672D4-1B13-B71F-912E-005DE3A78B38}"/>
              </a:ext>
            </a:extLst>
          </p:cNvPr>
          <p:cNvSpPr/>
          <p:nvPr/>
        </p:nvSpPr>
        <p:spPr>
          <a:xfrm>
            <a:off x="3799367" y="5048236"/>
            <a:ext cx="4593265" cy="818707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結果の考察</a:t>
            </a:r>
            <a:endParaRPr kumimoji="1" lang="ja-JP" altLang="en-US" sz="3600" dirty="0"/>
          </a:p>
        </p:txBody>
      </p:sp>
      <p:sp>
        <p:nvSpPr>
          <p:cNvPr id="8" name="矢印: 下 7">
            <a:extLst>
              <a:ext uri="{FF2B5EF4-FFF2-40B4-BE49-F238E27FC236}">
                <a16:creationId xmlns:a16="http://schemas.microsoft.com/office/drawing/2014/main" id="{179F2BA6-9C60-F8D3-B3D7-66679227D71C}"/>
              </a:ext>
            </a:extLst>
          </p:cNvPr>
          <p:cNvSpPr/>
          <p:nvPr/>
        </p:nvSpPr>
        <p:spPr>
          <a:xfrm>
            <a:off x="5863063" y="1807361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矢印: 下 8">
            <a:extLst>
              <a:ext uri="{FF2B5EF4-FFF2-40B4-BE49-F238E27FC236}">
                <a16:creationId xmlns:a16="http://schemas.microsoft.com/office/drawing/2014/main" id="{1F657EB2-BC47-846E-B523-F59D09541E6A}"/>
              </a:ext>
            </a:extLst>
          </p:cNvPr>
          <p:cNvSpPr/>
          <p:nvPr/>
        </p:nvSpPr>
        <p:spPr>
          <a:xfrm>
            <a:off x="5855971" y="3193137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矢印: 下 9">
            <a:extLst>
              <a:ext uri="{FF2B5EF4-FFF2-40B4-BE49-F238E27FC236}">
                <a16:creationId xmlns:a16="http://schemas.microsoft.com/office/drawing/2014/main" id="{89ED8750-E040-F22A-3553-FFE602BB7233}"/>
              </a:ext>
            </a:extLst>
          </p:cNvPr>
          <p:cNvSpPr/>
          <p:nvPr/>
        </p:nvSpPr>
        <p:spPr>
          <a:xfrm>
            <a:off x="5859513" y="4568286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5CDF0134-63F2-55F0-DBA7-3DCF7807DB39}"/>
              </a:ext>
            </a:extLst>
          </p:cNvPr>
          <p:cNvSpPr/>
          <p:nvPr/>
        </p:nvSpPr>
        <p:spPr>
          <a:xfrm>
            <a:off x="8420986" y="2703762"/>
            <a:ext cx="988828" cy="2790973"/>
          </a:xfrm>
          <a:custGeom>
            <a:avLst/>
            <a:gdLst>
              <a:gd name="connsiteX0" fmla="*/ 0 w 988828"/>
              <a:gd name="connsiteY0" fmla="*/ 4189228 h 4189228"/>
              <a:gd name="connsiteX1" fmla="*/ 988828 w 988828"/>
              <a:gd name="connsiteY1" fmla="*/ 4189228 h 4189228"/>
              <a:gd name="connsiteX2" fmla="*/ 988828 w 988828"/>
              <a:gd name="connsiteY2" fmla="*/ 0 h 4189228"/>
              <a:gd name="connsiteX3" fmla="*/ 42530 w 988828"/>
              <a:gd name="connsiteY3" fmla="*/ 0 h 418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8828" h="4189228">
                <a:moveTo>
                  <a:pt x="0" y="4189228"/>
                </a:moveTo>
                <a:lnTo>
                  <a:pt x="988828" y="4189228"/>
                </a:lnTo>
                <a:lnTo>
                  <a:pt x="988828" y="0"/>
                </a:lnTo>
                <a:lnTo>
                  <a:pt x="42530" y="0"/>
                </a:lnTo>
              </a:path>
            </a:pathLst>
          </a:custGeom>
          <a:noFill/>
          <a:ln w="168275">
            <a:solidFill>
              <a:srgbClr val="F8931D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8456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9096B-0DA4-26D8-0C88-73822F60B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53134E-1129-B87C-CB3D-8055889BF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探究の流れ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B5A57CB4-5216-7B6E-F2E5-B127A6849014}"/>
              </a:ext>
            </a:extLst>
          </p:cNvPr>
          <p:cNvSpPr/>
          <p:nvPr/>
        </p:nvSpPr>
        <p:spPr>
          <a:xfrm>
            <a:off x="6310090" y="843486"/>
            <a:ext cx="5156570" cy="9144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疑問／課題意識を持つ</a:t>
            </a:r>
            <a:endParaRPr kumimoji="1" lang="ja-JP" altLang="en-US" sz="3600" dirty="0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6E7F6060-C2C6-3BE5-880E-21B670688841}"/>
              </a:ext>
            </a:extLst>
          </p:cNvPr>
          <p:cNvSpPr/>
          <p:nvPr/>
        </p:nvSpPr>
        <p:spPr>
          <a:xfrm>
            <a:off x="6812268" y="2236507"/>
            <a:ext cx="4152211" cy="9144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解決方法を考える</a:t>
            </a:r>
            <a:endParaRPr kumimoji="1" lang="ja-JP" altLang="en-US" sz="3600" dirty="0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EB7465C8-CE80-72BF-DBAE-D77133954DB6}"/>
              </a:ext>
            </a:extLst>
          </p:cNvPr>
          <p:cNvSpPr/>
          <p:nvPr/>
        </p:nvSpPr>
        <p:spPr>
          <a:xfrm>
            <a:off x="6925856" y="3403296"/>
            <a:ext cx="3925039" cy="1381941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解決できるか</a:t>
            </a:r>
            <a:endParaRPr kumimoji="1" lang="en-US" altLang="ja-JP" sz="3600" dirty="0"/>
          </a:p>
          <a:p>
            <a:pPr algn="ctr"/>
            <a:r>
              <a:rPr kumimoji="1" lang="ja-JP" altLang="en-US" sz="3600" dirty="0"/>
              <a:t>検証してみる</a:t>
            </a: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35DEC620-1268-FFF0-0B8D-1E909928A67D}"/>
              </a:ext>
            </a:extLst>
          </p:cNvPr>
          <p:cNvSpPr/>
          <p:nvPr/>
        </p:nvSpPr>
        <p:spPr>
          <a:xfrm>
            <a:off x="7021801" y="4946601"/>
            <a:ext cx="3733147" cy="1828107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結果を分析して</a:t>
            </a:r>
            <a:endParaRPr lang="en-US" altLang="ja-JP" sz="3600" dirty="0"/>
          </a:p>
          <a:p>
            <a:pPr algn="ctr"/>
            <a:r>
              <a:rPr kumimoji="1" lang="ja-JP" altLang="en-US" sz="3600" dirty="0"/>
              <a:t>解決しているか</a:t>
            </a:r>
            <a:endParaRPr kumimoji="1" lang="en-US" altLang="ja-JP" sz="3600" dirty="0"/>
          </a:p>
          <a:p>
            <a:pPr algn="ctr"/>
            <a:r>
              <a:rPr lang="ja-JP" altLang="en-US" sz="3600" dirty="0"/>
              <a:t>判断する</a:t>
            </a:r>
            <a:endParaRPr kumimoji="1" lang="ja-JP" altLang="en-US" sz="3600" dirty="0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EF262EE0-CF20-F612-4EB8-4FE1C0602714}"/>
              </a:ext>
            </a:extLst>
          </p:cNvPr>
          <p:cNvSpPr/>
          <p:nvPr/>
        </p:nvSpPr>
        <p:spPr>
          <a:xfrm>
            <a:off x="703176" y="891333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課題の設定</a:t>
            </a:r>
            <a:endParaRPr kumimoji="1" lang="ja-JP" altLang="en-US" sz="3600" dirty="0"/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ABDB3D1D-2294-CA57-8561-E4EB33855775}"/>
              </a:ext>
            </a:extLst>
          </p:cNvPr>
          <p:cNvSpPr/>
          <p:nvPr/>
        </p:nvSpPr>
        <p:spPr>
          <a:xfrm>
            <a:off x="703176" y="2284354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仮説の設定</a:t>
            </a:r>
            <a:endParaRPr kumimoji="1" lang="ja-JP" altLang="en-US" sz="3600" dirty="0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5424E42F-B428-9227-E287-2AB51859814A}"/>
              </a:ext>
            </a:extLst>
          </p:cNvPr>
          <p:cNvSpPr/>
          <p:nvPr/>
        </p:nvSpPr>
        <p:spPr>
          <a:xfrm>
            <a:off x="703176" y="3666295"/>
            <a:ext cx="4593265" cy="818707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仮説の検証</a:t>
            </a:r>
            <a:endParaRPr kumimoji="1" lang="ja-JP" altLang="en-US" sz="3600" dirty="0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A8109EC6-E785-5AE3-A4F9-3241090A71CE}"/>
              </a:ext>
            </a:extLst>
          </p:cNvPr>
          <p:cNvSpPr/>
          <p:nvPr/>
        </p:nvSpPr>
        <p:spPr>
          <a:xfrm>
            <a:off x="685455" y="5048236"/>
            <a:ext cx="4593265" cy="818707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結果の考察</a:t>
            </a:r>
            <a:endParaRPr kumimoji="1" lang="ja-JP" altLang="en-US" sz="3600" dirty="0"/>
          </a:p>
        </p:txBody>
      </p:sp>
      <p:sp>
        <p:nvSpPr>
          <p:cNvPr id="20" name="矢印: 下 19">
            <a:extLst>
              <a:ext uri="{FF2B5EF4-FFF2-40B4-BE49-F238E27FC236}">
                <a16:creationId xmlns:a16="http://schemas.microsoft.com/office/drawing/2014/main" id="{07A9DB83-024F-8252-F4B9-6C9C75CDDFFD}"/>
              </a:ext>
            </a:extLst>
          </p:cNvPr>
          <p:cNvSpPr/>
          <p:nvPr/>
        </p:nvSpPr>
        <p:spPr>
          <a:xfrm>
            <a:off x="2749151" y="1807361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矢印: 下 20">
            <a:extLst>
              <a:ext uri="{FF2B5EF4-FFF2-40B4-BE49-F238E27FC236}">
                <a16:creationId xmlns:a16="http://schemas.microsoft.com/office/drawing/2014/main" id="{1B2A8695-99E6-B6AB-628F-D772F69FEACA}"/>
              </a:ext>
            </a:extLst>
          </p:cNvPr>
          <p:cNvSpPr/>
          <p:nvPr/>
        </p:nvSpPr>
        <p:spPr>
          <a:xfrm>
            <a:off x="2742059" y="3193137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矢印: 下 21">
            <a:extLst>
              <a:ext uri="{FF2B5EF4-FFF2-40B4-BE49-F238E27FC236}">
                <a16:creationId xmlns:a16="http://schemas.microsoft.com/office/drawing/2014/main" id="{55E9F9FC-829D-7D53-717E-F36C8E37FC81}"/>
              </a:ext>
            </a:extLst>
          </p:cNvPr>
          <p:cNvSpPr/>
          <p:nvPr/>
        </p:nvSpPr>
        <p:spPr>
          <a:xfrm>
            <a:off x="2745601" y="4568286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フリーフォーム: 図形 22">
            <a:extLst>
              <a:ext uri="{FF2B5EF4-FFF2-40B4-BE49-F238E27FC236}">
                <a16:creationId xmlns:a16="http://schemas.microsoft.com/office/drawing/2014/main" id="{5EF9F136-8C83-CC61-D825-478ECEBD64A4}"/>
              </a:ext>
            </a:extLst>
          </p:cNvPr>
          <p:cNvSpPr/>
          <p:nvPr/>
        </p:nvSpPr>
        <p:spPr>
          <a:xfrm>
            <a:off x="5307074" y="2703762"/>
            <a:ext cx="988828" cy="2790973"/>
          </a:xfrm>
          <a:custGeom>
            <a:avLst/>
            <a:gdLst>
              <a:gd name="connsiteX0" fmla="*/ 0 w 988828"/>
              <a:gd name="connsiteY0" fmla="*/ 4189228 h 4189228"/>
              <a:gd name="connsiteX1" fmla="*/ 988828 w 988828"/>
              <a:gd name="connsiteY1" fmla="*/ 4189228 h 4189228"/>
              <a:gd name="connsiteX2" fmla="*/ 988828 w 988828"/>
              <a:gd name="connsiteY2" fmla="*/ 0 h 4189228"/>
              <a:gd name="connsiteX3" fmla="*/ 42530 w 988828"/>
              <a:gd name="connsiteY3" fmla="*/ 0 h 418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8828" h="4189228">
                <a:moveTo>
                  <a:pt x="0" y="4189228"/>
                </a:moveTo>
                <a:lnTo>
                  <a:pt x="988828" y="4189228"/>
                </a:lnTo>
                <a:lnTo>
                  <a:pt x="988828" y="0"/>
                </a:lnTo>
                <a:lnTo>
                  <a:pt x="42530" y="0"/>
                </a:lnTo>
              </a:path>
            </a:pathLst>
          </a:custGeom>
          <a:noFill/>
          <a:ln w="168275">
            <a:solidFill>
              <a:srgbClr val="F8931D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65253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B74DCD-E04E-309B-0951-38294F421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どっちの探究が科学的？</a:t>
            </a:r>
            <a:endParaRPr kumimoji="1" lang="ja-JP" altLang="en-US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4393C71-542E-3B71-965A-1169E59380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6400" y="1130157"/>
            <a:ext cx="5588000" cy="5194443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2400" dirty="0"/>
              <a:t>＜活動Ａ＞</a:t>
            </a:r>
            <a:endParaRPr lang="en-US" altLang="ja-JP" sz="2400" dirty="0"/>
          </a:p>
          <a:p>
            <a:pPr marL="0" indent="0">
              <a:buNone/>
            </a:pPr>
            <a:r>
              <a:rPr lang="en-US" altLang="ja-JP" sz="2000" dirty="0"/>
              <a:t>【</a:t>
            </a:r>
            <a:r>
              <a:rPr lang="ja-JP" altLang="en-US" sz="2000" dirty="0"/>
              <a:t>課題</a:t>
            </a:r>
            <a:r>
              <a:rPr lang="en-US" altLang="ja-JP" sz="20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ケアレスミスをなくしたい！</a:t>
            </a:r>
            <a:endParaRPr lang="en-US" altLang="ja-JP" sz="2200" dirty="0"/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20ACC655-364F-2742-6C32-C34C7D4F19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130157"/>
            <a:ext cx="6096000" cy="5194443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2400" dirty="0"/>
              <a:t>＜活動Ｂ＞</a:t>
            </a:r>
            <a:endParaRPr lang="en-US" altLang="ja-JP" sz="2400" dirty="0"/>
          </a:p>
          <a:p>
            <a:pPr marL="0" indent="0">
              <a:buNone/>
            </a:pPr>
            <a:r>
              <a:rPr lang="en-US" altLang="ja-JP" sz="2000" dirty="0"/>
              <a:t>【</a:t>
            </a:r>
            <a:r>
              <a:rPr lang="ja-JP" altLang="en-US" sz="2000" dirty="0"/>
              <a:t>課題</a:t>
            </a:r>
            <a:r>
              <a:rPr lang="en-US" altLang="ja-JP" sz="20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ペットボトルロケットを遠くへ飛ばしたい</a:t>
            </a:r>
          </a:p>
        </p:txBody>
      </p:sp>
      <p:pic>
        <p:nvPicPr>
          <p:cNvPr id="8" name="図 7" descr="ボトル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9DA99417-B55A-33A9-50A2-B7E4AFF03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212" y="2641600"/>
            <a:ext cx="3054509" cy="3441700"/>
          </a:xfrm>
          <a:prstGeom prst="rect">
            <a:avLst/>
          </a:prstGeom>
        </p:spPr>
      </p:pic>
      <p:pic>
        <p:nvPicPr>
          <p:cNvPr id="10" name="図 9" descr="ロゴ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90EAF8A-CA60-5897-AFD1-BCAC8154CE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35" y="2641600"/>
            <a:ext cx="5074357" cy="36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93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E5591-396B-6C3E-E272-2ECFC6FDD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A0E3E5-E6E9-7277-60A6-E9B2517C0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どっちの探究が科学的？</a:t>
            </a:r>
            <a:endParaRPr kumimoji="1" lang="ja-JP" altLang="en-US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B4A063A-A457-D918-2F68-BCA6151BC9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6400" y="1130157"/>
            <a:ext cx="5588000" cy="5194443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2400" dirty="0"/>
              <a:t>＜活動Ａ＞</a:t>
            </a:r>
            <a:endParaRPr lang="en-US" altLang="ja-JP" sz="2400" dirty="0"/>
          </a:p>
          <a:p>
            <a:pPr marL="0" indent="0">
              <a:buNone/>
            </a:pPr>
            <a:r>
              <a:rPr lang="en-US" altLang="ja-JP" sz="2000" dirty="0"/>
              <a:t>【</a:t>
            </a:r>
            <a:r>
              <a:rPr lang="ja-JP" altLang="en-US" sz="2000" dirty="0"/>
              <a:t>課題</a:t>
            </a:r>
            <a:r>
              <a:rPr lang="en-US" altLang="ja-JP" sz="20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ケアレスミスをなくしたい！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【</a:t>
            </a:r>
            <a:r>
              <a:rPr lang="ja-JP" altLang="en-US" sz="2200" dirty="0"/>
              <a:t>仮説</a:t>
            </a:r>
            <a:r>
              <a:rPr lang="en-US" altLang="ja-JP" sz="22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性格とケアレスミスに関係がある</a:t>
            </a:r>
            <a:endParaRPr lang="en-US" altLang="ja-JP" sz="2200" dirty="0"/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DFAD5BFD-B4F5-B32A-DC8C-6971EA52CF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130157"/>
            <a:ext cx="6096000" cy="5194443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2400" dirty="0"/>
              <a:t>＜活動Ｂ＞</a:t>
            </a:r>
            <a:endParaRPr lang="en-US" altLang="ja-JP" sz="2400" dirty="0"/>
          </a:p>
          <a:p>
            <a:pPr marL="0" indent="0">
              <a:buNone/>
            </a:pPr>
            <a:r>
              <a:rPr lang="en-US" altLang="ja-JP" sz="2000" dirty="0"/>
              <a:t>【</a:t>
            </a:r>
            <a:r>
              <a:rPr lang="ja-JP" altLang="en-US" sz="2000" dirty="0"/>
              <a:t>課題</a:t>
            </a:r>
            <a:r>
              <a:rPr lang="en-US" altLang="ja-JP" sz="20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ペットボトルロケットを遠くへ飛ばしたい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【</a:t>
            </a:r>
            <a:r>
              <a:rPr lang="ja-JP" altLang="en-US" sz="2200" dirty="0"/>
              <a:t>仮説</a:t>
            </a:r>
            <a:r>
              <a:rPr lang="en-US" altLang="ja-JP" sz="22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羽をつけたらより遠くへ飛ぶ</a:t>
            </a:r>
          </a:p>
        </p:txBody>
      </p:sp>
    </p:spTree>
    <p:extLst>
      <p:ext uri="{BB962C8B-B14F-4D97-AF65-F5344CB8AC3E}">
        <p14:creationId xmlns:p14="http://schemas.microsoft.com/office/powerpoint/2010/main" val="131522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234F7-43E5-DA39-6504-EC7A9EC3D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A54674-AD8E-BF28-EED8-6DC76F18B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どっちの探究が科学的？</a:t>
            </a:r>
            <a:endParaRPr kumimoji="1" lang="ja-JP" altLang="en-US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2216C99-49F0-6799-7EED-06CA36E42B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6400" y="1130157"/>
            <a:ext cx="5588000" cy="5194443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2400" dirty="0"/>
              <a:t>＜活動Ａ＞</a:t>
            </a:r>
            <a:endParaRPr lang="en-US" altLang="ja-JP" sz="2400" dirty="0"/>
          </a:p>
          <a:p>
            <a:pPr marL="0" indent="0">
              <a:buNone/>
            </a:pPr>
            <a:r>
              <a:rPr lang="en-US" altLang="ja-JP" sz="2000" dirty="0"/>
              <a:t>【</a:t>
            </a:r>
            <a:r>
              <a:rPr lang="ja-JP" altLang="en-US" sz="2000" dirty="0"/>
              <a:t>課題</a:t>
            </a:r>
            <a:r>
              <a:rPr lang="en-US" altLang="ja-JP" sz="20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ケアレスミスをなくしたい！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【</a:t>
            </a:r>
            <a:r>
              <a:rPr lang="ja-JP" altLang="en-US" sz="2200" dirty="0"/>
              <a:t>仮説</a:t>
            </a:r>
            <a:r>
              <a:rPr lang="en-US" altLang="ja-JP" sz="22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性格とケアレスミスに関係がある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【</a:t>
            </a:r>
            <a:r>
              <a:rPr lang="ja-JP" altLang="en-US" sz="2200" dirty="0"/>
              <a:t>検証</a:t>
            </a:r>
            <a:r>
              <a:rPr lang="en-US" altLang="ja-JP" sz="22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</a:t>
            </a:r>
            <a:r>
              <a:rPr lang="en-US" altLang="ja-JP" sz="2200" dirty="0"/>
              <a:t>200</a:t>
            </a:r>
            <a:r>
              <a:rPr lang="ja-JP" altLang="en-US" sz="2200" dirty="0"/>
              <a:t>人にアンケートを実施</a:t>
            </a:r>
            <a:endParaRPr lang="en-US" altLang="ja-JP" sz="2200" dirty="0"/>
          </a:p>
          <a:p>
            <a:pPr marL="0" indent="0">
              <a:buNone/>
            </a:pPr>
            <a:r>
              <a:rPr lang="ja-JP" altLang="en-US" sz="2200" dirty="0"/>
              <a:t>　性格とよくするケアレスミスを調査</a:t>
            </a:r>
            <a:endParaRPr lang="en-US" altLang="ja-JP" sz="2200" dirty="0"/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0F4A868E-D75E-DF76-7A9F-4A8950D553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130157"/>
            <a:ext cx="6096000" cy="5194443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2400" dirty="0"/>
              <a:t>＜活動Ｂ＞</a:t>
            </a:r>
            <a:endParaRPr lang="en-US" altLang="ja-JP" sz="2400" dirty="0"/>
          </a:p>
          <a:p>
            <a:pPr marL="0" indent="0">
              <a:buNone/>
            </a:pPr>
            <a:r>
              <a:rPr lang="en-US" altLang="ja-JP" sz="2000" dirty="0"/>
              <a:t>【</a:t>
            </a:r>
            <a:r>
              <a:rPr lang="ja-JP" altLang="en-US" sz="2000" dirty="0"/>
              <a:t>課題</a:t>
            </a:r>
            <a:r>
              <a:rPr lang="en-US" altLang="ja-JP" sz="20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ペットボトルロケットを遠くへ飛ばしたい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【</a:t>
            </a:r>
            <a:r>
              <a:rPr lang="ja-JP" altLang="en-US" sz="2200" dirty="0"/>
              <a:t>仮説</a:t>
            </a:r>
            <a:r>
              <a:rPr lang="en-US" altLang="ja-JP" sz="22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羽をつけたらより遠くへ飛ぶ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【</a:t>
            </a:r>
            <a:r>
              <a:rPr lang="ja-JP" altLang="en-US" sz="2200" dirty="0"/>
              <a:t>検証</a:t>
            </a:r>
            <a:r>
              <a:rPr lang="en-US" altLang="ja-JP" sz="22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羽付きのロケットと羽なしのロケットを</a:t>
            </a:r>
            <a:endParaRPr lang="en-US" altLang="ja-JP" sz="2200" dirty="0"/>
          </a:p>
          <a:p>
            <a:pPr marL="0" indent="0">
              <a:buNone/>
            </a:pPr>
            <a:r>
              <a:rPr lang="ja-JP" altLang="en-US" sz="2200" dirty="0"/>
              <a:t>　飛ばして比較する</a:t>
            </a:r>
          </a:p>
        </p:txBody>
      </p:sp>
    </p:spTree>
    <p:extLst>
      <p:ext uri="{BB962C8B-B14F-4D97-AF65-F5344CB8AC3E}">
        <p14:creationId xmlns:p14="http://schemas.microsoft.com/office/powerpoint/2010/main" val="2874264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2FA19-78FB-DC14-E5F5-C951EB4FB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DD45CF-FAB5-82EA-5474-FD7BF97F1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どっちの探究が科学的？</a:t>
            </a:r>
            <a:endParaRPr kumimoji="1" lang="ja-JP" altLang="en-US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B20CFCA-2A31-9D67-2B73-32FF6C0002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6400" y="1130157"/>
            <a:ext cx="5588000" cy="5194443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2400" dirty="0"/>
              <a:t>＜活動Ａ＞</a:t>
            </a:r>
            <a:endParaRPr lang="en-US" altLang="ja-JP" sz="2400" dirty="0"/>
          </a:p>
          <a:p>
            <a:pPr marL="0" indent="0">
              <a:buNone/>
            </a:pPr>
            <a:r>
              <a:rPr lang="en-US" altLang="ja-JP" sz="2000" dirty="0"/>
              <a:t>【</a:t>
            </a:r>
            <a:r>
              <a:rPr lang="ja-JP" altLang="en-US" sz="2000" dirty="0"/>
              <a:t>課題</a:t>
            </a:r>
            <a:r>
              <a:rPr lang="en-US" altLang="ja-JP" sz="20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ケアレスミスをなくしたい！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【</a:t>
            </a:r>
            <a:r>
              <a:rPr lang="ja-JP" altLang="en-US" sz="2200" dirty="0"/>
              <a:t>仮説</a:t>
            </a:r>
            <a:r>
              <a:rPr lang="en-US" altLang="ja-JP" sz="22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性格とケアレスミスに関係がある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【</a:t>
            </a:r>
            <a:r>
              <a:rPr lang="ja-JP" altLang="en-US" sz="2200" dirty="0"/>
              <a:t>検証</a:t>
            </a:r>
            <a:r>
              <a:rPr lang="en-US" altLang="ja-JP" sz="22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</a:t>
            </a:r>
            <a:r>
              <a:rPr lang="en-US" altLang="ja-JP" sz="2200" dirty="0"/>
              <a:t>200</a:t>
            </a:r>
            <a:r>
              <a:rPr lang="ja-JP" altLang="en-US" sz="2200" dirty="0"/>
              <a:t>人にアンケートを実施</a:t>
            </a:r>
            <a:endParaRPr lang="en-US" altLang="ja-JP" sz="2200" dirty="0"/>
          </a:p>
          <a:p>
            <a:pPr marL="0" indent="0">
              <a:buNone/>
            </a:pPr>
            <a:r>
              <a:rPr lang="ja-JP" altLang="en-US" sz="2200" dirty="0"/>
              <a:t>　性格とよくするケアレスミスを調査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【</a:t>
            </a:r>
            <a:r>
              <a:rPr lang="ja-JP" altLang="en-US" sz="2200" dirty="0"/>
              <a:t>分析</a:t>
            </a:r>
            <a:r>
              <a:rPr lang="en-US" altLang="ja-JP" sz="22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緊張しやすさと注意力を５点満点で評価</a:t>
            </a:r>
            <a:endParaRPr lang="en-US" altLang="ja-JP" sz="2200" dirty="0"/>
          </a:p>
          <a:p>
            <a:pPr marL="0" indent="0">
              <a:buNone/>
            </a:pPr>
            <a:r>
              <a:rPr lang="ja-JP" altLang="en-US" sz="2200" dirty="0"/>
              <a:t>　緊張しやすさが高いほど</a:t>
            </a:r>
            <a:r>
              <a:rPr lang="en-US" altLang="ja-JP" sz="2200" dirty="0"/>
              <a:t>【</a:t>
            </a:r>
            <a:r>
              <a:rPr lang="ja-JP" altLang="en-US" sz="2200" dirty="0"/>
              <a:t>計算ミス</a:t>
            </a:r>
            <a:r>
              <a:rPr lang="en-US" altLang="ja-JP" sz="2200" dirty="0"/>
              <a:t>】</a:t>
            </a:r>
            <a:r>
              <a:rPr lang="ja-JP" altLang="en-US" sz="2200" dirty="0"/>
              <a:t>が</a:t>
            </a:r>
            <a:endParaRPr lang="en-US" altLang="ja-JP" sz="2200" dirty="0"/>
          </a:p>
          <a:p>
            <a:pPr marL="0" indent="0">
              <a:buNone/>
            </a:pPr>
            <a:r>
              <a:rPr lang="ja-JP" altLang="en-US" sz="2200" dirty="0"/>
              <a:t>　注意力が低いほど</a:t>
            </a:r>
            <a:r>
              <a:rPr lang="en-US" altLang="ja-JP" sz="2200" dirty="0"/>
              <a:t>【</a:t>
            </a:r>
            <a:r>
              <a:rPr lang="ja-JP" altLang="en-US" sz="2200" dirty="0"/>
              <a:t>読み間違い</a:t>
            </a:r>
            <a:r>
              <a:rPr lang="en-US" altLang="ja-JP" sz="2200" dirty="0"/>
              <a:t>】</a:t>
            </a:r>
            <a:r>
              <a:rPr lang="ja-JP" altLang="en-US" sz="2200" dirty="0"/>
              <a:t>が多い</a:t>
            </a:r>
            <a:endParaRPr lang="en-US" altLang="ja-JP" sz="2200" dirty="0"/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B6584787-5794-C062-EE40-A48DB4FC82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130157"/>
            <a:ext cx="6096000" cy="5194443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2400" dirty="0"/>
              <a:t>＜活動Ｂ＞</a:t>
            </a:r>
            <a:endParaRPr lang="en-US" altLang="ja-JP" sz="2400" dirty="0"/>
          </a:p>
          <a:p>
            <a:pPr marL="0" indent="0">
              <a:buNone/>
            </a:pPr>
            <a:r>
              <a:rPr lang="en-US" altLang="ja-JP" sz="2000" dirty="0"/>
              <a:t>【</a:t>
            </a:r>
            <a:r>
              <a:rPr lang="ja-JP" altLang="en-US" sz="2000" dirty="0"/>
              <a:t>課題</a:t>
            </a:r>
            <a:r>
              <a:rPr lang="en-US" altLang="ja-JP" sz="20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ペットボトルロケットを遠くへ飛ばしたい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【</a:t>
            </a:r>
            <a:r>
              <a:rPr lang="ja-JP" altLang="en-US" sz="2200" dirty="0"/>
              <a:t>仮説</a:t>
            </a:r>
            <a:r>
              <a:rPr lang="en-US" altLang="ja-JP" sz="22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羽をつけたらより遠くへ飛ぶ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【</a:t>
            </a:r>
            <a:r>
              <a:rPr lang="ja-JP" altLang="en-US" sz="2200" dirty="0"/>
              <a:t>検証</a:t>
            </a:r>
            <a:r>
              <a:rPr lang="en-US" altLang="ja-JP" sz="22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羽付きのロケットと羽なしのロケットを</a:t>
            </a:r>
            <a:endParaRPr lang="en-US" altLang="ja-JP" sz="2200" dirty="0"/>
          </a:p>
          <a:p>
            <a:pPr marL="0" indent="0">
              <a:buNone/>
            </a:pPr>
            <a:r>
              <a:rPr lang="ja-JP" altLang="en-US" sz="2200" dirty="0"/>
              <a:t>　飛ばして比較する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/>
              <a:t>【</a:t>
            </a:r>
            <a:r>
              <a:rPr lang="ja-JP" altLang="en-US" sz="2200" dirty="0"/>
              <a:t>分析</a:t>
            </a:r>
            <a:r>
              <a:rPr lang="en-US" altLang="ja-JP" sz="2200" dirty="0"/>
              <a:t>】</a:t>
            </a:r>
          </a:p>
          <a:p>
            <a:pPr marL="0" indent="0">
              <a:buNone/>
            </a:pPr>
            <a:r>
              <a:rPr lang="ja-JP" altLang="en-US" sz="2200" dirty="0"/>
              <a:t>　羽付きロケットは</a:t>
            </a:r>
            <a:r>
              <a:rPr lang="en-US" altLang="ja-JP" sz="2200" dirty="0"/>
              <a:t>20.0m</a:t>
            </a:r>
          </a:p>
          <a:p>
            <a:pPr marL="0" indent="0">
              <a:buNone/>
            </a:pPr>
            <a:r>
              <a:rPr lang="ja-JP" altLang="en-US" sz="2200" dirty="0"/>
              <a:t>　羽なしロケットは</a:t>
            </a:r>
            <a:r>
              <a:rPr lang="en-US" altLang="ja-JP" sz="2200" dirty="0"/>
              <a:t>19.8m</a:t>
            </a:r>
            <a:r>
              <a:rPr lang="ja-JP" altLang="en-US" sz="2200" dirty="0"/>
              <a:t>飛んだ</a:t>
            </a:r>
            <a:endParaRPr lang="en-US" altLang="ja-JP" sz="2200" dirty="0"/>
          </a:p>
          <a:p>
            <a:pPr marL="0" indent="0">
              <a:buNone/>
            </a:pPr>
            <a:r>
              <a:rPr lang="ja-JP" altLang="en-US" sz="2200" dirty="0"/>
              <a:t>　羽付きロケットのほうが</a:t>
            </a:r>
            <a:r>
              <a:rPr lang="en-US" altLang="ja-JP" sz="2200" dirty="0"/>
              <a:t>0.2m</a:t>
            </a:r>
            <a:r>
              <a:rPr lang="ja-JP" altLang="en-US" sz="2200" dirty="0"/>
              <a:t>遠く飛んだ</a:t>
            </a:r>
          </a:p>
        </p:txBody>
      </p:sp>
    </p:spTree>
    <p:extLst>
      <p:ext uri="{BB962C8B-B14F-4D97-AF65-F5344CB8AC3E}">
        <p14:creationId xmlns:p14="http://schemas.microsoft.com/office/powerpoint/2010/main" val="22578279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卒論">
  <a:themeElements>
    <a:clrScheme name="黄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トラベル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トラベル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卒論" id="{A022F515-1BCC-4A96-A8C6-C28D5751C5B1}" vid="{8AF089BB-AC92-4F4B-83AF-15040DE3ECD5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ec7028-e810-4448-b346-487b0bfcdef1">
      <Terms xmlns="http://schemas.microsoft.com/office/infopath/2007/PartnerControls"/>
    </lcf76f155ced4ddcb4097134ff3c332f>
    <TaxCatchAll xmlns="180f4f4d-ebae-484b-b441-933feffb857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5335F10B8659B4EB49C037DB65FF55B" ma:contentTypeVersion="14" ma:contentTypeDescription="新しいドキュメントを作成します。" ma:contentTypeScope="" ma:versionID="cc7680126354fdba044bae8f0920e88b">
  <xsd:schema xmlns:xsd="http://www.w3.org/2001/XMLSchema" xmlns:xs="http://www.w3.org/2001/XMLSchema" xmlns:p="http://schemas.microsoft.com/office/2006/metadata/properties" xmlns:ns2="2fec7028-e810-4448-b346-487b0bfcdef1" xmlns:ns3="180f4f4d-ebae-484b-b441-933feffb8578" targetNamespace="http://schemas.microsoft.com/office/2006/metadata/properties" ma:root="true" ma:fieldsID="a2e52b61921ced0ef9022e3ac2327e45" ns2:_="" ns3:_="">
    <xsd:import namespace="2fec7028-e810-4448-b346-487b0bfcdef1"/>
    <xsd:import namespace="180f4f4d-ebae-484b-b441-933feffb85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c7028-e810-4448-b346-487b0bfcde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182ee8ec-9946-47b0-a44f-63dbc65dae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f4f4d-ebae-484b-b441-933feffb857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ab4b9bc-e982-4496-99f9-6e31281469ee}" ma:internalName="TaxCatchAll" ma:showField="CatchAllData" ma:web="180f4f4d-ebae-484b-b441-933feffb85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0DC2BB-0BA3-4704-8027-3AFD754CF416}">
  <ds:schemaRefs>
    <ds:schemaRef ds:uri="http://schemas.microsoft.com/office/2006/metadata/properties"/>
    <ds:schemaRef ds:uri="http://schemas.microsoft.com/office/infopath/2007/PartnerControls"/>
    <ds:schemaRef ds:uri="2fec7028-e810-4448-b346-487b0bfcdef1"/>
    <ds:schemaRef ds:uri="180f4f4d-ebae-484b-b441-933feffb8578"/>
  </ds:schemaRefs>
</ds:datastoreItem>
</file>

<file path=customXml/itemProps2.xml><?xml version="1.0" encoding="utf-8"?>
<ds:datastoreItem xmlns:ds="http://schemas.openxmlformats.org/officeDocument/2006/customXml" ds:itemID="{E677A130-2E75-4198-A95B-B38CAA8CEB71}"/>
</file>

<file path=customXml/itemProps3.xml><?xml version="1.0" encoding="utf-8"?>
<ds:datastoreItem xmlns:ds="http://schemas.openxmlformats.org/officeDocument/2006/customXml" ds:itemID="{4CBB467D-30B8-46E1-9917-6852A816479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9cbf578-4263-4220-8787-85e1fe17fee4}" enabled="1" method="Privileged" siteId="{ccff3790-ac9a-4ba7-8774-0bfaa4fb7b5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第1回授業</Template>
  <TotalTime>811</TotalTime>
  <Words>1365</Words>
  <Application>Microsoft Office PowerPoint</Application>
  <PresentationFormat>ワイド画面</PresentationFormat>
  <Paragraphs>222</Paragraphs>
  <Slides>18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</vt:i4>
      </vt:variant>
    </vt:vector>
  </HeadingPairs>
  <TitlesOfParts>
    <vt:vector size="24" baseType="lpstr">
      <vt:lpstr>游ゴシック</vt:lpstr>
      <vt:lpstr>Franklin Gothic Book</vt:lpstr>
      <vt:lpstr>Franklin Gothic Medium</vt:lpstr>
      <vt:lpstr>Wingdings</vt:lpstr>
      <vt:lpstr>Wingdings 2</vt:lpstr>
      <vt:lpstr>卒論</vt:lpstr>
      <vt:lpstr>R8 探究科学Ⅰガイダンス（科学の基礎）</vt:lpstr>
      <vt:lpstr>さっそくですが</vt:lpstr>
      <vt:lpstr>探究と科学の関係を考えてみよう</vt:lpstr>
      <vt:lpstr>探究の流れ</vt:lpstr>
      <vt:lpstr>探究の流れ</vt:lpstr>
      <vt:lpstr>どっちの探究が科学的？</vt:lpstr>
      <vt:lpstr>どっちの探究が科学的？</vt:lpstr>
      <vt:lpstr>どっちの探究が科学的？</vt:lpstr>
      <vt:lpstr>どっちの探究が科学的？</vt:lpstr>
      <vt:lpstr>どっちの探究が科学的？</vt:lpstr>
      <vt:lpstr>“科学的”な探究って何だろう？</vt:lpstr>
      <vt:lpstr>実は、今もこのサイクルを行っている</vt:lpstr>
      <vt:lpstr>実は、今もこのサイクルを行っている</vt:lpstr>
      <vt:lpstr>実は、今もこのサイクルを行っている</vt:lpstr>
      <vt:lpstr>“科学”あるいは“科学的”を調べてみましょう</vt:lpstr>
      <vt:lpstr>というわけで</vt:lpstr>
      <vt:lpstr>というわけで</vt:lpstr>
      <vt:lpstr>科学とはなにかを 体験していきましょう！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黒瀬 玲凱</dc:creator>
  <cp:lastModifiedBy>黒瀬 玲凱</cp:lastModifiedBy>
  <cp:revision>133</cp:revision>
  <dcterms:created xsi:type="dcterms:W3CDTF">2025-04-03T04:47:49Z</dcterms:created>
  <dcterms:modified xsi:type="dcterms:W3CDTF">2026-07-16T13:38:24Z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0x01010095335F10B8659B4EB49C037DB65FF55B</vt:lpwstr>
  </property>
  <property fmtid="{D5CDD505-2E9C-101B-9397-08002B2CF9AE}" pid="3" name="MediaServiceImageTags">
    <vt:lpwstr/>
  </property>
</Properties>
</file>