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256" r:id="rId5"/>
    <p:sldId id="277" r:id="rId6"/>
    <p:sldId id="268" r:id="rId7"/>
    <p:sldId id="269" r:id="rId8"/>
    <p:sldId id="270" r:id="rId9"/>
    <p:sldId id="271" r:id="rId10"/>
    <p:sldId id="278" r:id="rId11"/>
    <p:sldId id="279" r:id="rId12"/>
    <p:sldId id="280" r:id="rId13"/>
    <p:sldId id="272" r:id="rId14"/>
    <p:sldId id="273" r:id="rId15"/>
    <p:sldId id="281" r:id="rId16"/>
    <p:sldId id="282" r:id="rId17"/>
    <p:sldId id="283" r:id="rId1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705" autoAdjust="0"/>
  </p:normalViewPr>
  <p:slideViewPr>
    <p:cSldViewPr snapToGrid="0">
      <p:cViewPr>
        <p:scale>
          <a:sx n="400" d="100"/>
          <a:sy n="400" d="100"/>
        </p:scale>
        <p:origin x="-11640" y="-6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F4C48E-3947-44DD-8404-02BE9BD89446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DAAD4-6394-4B7F-86D9-D4C959F055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916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準備物</a:t>
            </a:r>
            <a:endParaRPr kumimoji="1" lang="en-US" altLang="ja-JP" dirty="0"/>
          </a:p>
          <a:p>
            <a:r>
              <a:rPr kumimoji="1" lang="ja-JP" altLang="en-US" dirty="0"/>
              <a:t>・駒込ピペット　・メスシリンダー　・メートルグラス　・</a:t>
            </a:r>
            <a:r>
              <a:rPr kumimoji="1" lang="en-US" altLang="ja-JP" dirty="0"/>
              <a:t>50mL</a:t>
            </a:r>
            <a:r>
              <a:rPr kumimoji="1" lang="ja-JP" altLang="en-US" dirty="0"/>
              <a:t>ビーカー　・</a:t>
            </a:r>
            <a:r>
              <a:rPr kumimoji="1" lang="en-US" altLang="ja-JP" dirty="0"/>
              <a:t>100mL</a:t>
            </a:r>
            <a:r>
              <a:rPr kumimoji="1" lang="ja-JP" altLang="en-US" dirty="0"/>
              <a:t>ビーカー　・電子天秤　・電卓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「さて、ピペット</a:t>
            </a:r>
            <a:r>
              <a:rPr kumimoji="1" lang="en-US" altLang="ja-JP" dirty="0"/>
              <a:t>1</a:t>
            </a:r>
            <a:r>
              <a:rPr kumimoji="1" lang="ja-JP" altLang="en-US" dirty="0"/>
              <a:t>滴は何</a:t>
            </a:r>
            <a:r>
              <a:rPr kumimoji="1" lang="en-US" altLang="ja-JP" dirty="0"/>
              <a:t>ml</a:t>
            </a:r>
            <a:r>
              <a:rPr kumimoji="1" lang="ja-JP" altLang="en-US" dirty="0"/>
              <a:t>と言ったらいいと思いますか？」</a:t>
            </a:r>
            <a:endParaRPr kumimoji="1" lang="en-US" altLang="ja-JP" dirty="0"/>
          </a:p>
          <a:p>
            <a:r>
              <a:rPr kumimoji="1" lang="ja-JP" altLang="en-US" dirty="0"/>
              <a:t>・数値だけを見ていていいの？</a:t>
            </a:r>
            <a:endParaRPr kumimoji="1" lang="en-US" altLang="ja-JP" dirty="0"/>
          </a:p>
          <a:p>
            <a:r>
              <a:rPr kumimoji="1" lang="ja-JP" altLang="en-US" dirty="0"/>
              <a:t>・方法が違うものを比べていいの？</a:t>
            </a:r>
            <a:endParaRPr kumimoji="1" lang="en-US" altLang="ja-JP" dirty="0"/>
          </a:p>
          <a:p>
            <a:r>
              <a:rPr kumimoji="1" lang="ja-JP" altLang="en-US" dirty="0"/>
              <a:t>・平均値でいいの？</a:t>
            </a:r>
            <a:endParaRPr kumimoji="1" lang="en-US" altLang="ja-JP" dirty="0"/>
          </a:p>
          <a:p>
            <a:r>
              <a:rPr kumimoji="1" lang="ja-JP" altLang="en-US" dirty="0"/>
              <a:t>・どこからが外れ値？</a:t>
            </a:r>
            <a:endParaRPr kumimoji="1" lang="en-US" altLang="ja-JP" dirty="0"/>
          </a:p>
          <a:p>
            <a:r>
              <a:rPr kumimoji="1" lang="ja-JP" altLang="en-US" dirty="0"/>
              <a:t>・同じ方法なのに違う結果が出てるのはなんで？</a:t>
            </a:r>
            <a:endParaRPr kumimoji="1" lang="en-US" altLang="ja-JP" dirty="0"/>
          </a:p>
          <a:p>
            <a:r>
              <a:rPr kumimoji="1" lang="ja-JP" altLang="en-US" dirty="0"/>
              <a:t>・どこまでを誤差として許していいの？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【</a:t>
            </a:r>
            <a:r>
              <a:rPr kumimoji="1" lang="ja-JP" altLang="en-US" dirty="0"/>
              <a:t>データをとる方法</a:t>
            </a:r>
            <a:r>
              <a:rPr kumimoji="1" lang="en-US" altLang="ja-JP" dirty="0"/>
              <a:t>】</a:t>
            </a:r>
            <a:r>
              <a:rPr kumimoji="1" lang="ja-JP" altLang="en-US" dirty="0"/>
              <a:t>と</a:t>
            </a:r>
            <a:r>
              <a:rPr kumimoji="1" lang="en-US" altLang="ja-JP" dirty="0"/>
              <a:t>【</a:t>
            </a:r>
            <a:r>
              <a:rPr kumimoji="1" lang="ja-JP" altLang="en-US" dirty="0"/>
              <a:t>取ったデータの扱い方</a:t>
            </a:r>
            <a:r>
              <a:rPr kumimoji="1" lang="en-US" altLang="ja-JP" dirty="0"/>
              <a:t>】</a:t>
            </a:r>
          </a:p>
          <a:p>
            <a:r>
              <a:rPr kumimoji="1" lang="ja-JP" altLang="en-US" dirty="0"/>
              <a:t>・有効数字</a:t>
            </a:r>
            <a:endParaRPr kumimoji="1" lang="en-US" altLang="ja-JP" dirty="0"/>
          </a:p>
          <a:p>
            <a:r>
              <a:rPr kumimoji="1" lang="ja-JP" altLang="en-US" dirty="0"/>
              <a:t>・</a:t>
            </a:r>
            <a:r>
              <a:rPr kumimoji="1" lang="en-US" altLang="ja-JP" dirty="0"/>
              <a:t>+-</a:t>
            </a:r>
            <a:r>
              <a:rPr kumimoji="1" lang="ja-JP" altLang="en-US" dirty="0"/>
              <a:t>表示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9061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00CA7F2B-4FB1-4620-8FE1-EAB9D05888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7429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ctrTitle"/>
          </p:nvPr>
        </p:nvSpPr>
        <p:spPr>
          <a:xfrm>
            <a:off x="508000" y="4626400"/>
            <a:ext cx="11277600" cy="1222375"/>
          </a:xfrm>
        </p:spPr>
        <p:txBody>
          <a:bodyPr anchor="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508000" y="5848775"/>
            <a:ext cx="11277600" cy="914400"/>
          </a:xfrm>
        </p:spPr>
        <p:txBody>
          <a:bodyPr anchor="t"/>
          <a:lstStyle>
            <a:lvl1pPr marL="0" indent="0" algn="r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5" name="日付プレースホルダ 15">
            <a:extLst>
              <a:ext uri="{FF2B5EF4-FFF2-40B4-BE49-F238E27FC236}">
                <a16:creationId xmlns:a16="http://schemas.microsoft.com/office/drawing/2014/main" id="{99719EE8-5BAD-4D4D-AD6A-161048459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6" name="フッター プレースホルダ 1">
            <a:extLst>
              <a:ext uri="{FF2B5EF4-FFF2-40B4-BE49-F238E27FC236}">
                <a16:creationId xmlns:a16="http://schemas.microsoft.com/office/drawing/2014/main" id="{3AEBA040-7C99-4381-BE8D-416F291FA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14">
            <a:extLst>
              <a:ext uri="{FF2B5EF4-FFF2-40B4-BE49-F238E27FC236}">
                <a16:creationId xmlns:a16="http://schemas.microsoft.com/office/drawing/2014/main" id="{51A3CA64-931F-42E8-BACA-21899029D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765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黒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C2AFF0-8D89-79A6-E224-73409F01E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9EEF9D9-7809-9061-AE21-CA52017B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06EB4C6-6D5B-92C9-BC82-94FE329D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0410ABF-4F3C-0379-126D-FF45601E4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8E14E0-C2C1-50D3-0E0F-5F0B92661971}"/>
              </a:ext>
            </a:extLst>
          </p:cNvPr>
          <p:cNvSpPr/>
          <p:nvPr/>
        </p:nvSpPr>
        <p:spPr>
          <a:xfrm>
            <a:off x="-77821" y="0"/>
            <a:ext cx="13083702" cy="70330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56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コネクタ 4">
            <a:extLst>
              <a:ext uri="{FF2B5EF4-FFF2-40B4-BE49-F238E27FC236}">
                <a16:creationId xmlns:a16="http://schemas.microsoft.com/office/drawing/2014/main" id="{A0949DAC-4634-4D4E-B875-C94D7DB2461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2" name="タイトル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日付プレースホルダ 24">
            <a:extLst>
              <a:ext uri="{FF2B5EF4-FFF2-40B4-BE49-F238E27FC236}">
                <a16:creationId xmlns:a16="http://schemas.microsoft.com/office/drawing/2014/main" id="{B273D580-BDD6-4EDB-AE6A-35214C030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7" name="フッター プレースホルダ 28">
            <a:extLst>
              <a:ext uri="{FF2B5EF4-FFF2-40B4-BE49-F238E27FC236}">
                <a16:creationId xmlns:a16="http://schemas.microsoft.com/office/drawing/2014/main" id="{E228ECD1-5C29-435B-99F6-E07A840A9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8" name="スライド番号プレースホルダ 6">
            <a:extLst>
              <a:ext uri="{FF2B5EF4-FFF2-40B4-BE49-F238E27FC236}">
                <a16:creationId xmlns:a16="http://schemas.microsoft.com/office/drawing/2014/main" id="{F4759E8B-0D64-4973-9A8F-896CCBBD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126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図プレースホルダ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ja-JP" altLang="en-US" noProof="0"/>
              <a:t>アイコンをクリックして図を追加</a:t>
            </a:r>
            <a:endParaRPr lang="en-US" noProof="0" dirty="0"/>
          </a:p>
        </p:txBody>
      </p:sp>
      <p:sp>
        <p:nvSpPr>
          <p:cNvPr id="17" name="タイトル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 6">
            <a:extLst>
              <a:ext uri="{FF2B5EF4-FFF2-40B4-BE49-F238E27FC236}">
                <a16:creationId xmlns:a16="http://schemas.microsoft.com/office/drawing/2014/main" id="{969F0BCB-D914-4FA9-872B-642CBDE8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9B6FE2C-883A-47D7-8C41-A0C712531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30">
            <a:extLst>
              <a:ext uri="{FF2B5EF4-FFF2-40B4-BE49-F238E27FC236}">
                <a16:creationId xmlns:a16="http://schemas.microsoft.com/office/drawing/2014/main" id="{3297A3E5-3A14-4D2C-AE3F-AAFED2A6A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3955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10">
            <a:extLst>
              <a:ext uri="{FF2B5EF4-FFF2-40B4-BE49-F238E27FC236}">
                <a16:creationId xmlns:a16="http://schemas.microsoft.com/office/drawing/2014/main" id="{65450D7D-F15F-4F95-BCE4-EF90388C4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5" name="フッター プレースホルダ 27">
            <a:extLst>
              <a:ext uri="{FF2B5EF4-FFF2-40B4-BE49-F238E27FC236}">
                <a16:creationId xmlns:a16="http://schemas.microsoft.com/office/drawing/2014/main" id="{56ECABA0-B9B0-448E-90CA-84CA9DC24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4">
            <a:extLst>
              <a:ext uri="{FF2B5EF4-FFF2-40B4-BE49-F238E27FC236}">
                <a16:creationId xmlns:a16="http://schemas.microsoft.com/office/drawing/2014/main" id="{81649237-357B-461A-9616-43968D88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819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C1E61FD-6A64-4184-81D9-81A940D66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D4AD0C-D18F-4984-A8DC-73F27FD79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8E936D-1035-4B1B-8048-C9FCA2F72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286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2">
            <a:extLst>
              <a:ext uri="{FF2B5EF4-FFF2-40B4-BE49-F238E27FC236}">
                <a16:creationId xmlns:a16="http://schemas.microsoft.com/office/drawing/2014/main" id="{7ABC92D0-9024-4AB0-98E6-718C3F6D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3" name="フッター プレースホルダ 23">
            <a:extLst>
              <a:ext uri="{FF2B5EF4-FFF2-40B4-BE49-F238E27FC236}">
                <a16:creationId xmlns:a16="http://schemas.microsoft.com/office/drawing/2014/main" id="{BC10BD44-F21F-48BA-BE6E-65A8737B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スライド番号プレースホルダ 6">
            <a:extLst>
              <a:ext uri="{FF2B5EF4-FFF2-40B4-BE49-F238E27FC236}">
                <a16:creationId xmlns:a16="http://schemas.microsoft.com/office/drawing/2014/main" id="{93885943-4DC8-495D-92FE-B9319438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3164777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040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21"/>
          <p:cNvSpPr>
            <a:spLocks noGrp="1"/>
          </p:cNvSpPr>
          <p:nvPr>
            <p:ph type="title"/>
          </p:nvPr>
        </p:nvSpPr>
        <p:spPr>
          <a:xfrm>
            <a:off x="406400" y="29504"/>
            <a:ext cx="11582400" cy="8382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7" name="コンテンツ プレースホルダ 26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日付プレースホルダ 24">
            <a:extLst>
              <a:ext uri="{FF2B5EF4-FFF2-40B4-BE49-F238E27FC236}">
                <a16:creationId xmlns:a16="http://schemas.microsoft.com/office/drawing/2014/main" id="{0E56E3F8-B400-49E6-97F0-C73AADEBD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5" name="フッター プレースホルダ 18">
            <a:extLst>
              <a:ext uri="{FF2B5EF4-FFF2-40B4-BE49-F238E27FC236}">
                <a16:creationId xmlns:a16="http://schemas.microsoft.com/office/drawing/2014/main" id="{295CBB31-8013-4A13-B2E4-E327CC2DC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15">
            <a:extLst>
              <a:ext uri="{FF2B5EF4-FFF2-40B4-BE49-F238E27FC236}">
                <a16:creationId xmlns:a16="http://schemas.microsoft.com/office/drawing/2014/main" id="{56ABF63E-0AB8-40E2-97C7-B8C18A4B9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3966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410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E662E3E2-8B50-46BF-92F0-FDAA1DF63A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6" name="テキスト プレースホルダ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5" name="日付プレースホルダ 18">
            <a:extLst>
              <a:ext uri="{FF2B5EF4-FFF2-40B4-BE49-F238E27FC236}">
                <a16:creationId xmlns:a16="http://schemas.microsoft.com/office/drawing/2014/main" id="{168A2352-7FAD-4542-BBA6-8F24DDB5A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7" name="フッター プレースホルダ 10">
            <a:extLst>
              <a:ext uri="{FF2B5EF4-FFF2-40B4-BE49-F238E27FC236}">
                <a16:creationId xmlns:a16="http://schemas.microsoft.com/office/drawing/2014/main" id="{787A7108-A25A-4453-99D7-D9ED2001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スライド番号プレースホルダ 15">
            <a:extLst>
              <a:ext uri="{FF2B5EF4-FFF2-40B4-BE49-F238E27FC236}">
                <a16:creationId xmlns:a16="http://schemas.microsoft.com/office/drawing/2014/main" id="{C2253F9C-D598-4621-A031-B58CE3B94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5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タイトル 19"/>
          <p:cNvSpPr>
            <a:spLocks noGrp="1"/>
          </p:cNvSpPr>
          <p:nvPr>
            <p:ph type="title"/>
          </p:nvPr>
        </p:nvSpPr>
        <p:spPr>
          <a:xfrm>
            <a:off x="402336" y="5941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日付プレースホルダ 10">
            <a:extLst>
              <a:ext uri="{FF2B5EF4-FFF2-40B4-BE49-F238E27FC236}">
                <a16:creationId xmlns:a16="http://schemas.microsoft.com/office/drawing/2014/main" id="{BB2B34F9-7700-4133-9390-D7265D65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6" name="フッター プレースホルダ 27">
            <a:extLst>
              <a:ext uri="{FF2B5EF4-FFF2-40B4-BE49-F238E27FC236}">
                <a16:creationId xmlns:a16="http://schemas.microsoft.com/office/drawing/2014/main" id="{2B589E64-84E3-4371-A861-106B23829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4">
            <a:extLst>
              <a:ext uri="{FF2B5EF4-FFF2-40B4-BE49-F238E27FC236}">
                <a16:creationId xmlns:a16="http://schemas.microsoft.com/office/drawing/2014/main" id="{A138EF1F-B16A-4B33-9186-4AD71D416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63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6BDBFC6A-D8FB-4FAB-9EE7-E6579158DD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" name="テキスト プレースホルダ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28" name="コンテンツ プレースホルダ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8" name="日付プレースホルダ 9">
            <a:extLst>
              <a:ext uri="{FF2B5EF4-FFF2-40B4-BE49-F238E27FC236}">
                <a16:creationId xmlns:a16="http://schemas.microsoft.com/office/drawing/2014/main" id="{9255F04D-B842-4DBE-90DB-B4B3146D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9" name="フッター プレースホルダ 5">
            <a:extLst>
              <a:ext uri="{FF2B5EF4-FFF2-40B4-BE49-F238E27FC236}">
                <a16:creationId xmlns:a16="http://schemas.microsoft.com/office/drawing/2014/main" id="{F7934D46-CF74-4014-83B0-619658EA9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10" name="スライド番号プレースホルダ 6">
            <a:extLst>
              <a:ext uri="{FF2B5EF4-FFF2-40B4-BE49-F238E27FC236}">
                <a16:creationId xmlns:a16="http://schemas.microsoft.com/office/drawing/2014/main" id="{214FBA08-6B72-4D6E-88FE-63E3FAD63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06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 29"/>
          <p:cNvSpPr>
            <a:spLocks noGrp="1"/>
          </p:cNvSpPr>
          <p:nvPr>
            <p:ph type="title"/>
          </p:nvPr>
        </p:nvSpPr>
        <p:spPr>
          <a:xfrm>
            <a:off x="402336" y="5937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日付プレースホルダ 10">
            <a:extLst>
              <a:ext uri="{FF2B5EF4-FFF2-40B4-BE49-F238E27FC236}">
                <a16:creationId xmlns:a16="http://schemas.microsoft.com/office/drawing/2014/main" id="{5F4E0B0A-789F-4A9A-906D-B26A1B53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4" name="フッター プレースホルダ 27">
            <a:extLst>
              <a:ext uri="{FF2B5EF4-FFF2-40B4-BE49-F238E27FC236}">
                <a16:creationId xmlns:a16="http://schemas.microsoft.com/office/drawing/2014/main" id="{5561A187-95D7-4E8D-958D-633937203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634CAA2-5D39-4454-A78D-B7188844A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605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ほんとに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2">
            <a:extLst>
              <a:ext uri="{FF2B5EF4-FFF2-40B4-BE49-F238E27FC236}">
                <a16:creationId xmlns:a16="http://schemas.microsoft.com/office/drawing/2014/main" id="{7ABC92D0-9024-4AB0-98E6-718C3F6D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3" name="フッター プレースホルダ 23">
            <a:extLst>
              <a:ext uri="{FF2B5EF4-FFF2-40B4-BE49-F238E27FC236}">
                <a16:creationId xmlns:a16="http://schemas.microsoft.com/office/drawing/2014/main" id="{BC10BD44-F21F-48BA-BE6E-65A8737B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スライド番号プレースホルダ 6">
            <a:extLst>
              <a:ext uri="{FF2B5EF4-FFF2-40B4-BE49-F238E27FC236}">
                <a16:creationId xmlns:a16="http://schemas.microsoft.com/office/drawing/2014/main" id="{93885943-4DC8-495D-92FE-B9319438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3164777"/>
            <a:ext cx="115824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734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65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109D9812-4CC3-4F3A-B8C8-F3C787E99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7089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053" name="テキスト プレースホルダ 7">
            <a:extLst>
              <a:ext uri="{FF2B5EF4-FFF2-40B4-BE49-F238E27FC236}">
                <a16:creationId xmlns:a16="http://schemas.microsoft.com/office/drawing/2014/main" id="{B3D96357-D3CD-40A1-A2A1-34BC592A5B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06400" y="1145116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altLang="ja-JP" dirty="0"/>
          </a:p>
        </p:txBody>
      </p:sp>
      <p:sp>
        <p:nvSpPr>
          <p:cNvPr id="11" name="日付プレースホルダ 10">
            <a:extLst>
              <a:ext uri="{FF2B5EF4-FFF2-40B4-BE49-F238E27FC236}">
                <a16:creationId xmlns:a16="http://schemas.microsoft.com/office/drawing/2014/main" id="{52A8E0D4-6B2F-4224-9F38-8C6F7FBE2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 smtClean="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31F95B5F-2739-4C00-A4F0-D1BD599E11D2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28" name="フッター プレースホルダ 27">
            <a:extLst>
              <a:ext uri="{FF2B5EF4-FFF2-40B4-BE49-F238E27FC236}">
                <a16:creationId xmlns:a16="http://schemas.microsoft.com/office/drawing/2014/main" id="{744136EC-6CDD-4879-9AAC-5EF96D4CE1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A0F7B81-1B00-492E-AAC3-F631E07E1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38E27"/>
                </a:solidFill>
                <a:latin typeface="Franklin Gothic Book" panose="020B0503020102020204" pitchFamily="34" charset="0"/>
                <a:ea typeface="HGｺﾞｼｯｸE" panose="020B0909000000000000" pitchFamily="49" charset="-128"/>
              </a:defRPr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5941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ja-JP" altLang="en-US"/>
              <a:t>マスタ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71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 kern="1200" cap="none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kumimoji="1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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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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82" charset="2"/>
        <a:buChar char=""/>
        <a:defRPr kumimoji="1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261010-ACB0-A1C2-A443-A96DE12EA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000" y="5309417"/>
            <a:ext cx="11277600" cy="775330"/>
          </a:xfrm>
        </p:spPr>
        <p:txBody>
          <a:bodyPr>
            <a:normAutofit/>
          </a:bodyPr>
          <a:lstStyle/>
          <a:p>
            <a:pPr algn="r"/>
            <a:r>
              <a:rPr kumimoji="1" lang="en-US" altLang="ja-JP" sz="4000" dirty="0"/>
              <a:t>R7</a:t>
            </a:r>
            <a:r>
              <a:rPr lang="ja-JP" altLang="en-US" sz="4000" dirty="0"/>
              <a:t> </a:t>
            </a:r>
            <a:r>
              <a:rPr kumimoji="1" lang="ja-JP" altLang="en-US" sz="4000" dirty="0"/>
              <a:t>探究科学</a:t>
            </a:r>
            <a:r>
              <a:rPr lang="en-US" altLang="ja-JP" sz="4000" dirty="0"/>
              <a:t>Ⅰ</a:t>
            </a:r>
            <a:r>
              <a:rPr lang="ja-JP" altLang="en-US" sz="4000" dirty="0"/>
              <a:t>ガイダンス（</a:t>
            </a:r>
            <a:r>
              <a:rPr kumimoji="1" lang="ja-JP" altLang="en-US" sz="4000" dirty="0"/>
              <a:t>科学の基礎）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27213F6-DFAB-DB57-6489-38025ACC0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000" y="6084747"/>
            <a:ext cx="11277600" cy="678428"/>
          </a:xfrm>
        </p:spPr>
        <p:txBody>
          <a:bodyPr/>
          <a:lstStyle/>
          <a:p>
            <a:r>
              <a:rPr kumimoji="1" lang="ja-JP" altLang="en-US" dirty="0"/>
              <a:t>黒瀬 玲凱</a:t>
            </a:r>
          </a:p>
        </p:txBody>
      </p:sp>
      <p:pic>
        <p:nvPicPr>
          <p:cNvPr id="7" name="図 6" descr="文字の書かれた紙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9E24418-AC3D-7846-4905-134744031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846" y="511288"/>
            <a:ext cx="4550292" cy="4550292"/>
          </a:xfrm>
          <a:prstGeom prst="rect">
            <a:avLst/>
          </a:prstGeom>
        </p:spPr>
      </p:pic>
      <p:pic>
        <p:nvPicPr>
          <p:cNvPr id="9" name="図 8" descr="布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59534837-29DC-8130-82E3-FD60ECA75F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299" y="1576179"/>
            <a:ext cx="3231855" cy="323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77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D8573A-9570-D882-FBF0-0E69B3382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というわけで、自分たちでデータをとってみましょう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62580FF-C11B-9D20-9C36-0B46CBC70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実験です</a:t>
            </a:r>
          </a:p>
        </p:txBody>
      </p:sp>
    </p:spTree>
    <p:extLst>
      <p:ext uri="{BB962C8B-B14F-4D97-AF65-F5344CB8AC3E}">
        <p14:creationId xmlns:p14="http://schemas.microsoft.com/office/powerpoint/2010/main" val="2533608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59926D-81C9-1D92-B047-5776E148A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7EC6279-513F-EB09-0239-B9303E9BA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ピペット１滴が何</a:t>
            </a:r>
            <a:r>
              <a:rPr kumimoji="1" lang="en-US" altLang="ja-JP" sz="4000" dirty="0"/>
              <a:t>mL</a:t>
            </a:r>
            <a:r>
              <a:rPr kumimoji="1" lang="ja-JP" altLang="en-US" sz="4000" dirty="0"/>
              <a:t>なのか調べてください。</a:t>
            </a:r>
            <a:endParaRPr kumimoji="1" lang="en-US" altLang="ja-JP" sz="4000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/>
              <a:t>【</a:t>
            </a:r>
            <a:r>
              <a:rPr kumimoji="1" lang="ja-JP" altLang="en-US" dirty="0"/>
              <a:t>ルール</a:t>
            </a:r>
            <a:r>
              <a:rPr lang="en-US" altLang="ja-JP" dirty="0"/>
              <a:t>】</a:t>
            </a:r>
          </a:p>
          <a:p>
            <a:pPr marL="0" indent="0">
              <a:buNone/>
            </a:pPr>
            <a:r>
              <a:rPr lang="ja-JP" altLang="en-US" dirty="0"/>
              <a:t>・制限時間は</a:t>
            </a:r>
            <a:r>
              <a:rPr lang="en-US" altLang="ja-JP" dirty="0"/>
              <a:t>20</a:t>
            </a:r>
            <a:r>
              <a:rPr lang="ja-JP" altLang="en-US" dirty="0"/>
              <a:t>分です。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・机の上にあるものは自由に使ってください。ほかに必要なものがあれ　ば教員に相談してください。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・班員全員で協力して行ってください。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・他の班と相談しても構いませんが、結果は班ごとに出してください。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・結果が決まったら黒板に書いてください。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・できるだけ、“科学的な”データを目指してください。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5394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0910E9BD-FD7A-134F-48E8-D2B78BF81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68469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8119BEFD-8E1D-6D2D-85A4-29A04E540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というわけで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F3A0F92-80B7-CCEB-9A14-9B53CD68D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4000" dirty="0"/>
              <a:t>ピペット１滴って、何</a:t>
            </a:r>
            <a:r>
              <a:rPr lang="en-US" altLang="ja-JP" sz="4000" dirty="0"/>
              <a:t>mL</a:t>
            </a:r>
            <a:r>
              <a:rPr lang="ja-JP" altLang="en-US" sz="4000" dirty="0"/>
              <a:t>だと思います？</a:t>
            </a:r>
            <a:endParaRPr lang="en-US" altLang="ja-JP" sz="4000" dirty="0"/>
          </a:p>
          <a:p>
            <a:endParaRPr lang="en-US" altLang="ja-JP" sz="4000" dirty="0"/>
          </a:p>
          <a:p>
            <a:r>
              <a:rPr lang="ja-JP" altLang="en-US" sz="4000" dirty="0"/>
              <a:t>この結果を見て、何</a:t>
            </a:r>
            <a:r>
              <a:rPr lang="en-US" altLang="ja-JP" sz="4000" dirty="0"/>
              <a:t>mL</a:t>
            </a:r>
            <a:r>
              <a:rPr lang="ja-JP" altLang="en-US" sz="4000" dirty="0"/>
              <a:t>だと言えると思います？</a:t>
            </a:r>
            <a:endParaRPr lang="en-US" altLang="ja-JP" sz="4000" dirty="0"/>
          </a:p>
          <a:p>
            <a:endParaRPr lang="en-US" altLang="ja-JP" sz="4000" dirty="0"/>
          </a:p>
          <a:p>
            <a:endParaRPr lang="en-US" altLang="ja-JP" sz="4000" dirty="0"/>
          </a:p>
          <a:p>
            <a:r>
              <a:rPr lang="ja-JP" altLang="en-US" sz="4000"/>
              <a:t>あなたの回答は、科学的ですか？</a:t>
            </a:r>
            <a:endParaRPr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4196751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3E3B3-F2B0-08C5-B7CD-B8A0E1422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A8366DFB-6162-5E88-727D-532A517DD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それでは、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948CE92-53DB-9B73-1E62-CB5C3E87B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4000" dirty="0"/>
              <a:t>次回、もう一回ピペットが１滴何</a:t>
            </a:r>
            <a:r>
              <a:rPr lang="en-US" altLang="ja-JP" sz="4000" dirty="0"/>
              <a:t>mL</a:t>
            </a:r>
            <a:r>
              <a:rPr lang="ja-JP" altLang="en-US" sz="4000" dirty="0"/>
              <a:t>か測定してみましょう。</a:t>
            </a:r>
            <a:endParaRPr lang="en-US" altLang="ja-JP" sz="4000" dirty="0"/>
          </a:p>
          <a:p>
            <a:endParaRPr lang="en-US" altLang="ja-JP" sz="4000" dirty="0"/>
          </a:p>
          <a:p>
            <a:r>
              <a:rPr lang="ja-JP" altLang="en-US" sz="4000" dirty="0"/>
              <a:t>「ピペット１滴は〇</a:t>
            </a:r>
            <a:r>
              <a:rPr lang="en-US" altLang="ja-JP" sz="4000" dirty="0"/>
              <a:t>mL</a:t>
            </a:r>
            <a:r>
              <a:rPr lang="ja-JP" altLang="en-US" sz="4000" dirty="0"/>
              <a:t>だ</a:t>
            </a:r>
            <a:r>
              <a:rPr lang="ja-JP" altLang="en-US" sz="4000"/>
              <a:t>！」と科学的に言えるようになるには、どんな方法を取るとよいでしょうか。</a:t>
            </a:r>
            <a:endParaRPr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78394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E1B71A-D231-AA77-7D43-E1AAFA6C8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科学オリンピックの宣伝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4C791F9-2F75-C11E-FAD7-23A8EB5C3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254" y="867704"/>
            <a:ext cx="9217492" cy="599029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00894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2847A8-82CE-58FC-36C3-EB68E53E5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科学の基礎の目的</a:t>
            </a: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DDF8680E-9955-E607-E1E6-02BB5C274164}"/>
              </a:ext>
            </a:extLst>
          </p:cNvPr>
          <p:cNvSpPr txBox="1">
            <a:spLocks/>
          </p:cNvSpPr>
          <p:nvPr/>
        </p:nvSpPr>
        <p:spPr>
          <a:xfrm>
            <a:off x="406400" y="2316480"/>
            <a:ext cx="11582400" cy="2174177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 kern="1200" cap="none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9pPr>
          </a:lstStyle>
          <a:p>
            <a:pPr algn="ctr"/>
            <a:r>
              <a:rPr lang="ja-JP" altLang="en-US" sz="8000" dirty="0"/>
              <a:t>科学的って何だろう？</a:t>
            </a:r>
          </a:p>
        </p:txBody>
      </p:sp>
    </p:spTree>
    <p:extLst>
      <p:ext uri="{BB962C8B-B14F-4D97-AF65-F5344CB8AC3E}">
        <p14:creationId xmlns:p14="http://schemas.microsoft.com/office/powerpoint/2010/main" val="3552966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F72D2-46B6-EF92-6678-E40D4CC73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今日の授業の目的</a:t>
            </a: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F7F160F8-857A-8187-2F99-FAD0C3D69B81}"/>
              </a:ext>
            </a:extLst>
          </p:cNvPr>
          <p:cNvSpPr txBox="1">
            <a:spLocks/>
          </p:cNvSpPr>
          <p:nvPr/>
        </p:nvSpPr>
        <p:spPr>
          <a:xfrm>
            <a:off x="406400" y="2316480"/>
            <a:ext cx="11582400" cy="2174177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 kern="1200" cap="none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9pPr>
          </a:lstStyle>
          <a:p>
            <a:pPr algn="ctr"/>
            <a:r>
              <a:rPr lang="ja-JP" altLang="en-US" sz="5400" dirty="0"/>
              <a:t>科学的なデータってどんなもの？</a:t>
            </a:r>
          </a:p>
        </p:txBody>
      </p:sp>
    </p:spTree>
    <p:extLst>
      <p:ext uri="{BB962C8B-B14F-4D97-AF65-F5344CB8AC3E}">
        <p14:creationId xmlns:p14="http://schemas.microsoft.com/office/powerpoint/2010/main" val="1019804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6666E3-A5BE-CB7B-4632-53CF72346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日常はデータにあふれている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6B1EC65-2473-D3C3-1A4D-B640EB29A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例えば？</a:t>
            </a:r>
          </a:p>
        </p:txBody>
      </p:sp>
    </p:spTree>
    <p:extLst>
      <p:ext uri="{BB962C8B-B14F-4D97-AF65-F5344CB8AC3E}">
        <p14:creationId xmlns:p14="http://schemas.microsoft.com/office/powerpoint/2010/main" val="2100481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8DD4E-5485-AEAA-7B37-3180B18C6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64C7CA-7778-308C-2442-638DE9DA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日常はデータにあふれている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CDB6B0C-4089-FA22-E20B-96EAD3ECE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例えば？</a:t>
            </a:r>
          </a:p>
        </p:txBody>
      </p:sp>
      <p:pic>
        <p:nvPicPr>
          <p:cNvPr id="5" name="図 4" descr="天気予報図">
            <a:extLst>
              <a:ext uri="{FF2B5EF4-FFF2-40B4-BE49-F238E27FC236}">
                <a16:creationId xmlns:a16="http://schemas.microsoft.com/office/drawing/2014/main" id="{7569C85B-FA5F-039E-99D9-850F07CF1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1871379"/>
            <a:ext cx="4829684" cy="307343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D7ED5E3-9349-C9D9-7B65-8EF2F13876D8}"/>
              </a:ext>
            </a:extLst>
          </p:cNvPr>
          <p:cNvSpPr txBox="1"/>
          <p:nvPr/>
        </p:nvSpPr>
        <p:spPr>
          <a:xfrm>
            <a:off x="406400" y="502316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出典：日本気象協会</a:t>
            </a:r>
          </a:p>
        </p:txBody>
      </p:sp>
      <p:pic>
        <p:nvPicPr>
          <p:cNvPr id="8" name="図 7" descr="グラフ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55B7265B-9BC9-023F-554C-94FCD69B49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05"/>
          <a:stretch/>
        </p:blipFill>
        <p:spPr>
          <a:xfrm>
            <a:off x="6141720" y="1104431"/>
            <a:ext cx="5483545" cy="4979519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0332083-FEDD-645A-3459-6289C1E37894}"/>
              </a:ext>
            </a:extLst>
          </p:cNvPr>
          <p:cNvSpPr txBox="1"/>
          <p:nvPr/>
        </p:nvSpPr>
        <p:spPr>
          <a:xfrm>
            <a:off x="9904524" y="6095208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出典：総務省</a:t>
            </a:r>
          </a:p>
        </p:txBody>
      </p:sp>
    </p:spTree>
    <p:extLst>
      <p:ext uri="{BB962C8B-B14F-4D97-AF65-F5344CB8AC3E}">
        <p14:creationId xmlns:p14="http://schemas.microsoft.com/office/powerpoint/2010/main" val="427943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28C2ED-FF07-5833-0BDD-D585E0A61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日常はデータであふれている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4873F2-EEF5-40EA-F933-EBD9889A3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3600" dirty="0"/>
              <a:t>数字じゃなくてもデータになる</a:t>
            </a:r>
            <a:endParaRPr kumimoji="1" lang="en-US" altLang="ja-JP" sz="3600" dirty="0"/>
          </a:p>
          <a:p>
            <a:endParaRPr lang="en-US" altLang="ja-JP" sz="3600" dirty="0"/>
          </a:p>
          <a:p>
            <a:r>
              <a:rPr kumimoji="1" lang="ja-JP" altLang="en-US" sz="3600" dirty="0"/>
              <a:t>黒瀬先生の服は毎日黒い。</a:t>
            </a:r>
            <a:endParaRPr kumimoji="1" lang="en-US" altLang="ja-JP" sz="3600" dirty="0"/>
          </a:p>
          <a:p>
            <a:r>
              <a:rPr kumimoji="1" lang="ja-JP" altLang="en-US" sz="3600" dirty="0"/>
              <a:t>あの人はじゃんけんの時に毎回グーから出す</a:t>
            </a:r>
            <a:endParaRPr kumimoji="1" lang="en-US" altLang="ja-JP" sz="3600" dirty="0"/>
          </a:p>
          <a:p>
            <a:r>
              <a:rPr kumimoji="1" lang="ja-JP" altLang="en-US" sz="3600" dirty="0"/>
              <a:t>ツバメが低く飛ぶ日は雨になる</a:t>
            </a:r>
            <a:endParaRPr kumimoji="1" lang="en-US" altLang="ja-JP" sz="3600" dirty="0"/>
          </a:p>
          <a:p>
            <a:endParaRPr kumimoji="1" lang="ja-JP" altLang="en-US" sz="3600" dirty="0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57C5703D-4C49-FAC7-2C83-C836955D2477}"/>
              </a:ext>
            </a:extLst>
          </p:cNvPr>
          <p:cNvSpPr/>
          <p:nvPr/>
        </p:nvSpPr>
        <p:spPr>
          <a:xfrm>
            <a:off x="7655560" y="5392230"/>
            <a:ext cx="4130040" cy="1112520"/>
          </a:xfrm>
          <a:prstGeom prst="round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/>
              <a:t>これって科学的？</a:t>
            </a:r>
          </a:p>
        </p:txBody>
      </p:sp>
    </p:spTree>
    <p:extLst>
      <p:ext uri="{BB962C8B-B14F-4D97-AF65-F5344CB8AC3E}">
        <p14:creationId xmlns:p14="http://schemas.microsoft.com/office/powerpoint/2010/main" val="388643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578130-3233-ABFC-1543-0A1646BC4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科学的なデータって、どんなデータだと思う？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B13796B-C0EB-E3C7-0D0F-4D293E9AD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3600" dirty="0"/>
              <a:t>黒ノートに書いてみてください。</a:t>
            </a:r>
            <a:endParaRPr kumimoji="1"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3209565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75096-D6CC-7F53-AAD0-0D6D287CA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6D4CAC-99B0-7AEF-4C1E-208E1E2B6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科学的なデータって、どんなデータだと思う？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6793A6-AACB-AC89-B227-86A08C915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3600" dirty="0"/>
              <a:t>黒ノートに書いてみてください。</a:t>
            </a:r>
            <a:endParaRPr kumimoji="1" lang="en-US" altLang="ja-JP" sz="3600" dirty="0"/>
          </a:p>
          <a:p>
            <a:endParaRPr kumimoji="1" lang="en-US" altLang="ja-JP" sz="3600" dirty="0"/>
          </a:p>
          <a:p>
            <a:r>
              <a:rPr lang="ja-JP" altLang="en-US" sz="3600" dirty="0"/>
              <a:t>それが今日のあなたの目標です。</a:t>
            </a:r>
            <a:endParaRPr kumimoji="1"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25082914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卒論">
  <a:themeElements>
    <a:clrScheme name="黄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トラベル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トラベル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卒論" id="{A022F515-1BCC-4A96-A8C6-C28D5751C5B1}" vid="{8AF089BB-AC92-4F4B-83AF-15040DE3ECD5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Props1.xml><?xml version="1.0" encoding="utf-8"?>
<ds:datastoreItem xmlns:ds="http://schemas.openxmlformats.org/officeDocument/2006/customXml" ds:itemID="{D5097554-4A5C-43EC-A3EB-671B3F68BFD3}"/>
</file>

<file path=customXml/itemProps2.xml><?xml version="1.0" encoding="utf-8"?>
<ds:datastoreItem xmlns:ds="http://schemas.openxmlformats.org/officeDocument/2006/customXml" ds:itemID="{4CBB467D-30B8-46E1-9917-6852A81647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0DC2BB-0BA3-4704-8027-3AFD754CF416}">
  <ds:schemaRefs>
    <ds:schemaRef ds:uri="http://schemas.microsoft.com/office/2006/metadata/properties"/>
    <ds:schemaRef ds:uri="http://schemas.microsoft.com/office/infopath/2007/PartnerControls"/>
    <ds:schemaRef ds:uri="2fec7028-e810-4448-b346-487b0bfcdef1"/>
    <ds:schemaRef ds:uri="180f4f4d-ebae-484b-b441-933feffb8578"/>
  </ds:schemaRefs>
</ds:datastoreItem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第1回授業</Template>
  <TotalTime>501</TotalTime>
  <Words>450</Words>
  <Application>Microsoft Office PowerPoint</Application>
  <PresentationFormat>ワイド画面</PresentationFormat>
  <Paragraphs>64</Paragraphs>
  <Slides>14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0" baseType="lpstr">
      <vt:lpstr>游ゴシック</vt:lpstr>
      <vt:lpstr>Franklin Gothic Book</vt:lpstr>
      <vt:lpstr>Franklin Gothic Medium</vt:lpstr>
      <vt:lpstr>Wingdings</vt:lpstr>
      <vt:lpstr>Wingdings 2</vt:lpstr>
      <vt:lpstr>卒論</vt:lpstr>
      <vt:lpstr>R7 探究科学Ⅰガイダンス（科学の基礎）</vt:lpstr>
      <vt:lpstr>科学オリンピックの宣伝</vt:lpstr>
      <vt:lpstr>科学の基礎の目的</vt:lpstr>
      <vt:lpstr>今日の授業の目的</vt:lpstr>
      <vt:lpstr>日常はデータにあふれている</vt:lpstr>
      <vt:lpstr>日常はデータにあふれている</vt:lpstr>
      <vt:lpstr>日常はデータであふれている</vt:lpstr>
      <vt:lpstr>科学的なデータって、どんなデータだと思う？</vt:lpstr>
      <vt:lpstr>科学的なデータって、どんなデータだと思う？</vt:lpstr>
      <vt:lpstr>というわけで、自分たちでデータをとってみましょう</vt:lpstr>
      <vt:lpstr>課題</vt:lpstr>
      <vt:lpstr>PowerPoint プレゼンテーション</vt:lpstr>
      <vt:lpstr>というわけで</vt:lpstr>
      <vt:lpstr>それでは、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黒瀬 玲凱</dc:creator>
  <cp:lastModifiedBy>黒瀬 玲凱</cp:lastModifiedBy>
  <cp:revision>124</cp:revision>
  <dcterms:created xsi:type="dcterms:W3CDTF">2025-04-03T04:47:49Z</dcterms:created>
  <dcterms:modified xsi:type="dcterms:W3CDTF">2026-04-21T07:24:21Z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  <property fmtid="{D5CDD505-2E9C-101B-9397-08002B2CF9AE}" pid="3" name="MediaServiceImageTags">
    <vt:lpwstr/>
  </property>
</Properties>
</file>