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56" r:id="rId5"/>
    <p:sldId id="268" r:id="rId6"/>
    <p:sldId id="269" r:id="rId7"/>
    <p:sldId id="271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03" r:id="rId1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13564086-77A0-45D4-A599-F71F31415C83}">
          <p14:sldIdLst>
            <p14:sldId id="256"/>
            <p14:sldId id="268"/>
            <p14:sldId id="269"/>
            <p14:sldId id="271"/>
            <p14:sldId id="293"/>
            <p14:sldId id="294"/>
            <p14:sldId id="295"/>
            <p14:sldId id="296"/>
            <p14:sldId id="297"/>
            <p14:sldId id="298"/>
          </p14:sldIdLst>
        </p14:section>
        <p14:section name="課題の説明" id="{4C9FF125-3B15-4F9D-94C4-09F12839A337}">
          <p14:sldIdLst>
            <p14:sldId id="299"/>
            <p14:sldId id="300"/>
            <p14:sldId id="301"/>
            <p14:sldId id="302"/>
            <p14:sldId id="30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2705" autoAdjust="0"/>
  </p:normalViewPr>
  <p:slideViewPr>
    <p:cSldViewPr snapToGrid="0">
      <p:cViewPr varScale="1">
        <p:scale>
          <a:sx n="45" d="100"/>
          <a:sy n="45" d="100"/>
        </p:scale>
        <p:origin x="72" y="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F4C48E-3947-44DD-8404-02BE9BD89446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5DAAD4-6394-4B7F-86D9-D4C959F055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3916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前回は結果の取り扱いだけだったので、今回は、一連の探究の流れの中で、科学的を考えてみましょう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DAAD4-6394-4B7F-86D9-D4C959F0551A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4342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身近なことや興味のあることに疑問や課題意識を持つ</a:t>
            </a:r>
            <a:endParaRPr kumimoji="1" lang="en-US" altLang="ja-JP" dirty="0"/>
          </a:p>
          <a:p>
            <a:r>
              <a:rPr kumimoji="1" lang="ja-JP" altLang="en-US" dirty="0"/>
              <a:t>疑問の答えや課題の解決方法を予想する</a:t>
            </a:r>
            <a:endParaRPr kumimoji="1" lang="en-US" altLang="ja-JP" dirty="0"/>
          </a:p>
          <a:p>
            <a:r>
              <a:rPr kumimoji="1" lang="ja-JP" altLang="en-US" dirty="0"/>
              <a:t>予想が正しいか確かめる</a:t>
            </a:r>
            <a:endParaRPr kumimoji="1" lang="en-US" altLang="ja-JP" dirty="0"/>
          </a:p>
          <a:p>
            <a:r>
              <a:rPr kumimoji="1" lang="ja-JP" altLang="en-US" dirty="0"/>
              <a:t>確かめた結果を分析する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実際の探究では</a:t>
            </a:r>
            <a:endParaRPr kumimoji="1" lang="en-US" altLang="ja-JP" dirty="0"/>
          </a:p>
          <a:p>
            <a:r>
              <a:rPr kumimoji="1" lang="ja-JP" altLang="en-US" dirty="0"/>
              <a:t>課題意識を持つ</a:t>
            </a:r>
            <a:endParaRPr kumimoji="1" lang="en-US" altLang="ja-JP" dirty="0"/>
          </a:p>
          <a:p>
            <a:r>
              <a:rPr kumimoji="1" lang="ja-JP" altLang="en-US" dirty="0"/>
              <a:t>課題を解決する方法を考える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59172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0D37D-DDC5-90A9-5E26-149646D9B4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E3DF5A-EDBE-4785-C4C9-D401A00286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E54761A-F8E9-5CCA-B16B-23872734D8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09BFD3A-42CC-3B77-DAC8-CB3DFA170C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8000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06CF2-3E1A-C225-6CE4-C9559AF0B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3C77139-1C66-09DF-E9B6-338EE5B3EB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7C708FC-7C71-918F-9F7C-40586B5EA3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AD2AE07-4D3D-A243-0B5C-508821D20D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CE22BD-6BBB-46C1-AB24-D41F584BE4AD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8223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複雑だから、１サイクルではたぶんできない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DAAD4-6394-4B7F-86D9-D4C959F0551A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00209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91DF1-19D1-EDD2-B904-DF5CD888A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1FD77FC-B3B7-0CE7-EEC8-C73A1EABBB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B3FE3A8-DC82-1299-9D4E-FAEBCF25ED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EA1A64C-E972-82DC-EB69-65F6C87AD7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DAAD4-6394-4B7F-86D9-D4C959F0551A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156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7CF3C-2D9E-F499-680F-799A94485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60627D4-98CD-879A-6DD5-F740987D79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32B13E5-8703-B4D6-D352-A66BD606E7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7C2448B-CEF6-5169-D50E-03695A519F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DAAD4-6394-4B7F-86D9-D4C959F0551A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89057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899A87-5EC5-5489-38AE-DD01D82A8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B04B28-D9F2-1C0E-3667-9A5323FFBF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E30DF30-B598-4128-D0B4-FDE108B2B4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22E91D1-3F1A-294F-1F78-09ED908EB1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DAAD4-6394-4B7F-86D9-D4C959F0551A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01824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AF932-5976-E04C-61C3-D1E4DE438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B66F27C-73CE-0A34-361A-4F52B41D87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59C445E-D2CE-4FB5-2687-0A8251D723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教員のチェックは安全確認、道具の有無の確認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4C7A14-C936-1E32-E377-43CC245E37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5DAAD4-6394-4B7F-86D9-D4C959F0551A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8279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線コネクタ 3">
            <a:extLst>
              <a:ext uri="{FF2B5EF4-FFF2-40B4-BE49-F238E27FC236}">
                <a16:creationId xmlns:a16="http://schemas.microsoft.com/office/drawing/2014/main" id="{00CA7F2B-4FB1-4620-8FE1-EAB9D05888B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7429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9" name="タイトル 28"/>
          <p:cNvSpPr>
            <a:spLocks noGrp="1"/>
          </p:cNvSpPr>
          <p:nvPr>
            <p:ph type="ctrTitle"/>
          </p:nvPr>
        </p:nvSpPr>
        <p:spPr>
          <a:xfrm>
            <a:off x="508000" y="4626400"/>
            <a:ext cx="11277600" cy="1222375"/>
          </a:xfrm>
        </p:spPr>
        <p:txBody>
          <a:bodyPr anchor="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508000" y="5848775"/>
            <a:ext cx="11277600" cy="914400"/>
          </a:xfrm>
        </p:spPr>
        <p:txBody>
          <a:bodyPr anchor="t"/>
          <a:lstStyle>
            <a:lvl1pPr marL="0" indent="0" algn="r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5" name="日付プレースホルダ 15">
            <a:extLst>
              <a:ext uri="{FF2B5EF4-FFF2-40B4-BE49-F238E27FC236}">
                <a16:creationId xmlns:a16="http://schemas.microsoft.com/office/drawing/2014/main" id="{99719EE8-5BAD-4D4D-AD6A-161048459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6" name="フッター プレースホルダ 1">
            <a:extLst>
              <a:ext uri="{FF2B5EF4-FFF2-40B4-BE49-F238E27FC236}">
                <a16:creationId xmlns:a16="http://schemas.microsoft.com/office/drawing/2014/main" id="{3AEBA040-7C99-4381-BE8D-416F291FA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14">
            <a:extLst>
              <a:ext uri="{FF2B5EF4-FFF2-40B4-BE49-F238E27FC236}">
                <a16:creationId xmlns:a16="http://schemas.microsoft.com/office/drawing/2014/main" id="{51A3CA64-931F-42E8-BACA-21899029D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765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黒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C2AFF0-8D89-79A6-E224-73409F01E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9EEF9D9-7809-9061-AE21-CA52017BD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5B5F-2739-4C00-A4F0-D1BD599E11D2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06EB4C6-6D5B-92C9-BC82-94FE329D9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0410ABF-4F3C-0379-126D-FF45601E4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8E14E0-C2C1-50D3-0E0F-5F0B92661971}"/>
              </a:ext>
            </a:extLst>
          </p:cNvPr>
          <p:cNvSpPr/>
          <p:nvPr/>
        </p:nvSpPr>
        <p:spPr>
          <a:xfrm>
            <a:off x="-77821" y="0"/>
            <a:ext cx="13083702" cy="70330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563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線コネクタ 4">
            <a:extLst>
              <a:ext uri="{FF2B5EF4-FFF2-40B4-BE49-F238E27FC236}">
                <a16:creationId xmlns:a16="http://schemas.microsoft.com/office/drawing/2014/main" id="{A0949DAC-4634-4D4E-B875-C94D7DB2461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12" name="タイトル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6" name="日付プレースホルダ 24">
            <a:extLst>
              <a:ext uri="{FF2B5EF4-FFF2-40B4-BE49-F238E27FC236}">
                <a16:creationId xmlns:a16="http://schemas.microsoft.com/office/drawing/2014/main" id="{B273D580-BDD6-4EDB-AE6A-35214C030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7" name="フッター プレースホルダ 28">
            <a:extLst>
              <a:ext uri="{FF2B5EF4-FFF2-40B4-BE49-F238E27FC236}">
                <a16:creationId xmlns:a16="http://schemas.microsoft.com/office/drawing/2014/main" id="{E228ECD1-5C29-435B-99F6-E07A840A9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8" name="スライド番号プレースホルダ 6">
            <a:extLst>
              <a:ext uri="{FF2B5EF4-FFF2-40B4-BE49-F238E27FC236}">
                <a16:creationId xmlns:a16="http://schemas.microsoft.com/office/drawing/2014/main" id="{F4759E8B-0D64-4973-9A8F-896CCBBD0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126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図プレースホルダ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ja-JP" altLang="en-US" noProof="0"/>
              <a:t>アイコンをクリックして図を追加</a:t>
            </a:r>
            <a:endParaRPr lang="en-US" noProof="0" dirty="0"/>
          </a:p>
        </p:txBody>
      </p:sp>
      <p:sp>
        <p:nvSpPr>
          <p:cNvPr id="17" name="タイトル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 6">
            <a:extLst>
              <a:ext uri="{FF2B5EF4-FFF2-40B4-BE49-F238E27FC236}">
                <a16:creationId xmlns:a16="http://schemas.microsoft.com/office/drawing/2014/main" id="{969F0BCB-D914-4FA9-872B-642CBDE88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9B6FE2C-883A-47D7-8C41-A0C712531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30">
            <a:extLst>
              <a:ext uri="{FF2B5EF4-FFF2-40B4-BE49-F238E27FC236}">
                <a16:creationId xmlns:a16="http://schemas.microsoft.com/office/drawing/2014/main" id="{3297A3E5-3A14-4D2C-AE3F-AAFED2A6A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3955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10">
            <a:extLst>
              <a:ext uri="{FF2B5EF4-FFF2-40B4-BE49-F238E27FC236}">
                <a16:creationId xmlns:a16="http://schemas.microsoft.com/office/drawing/2014/main" id="{65450D7D-F15F-4F95-BCE4-EF90388C4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5" name="フッター プレースホルダ 27">
            <a:extLst>
              <a:ext uri="{FF2B5EF4-FFF2-40B4-BE49-F238E27FC236}">
                <a16:creationId xmlns:a16="http://schemas.microsoft.com/office/drawing/2014/main" id="{56ECABA0-B9B0-448E-90CA-84CA9DC24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4">
            <a:extLst>
              <a:ext uri="{FF2B5EF4-FFF2-40B4-BE49-F238E27FC236}">
                <a16:creationId xmlns:a16="http://schemas.microsoft.com/office/drawing/2014/main" id="{81649237-357B-461A-9616-43968D883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819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C1E61FD-6A64-4184-81D9-81A940D66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CD4AD0C-D18F-4984-A8DC-73F27FD79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18E936D-1035-4B1B-8048-C9FCA2F72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02867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2">
            <a:extLst>
              <a:ext uri="{FF2B5EF4-FFF2-40B4-BE49-F238E27FC236}">
                <a16:creationId xmlns:a16="http://schemas.microsoft.com/office/drawing/2014/main" id="{7ABC92D0-9024-4AB0-98E6-718C3F6D5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3" name="フッター プレースホルダ 23">
            <a:extLst>
              <a:ext uri="{FF2B5EF4-FFF2-40B4-BE49-F238E27FC236}">
                <a16:creationId xmlns:a16="http://schemas.microsoft.com/office/drawing/2014/main" id="{BC10BD44-F21F-48BA-BE6E-65A8737BF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スライド番号プレースホルダ 6">
            <a:extLst>
              <a:ext uri="{FF2B5EF4-FFF2-40B4-BE49-F238E27FC236}">
                <a16:creationId xmlns:a16="http://schemas.microsoft.com/office/drawing/2014/main" id="{93885943-4DC8-495D-92FE-B93194383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3164777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ctr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040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タイトル 21"/>
          <p:cNvSpPr>
            <a:spLocks noGrp="1"/>
          </p:cNvSpPr>
          <p:nvPr>
            <p:ph type="title"/>
          </p:nvPr>
        </p:nvSpPr>
        <p:spPr>
          <a:xfrm>
            <a:off x="406400" y="29504"/>
            <a:ext cx="11582400" cy="8382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7" name="コンテンツ プレースホルダ 26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日付プレースホルダ 24">
            <a:extLst>
              <a:ext uri="{FF2B5EF4-FFF2-40B4-BE49-F238E27FC236}">
                <a16:creationId xmlns:a16="http://schemas.microsoft.com/office/drawing/2014/main" id="{0E56E3F8-B400-49E6-97F0-C73AADEBD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5" name="フッター プレースホルダ 18">
            <a:extLst>
              <a:ext uri="{FF2B5EF4-FFF2-40B4-BE49-F238E27FC236}">
                <a16:creationId xmlns:a16="http://schemas.microsoft.com/office/drawing/2014/main" id="{295CBB31-8013-4A13-B2E4-E327CC2DC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15">
            <a:extLst>
              <a:ext uri="{FF2B5EF4-FFF2-40B4-BE49-F238E27FC236}">
                <a16:creationId xmlns:a16="http://schemas.microsoft.com/office/drawing/2014/main" id="{56ABF63E-0AB8-40E2-97C7-B8C18A4B9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3966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5B5F-2739-4C00-A4F0-D1BD599E11D2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410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線コネクタ 3">
            <a:extLst>
              <a:ext uri="{FF2B5EF4-FFF2-40B4-BE49-F238E27FC236}">
                <a16:creationId xmlns:a16="http://schemas.microsoft.com/office/drawing/2014/main" id="{E662E3E2-8B50-46BF-92F0-FDAA1DF63A9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6" name="テキスト プレースホルダ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5" name="日付プレースホルダ 18">
            <a:extLst>
              <a:ext uri="{FF2B5EF4-FFF2-40B4-BE49-F238E27FC236}">
                <a16:creationId xmlns:a16="http://schemas.microsoft.com/office/drawing/2014/main" id="{168A2352-7FAD-4542-BBA6-8F24DDB5A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7" name="フッター プレースホルダ 10">
            <a:extLst>
              <a:ext uri="{FF2B5EF4-FFF2-40B4-BE49-F238E27FC236}">
                <a16:creationId xmlns:a16="http://schemas.microsoft.com/office/drawing/2014/main" id="{787A7108-A25A-4453-99D7-D9ED20014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9" name="スライド番号プレースホルダ 15">
            <a:extLst>
              <a:ext uri="{FF2B5EF4-FFF2-40B4-BE49-F238E27FC236}">
                <a16:creationId xmlns:a16="http://schemas.microsoft.com/office/drawing/2014/main" id="{C2253F9C-D598-4621-A031-B58CE3B94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358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タイトル 19"/>
          <p:cNvSpPr>
            <a:spLocks noGrp="1"/>
          </p:cNvSpPr>
          <p:nvPr>
            <p:ph type="title"/>
          </p:nvPr>
        </p:nvSpPr>
        <p:spPr>
          <a:xfrm>
            <a:off x="402336" y="5941"/>
            <a:ext cx="11582400" cy="8412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3" name="コンテンツ プレースホルダ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日付プレースホルダ 10">
            <a:extLst>
              <a:ext uri="{FF2B5EF4-FFF2-40B4-BE49-F238E27FC236}">
                <a16:creationId xmlns:a16="http://schemas.microsoft.com/office/drawing/2014/main" id="{BB2B34F9-7700-4133-9390-D7265D655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6" name="フッター プレースホルダ 27">
            <a:extLst>
              <a:ext uri="{FF2B5EF4-FFF2-40B4-BE49-F238E27FC236}">
                <a16:creationId xmlns:a16="http://schemas.microsoft.com/office/drawing/2014/main" id="{2B589E64-84E3-4371-A861-106B23829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4">
            <a:extLst>
              <a:ext uri="{FF2B5EF4-FFF2-40B4-BE49-F238E27FC236}">
                <a16:creationId xmlns:a16="http://schemas.microsoft.com/office/drawing/2014/main" id="{A138EF1F-B16A-4B33-9186-4AD71D416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63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>
            <a:extLst>
              <a:ext uri="{FF2B5EF4-FFF2-40B4-BE49-F238E27FC236}">
                <a16:creationId xmlns:a16="http://schemas.microsoft.com/office/drawing/2014/main" id="{6BDBFC6A-D8FB-4FAB-9EE7-E6579158DDD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9" name="タイトル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3" name="テキスト プレースホルダ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" name="テキスト プレースホルダ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28" name="コンテンツ プレースホルダ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8" name="日付プレースホルダ 9">
            <a:extLst>
              <a:ext uri="{FF2B5EF4-FFF2-40B4-BE49-F238E27FC236}">
                <a16:creationId xmlns:a16="http://schemas.microsoft.com/office/drawing/2014/main" id="{9255F04D-B842-4DBE-90DB-B4B3146DE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9" name="フッター プレースホルダ 5">
            <a:extLst>
              <a:ext uri="{FF2B5EF4-FFF2-40B4-BE49-F238E27FC236}">
                <a16:creationId xmlns:a16="http://schemas.microsoft.com/office/drawing/2014/main" id="{F7934D46-CF74-4014-83B0-619658EA9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10" name="スライド番号プレースホルダ 6">
            <a:extLst>
              <a:ext uri="{FF2B5EF4-FFF2-40B4-BE49-F238E27FC236}">
                <a16:creationId xmlns:a16="http://schemas.microsoft.com/office/drawing/2014/main" id="{214FBA08-6B72-4D6E-88FE-63E3FAD63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067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 29"/>
          <p:cNvSpPr>
            <a:spLocks noGrp="1"/>
          </p:cNvSpPr>
          <p:nvPr>
            <p:ph type="title"/>
          </p:nvPr>
        </p:nvSpPr>
        <p:spPr>
          <a:xfrm>
            <a:off x="402336" y="5937"/>
            <a:ext cx="11582400" cy="8412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日付プレースホルダ 10">
            <a:extLst>
              <a:ext uri="{FF2B5EF4-FFF2-40B4-BE49-F238E27FC236}">
                <a16:creationId xmlns:a16="http://schemas.microsoft.com/office/drawing/2014/main" id="{5F4E0B0A-789F-4A9A-906D-B26A1B532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4" name="フッター プレースホルダ 27">
            <a:extLst>
              <a:ext uri="{FF2B5EF4-FFF2-40B4-BE49-F238E27FC236}">
                <a16:creationId xmlns:a16="http://schemas.microsoft.com/office/drawing/2014/main" id="{5561A187-95D7-4E8D-958D-633937203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634CAA2-5D39-4454-A78D-B7188844A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605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ほんとに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2">
            <a:extLst>
              <a:ext uri="{FF2B5EF4-FFF2-40B4-BE49-F238E27FC236}">
                <a16:creationId xmlns:a16="http://schemas.microsoft.com/office/drawing/2014/main" id="{7ABC92D0-9024-4AB0-98E6-718C3F6D5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3" name="フッター プレースホルダ 23">
            <a:extLst>
              <a:ext uri="{FF2B5EF4-FFF2-40B4-BE49-F238E27FC236}">
                <a16:creationId xmlns:a16="http://schemas.microsoft.com/office/drawing/2014/main" id="{BC10BD44-F21F-48BA-BE6E-65A8737BF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スライド番号プレースホルダ 6">
            <a:extLst>
              <a:ext uri="{FF2B5EF4-FFF2-40B4-BE49-F238E27FC236}">
                <a16:creationId xmlns:a16="http://schemas.microsoft.com/office/drawing/2014/main" id="{93885943-4DC8-495D-92FE-B93194383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3164777"/>
            <a:ext cx="115824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734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65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>
            <a:extLst>
              <a:ext uri="{FF2B5EF4-FFF2-40B4-BE49-F238E27FC236}">
                <a16:creationId xmlns:a16="http://schemas.microsoft.com/office/drawing/2014/main" id="{109D9812-4CC3-4F3A-B8C8-F3C787E99E5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7089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053" name="テキスト プレースホルダ 7">
            <a:extLst>
              <a:ext uri="{FF2B5EF4-FFF2-40B4-BE49-F238E27FC236}">
                <a16:creationId xmlns:a16="http://schemas.microsoft.com/office/drawing/2014/main" id="{B3D96357-D3CD-40A1-A2A1-34BC592A5B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06400" y="1145116"/>
            <a:ext cx="11582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altLang="ja-JP" dirty="0"/>
          </a:p>
        </p:txBody>
      </p:sp>
      <p:sp>
        <p:nvSpPr>
          <p:cNvPr id="11" name="日付プレースホルダ 10">
            <a:extLst>
              <a:ext uri="{FF2B5EF4-FFF2-40B4-BE49-F238E27FC236}">
                <a16:creationId xmlns:a16="http://schemas.microsoft.com/office/drawing/2014/main" id="{52A8E0D4-6B2F-4224-9F38-8C6F7FBE25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1" sz="1200" smtClean="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31F95B5F-2739-4C00-A4F0-D1BD599E11D2}" type="datetimeFigureOut">
              <a:rPr kumimoji="1" lang="ja-JP" altLang="en-US" smtClean="0"/>
              <a:t>2026/5/19</a:t>
            </a:fld>
            <a:endParaRPr kumimoji="1" lang="ja-JP" altLang="en-US"/>
          </a:p>
        </p:txBody>
      </p:sp>
      <p:sp>
        <p:nvSpPr>
          <p:cNvPr id="28" name="フッター プレースホルダ 27">
            <a:extLst>
              <a:ext uri="{FF2B5EF4-FFF2-40B4-BE49-F238E27FC236}">
                <a16:creationId xmlns:a16="http://schemas.microsoft.com/office/drawing/2014/main" id="{744136EC-6CDD-4879-9AAC-5EF96D4CE1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1" sz="120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CA0F7B81-1B00-492E-AAC3-F631E07E14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D38E27"/>
                </a:solidFill>
                <a:latin typeface="Franklin Gothic Book" panose="020B0503020102020204" pitchFamily="34" charset="0"/>
                <a:ea typeface="HGｺﾞｼｯｸE" panose="020B0909000000000000" pitchFamily="49" charset="-128"/>
              </a:defRPr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5941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ja-JP" altLang="en-US"/>
              <a:t>マスタ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71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600" kern="1200" cap="none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kumimoji="1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"/>
        <a:defRPr kumimoji="1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"/>
        <a:defRPr kumimoji="1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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82" charset="2"/>
        <a:buChar char=""/>
        <a:defRPr kumimoji="1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261010-ACB0-A1C2-A443-A96DE12EAC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000" y="5309417"/>
            <a:ext cx="11277600" cy="775330"/>
          </a:xfrm>
        </p:spPr>
        <p:txBody>
          <a:bodyPr>
            <a:normAutofit/>
          </a:bodyPr>
          <a:lstStyle/>
          <a:p>
            <a:pPr algn="r"/>
            <a:r>
              <a:rPr kumimoji="1" lang="en-US" altLang="ja-JP" sz="4000" dirty="0"/>
              <a:t>R7</a:t>
            </a:r>
            <a:r>
              <a:rPr lang="ja-JP" altLang="en-US" sz="4000" dirty="0"/>
              <a:t> </a:t>
            </a:r>
            <a:r>
              <a:rPr kumimoji="1" lang="ja-JP" altLang="en-US" sz="4000" dirty="0"/>
              <a:t>探究科学</a:t>
            </a:r>
            <a:r>
              <a:rPr lang="en-US" altLang="ja-JP" sz="4000" dirty="0"/>
              <a:t>Ⅰ</a:t>
            </a:r>
            <a:r>
              <a:rPr lang="ja-JP" altLang="en-US" sz="4000" dirty="0"/>
              <a:t>ガイダンス（</a:t>
            </a:r>
            <a:r>
              <a:rPr kumimoji="1" lang="ja-JP" altLang="en-US" sz="4000" dirty="0"/>
              <a:t>科学の基礎）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27213F6-DFAB-DB57-6489-38025ACC08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000" y="6084747"/>
            <a:ext cx="11277600" cy="678428"/>
          </a:xfrm>
        </p:spPr>
        <p:txBody>
          <a:bodyPr/>
          <a:lstStyle/>
          <a:p>
            <a:r>
              <a:rPr kumimoji="1" lang="ja-JP" altLang="en-US" dirty="0"/>
              <a:t>黒瀬 玲凱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220A023-0E0D-397A-BAA7-B299D137A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638" y="2368983"/>
            <a:ext cx="4900723" cy="294043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F1F7A08F-8E5B-F43D-4492-D3D25EFCEE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876" y="488566"/>
            <a:ext cx="4900723" cy="294043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168FA21-79E3-AB7A-891D-9D6B3BE295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2" y="488566"/>
            <a:ext cx="4900723" cy="294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77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4702F-E3BB-12EC-E55C-AD0315ADB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E67604-2A27-F104-68B9-7E59E1B2B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前回と今回の違い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1B56755-88A0-3DC4-CD84-ADEB2638D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683380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4000" dirty="0"/>
              <a:t>今回</a:t>
            </a:r>
            <a:endParaRPr kumimoji="1"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課題の設定：教員設定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仮説の設定：自分たちで実験方法を決める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　　　　　　</a:t>
            </a:r>
            <a:r>
              <a:rPr lang="en-US" altLang="ja-JP" sz="4000" dirty="0"/>
              <a:t>※</a:t>
            </a:r>
            <a:r>
              <a:rPr lang="ja-JP" altLang="en-US" sz="4000" dirty="0">
                <a:solidFill>
                  <a:srgbClr val="FF0000"/>
                </a:solidFill>
              </a:rPr>
              <a:t>複雑な</a:t>
            </a:r>
            <a:r>
              <a:rPr lang="ja-JP" altLang="en-US" sz="4000" dirty="0"/>
              <a:t>実験</a:t>
            </a:r>
            <a:endParaRPr lang="en-US" altLang="ja-JP" sz="4000" dirty="0"/>
          </a:p>
          <a:p>
            <a:pPr marL="0" indent="0">
              <a:buNone/>
            </a:pPr>
            <a:r>
              <a:rPr kumimoji="1" lang="ja-JP" altLang="en-US" sz="4000" dirty="0"/>
              <a:t>仮説の検証：実際にやってみる</a:t>
            </a:r>
            <a:endParaRPr kumimoji="1" lang="en-US" altLang="ja-JP" sz="4000" dirty="0"/>
          </a:p>
          <a:p>
            <a:pPr marL="0" indent="0">
              <a:buNone/>
            </a:pPr>
            <a:r>
              <a:rPr kumimoji="1" lang="ja-JP" altLang="en-US" sz="4000" dirty="0"/>
              <a:t>結果の考察：班ごとに検証し、試行錯誤する</a:t>
            </a:r>
            <a:endParaRPr kumimoji="1"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　　　　　　最終的に</a:t>
            </a:r>
            <a:r>
              <a:rPr kumimoji="1" lang="ja-JP" altLang="en-US" sz="4000" dirty="0"/>
              <a:t>みんなで検討する</a:t>
            </a:r>
            <a:endParaRPr kumimoji="1"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4068490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DB91A-068B-79A4-3E41-703F1182E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CEFFF2-9576-400B-2D76-4818EFAFF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今回のお題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63F4157-DA9B-C466-3E42-93772A21E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683380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sz="5400" dirty="0"/>
              <a:t>白い粉を特定しよう</a:t>
            </a:r>
            <a:endParaRPr kumimoji="1" lang="en-US" altLang="ja-JP" sz="54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DAEA18B-CCBF-C6C2-0C86-E56AC648D5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638" y="3004414"/>
            <a:ext cx="4900723" cy="294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14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AC0471-AE21-D058-007E-50C533B1E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238B61-3C46-BF9E-EF0B-0CF437733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今回用意した白い粉がこちら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D825AC3-7D2C-3D01-1FC1-5C0E2EB614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683380"/>
          </a:xfrm>
        </p:spPr>
        <p:txBody>
          <a:bodyPr/>
          <a:lstStyle/>
          <a:p>
            <a:pPr marL="0" indent="0">
              <a:buNone/>
            </a:pPr>
            <a:endParaRPr kumimoji="1" lang="en-US" altLang="ja-JP" sz="5400" dirty="0"/>
          </a:p>
        </p:txBody>
      </p:sp>
    </p:spTree>
    <p:extLst>
      <p:ext uri="{BB962C8B-B14F-4D97-AF65-F5344CB8AC3E}">
        <p14:creationId xmlns:p14="http://schemas.microsoft.com/office/powerpoint/2010/main" val="34012885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87B0C-F010-6643-E5DD-D2C9953CD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5B88FD-A97C-7600-1094-56A72A23F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今回用意した白い粉がこちら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7B697AF-2128-655C-3B5C-FD68BE7F9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683380"/>
          </a:xfrm>
        </p:spPr>
        <p:txBody>
          <a:bodyPr/>
          <a:lstStyle/>
          <a:p>
            <a:pPr marL="742950" indent="-742950">
              <a:buClr>
                <a:srgbClr val="FF0000"/>
              </a:buClr>
              <a:buSzPct val="100000"/>
              <a:buFont typeface="+mj-ea"/>
              <a:buAutoNum type="circleNumDbPlain"/>
            </a:pPr>
            <a:r>
              <a:rPr kumimoji="1" lang="ja-JP" altLang="en-US" sz="4000" dirty="0"/>
              <a:t>食塩（</a:t>
            </a:r>
            <a:r>
              <a:rPr kumimoji="1" lang="en-US" altLang="ja-JP" sz="4000" dirty="0"/>
              <a:t>NaCl</a:t>
            </a:r>
            <a:r>
              <a:rPr kumimoji="1" lang="ja-JP" altLang="en-US" sz="4000" dirty="0"/>
              <a:t>）</a:t>
            </a:r>
            <a:endParaRPr kumimoji="1" lang="en-US" altLang="ja-JP" sz="4000" dirty="0"/>
          </a:p>
          <a:p>
            <a:pPr marL="742950" indent="-742950">
              <a:buClr>
                <a:srgbClr val="FF0000"/>
              </a:buClr>
              <a:buSzPct val="100000"/>
              <a:buFont typeface="+mj-ea"/>
              <a:buAutoNum type="circleNumDbPlain"/>
            </a:pPr>
            <a:r>
              <a:rPr lang="ja-JP" altLang="en-US" sz="4000" dirty="0"/>
              <a:t>スクロース（</a:t>
            </a:r>
            <a:r>
              <a:rPr lang="en-US" altLang="ja-JP" sz="4000" dirty="0"/>
              <a:t>C</a:t>
            </a:r>
            <a:r>
              <a:rPr lang="en-US" altLang="ja-JP" sz="4000" baseline="-25000" dirty="0"/>
              <a:t>12</a:t>
            </a:r>
            <a:r>
              <a:rPr lang="en-US" altLang="ja-JP" sz="4000" dirty="0"/>
              <a:t>H</a:t>
            </a:r>
            <a:r>
              <a:rPr lang="en-US" altLang="ja-JP" sz="4000" baseline="-25000" dirty="0"/>
              <a:t>22</a:t>
            </a:r>
            <a:r>
              <a:rPr lang="en-US" altLang="ja-JP" sz="4000" dirty="0"/>
              <a:t>O</a:t>
            </a:r>
            <a:r>
              <a:rPr lang="en-US" altLang="ja-JP" sz="4000" baseline="-25000" dirty="0"/>
              <a:t>11</a:t>
            </a:r>
            <a:r>
              <a:rPr lang="ja-JP" altLang="en-US" sz="4000" dirty="0"/>
              <a:t>）</a:t>
            </a:r>
            <a:endParaRPr kumimoji="1" lang="en-US" altLang="ja-JP" sz="4000" dirty="0"/>
          </a:p>
          <a:p>
            <a:pPr marL="742950" indent="-742950">
              <a:buClr>
                <a:srgbClr val="FF0000"/>
              </a:buClr>
              <a:buSzPct val="100000"/>
              <a:buFont typeface="+mj-ea"/>
              <a:buAutoNum type="circleNumDbPlain"/>
            </a:pPr>
            <a:r>
              <a:rPr kumimoji="1" lang="ja-JP" altLang="en-US" sz="4000" dirty="0"/>
              <a:t>二酸化ケイ素（</a:t>
            </a:r>
            <a:r>
              <a:rPr kumimoji="1" lang="en-US" altLang="ja-JP" sz="4000" dirty="0"/>
              <a:t>SiO</a:t>
            </a:r>
            <a:r>
              <a:rPr kumimoji="1" lang="en-US" altLang="ja-JP" sz="4000" baseline="-25000" dirty="0"/>
              <a:t>2</a:t>
            </a:r>
            <a:r>
              <a:rPr kumimoji="1" lang="ja-JP" altLang="en-US" sz="4000" dirty="0"/>
              <a:t>）</a:t>
            </a:r>
            <a:endParaRPr kumimoji="1" lang="en-US" altLang="ja-JP" sz="4000" dirty="0"/>
          </a:p>
          <a:p>
            <a:pPr marL="742950" indent="-742950">
              <a:buClr>
                <a:srgbClr val="FF0000"/>
              </a:buClr>
              <a:buSzPct val="100000"/>
              <a:buFont typeface="+mj-ea"/>
              <a:buAutoNum type="circleNumDbPlain"/>
            </a:pPr>
            <a:r>
              <a:rPr kumimoji="1" lang="ja-JP" altLang="en-US" sz="4000" dirty="0"/>
              <a:t>塩化カリウム（</a:t>
            </a:r>
            <a:r>
              <a:rPr kumimoji="1" lang="en-US" altLang="ja-JP" sz="4000" dirty="0"/>
              <a:t>KCl</a:t>
            </a:r>
            <a:r>
              <a:rPr kumimoji="1" lang="ja-JP" altLang="en-US" sz="4000" dirty="0"/>
              <a:t>）</a:t>
            </a:r>
            <a:endParaRPr kumimoji="1" lang="en-US" altLang="ja-JP" sz="4000" dirty="0"/>
          </a:p>
          <a:p>
            <a:pPr marL="742950" indent="-742950">
              <a:buClr>
                <a:srgbClr val="FF0000"/>
              </a:buClr>
              <a:buSzPct val="100000"/>
              <a:buFont typeface="+mj-ea"/>
              <a:buAutoNum type="circleNumDbPlain"/>
            </a:pPr>
            <a:r>
              <a:rPr lang="ja-JP" altLang="en-US" sz="4000" dirty="0"/>
              <a:t>炭酸カルシウム（</a:t>
            </a:r>
            <a:r>
              <a:rPr lang="en-US" altLang="ja-JP" sz="4000" dirty="0"/>
              <a:t>CaCO</a:t>
            </a:r>
            <a:r>
              <a:rPr lang="en-US" altLang="ja-JP" sz="4000" baseline="-25000" dirty="0"/>
              <a:t>3</a:t>
            </a:r>
            <a:r>
              <a:rPr lang="ja-JP" altLang="en-US" sz="4000" dirty="0"/>
              <a:t>）</a:t>
            </a:r>
            <a:endParaRPr lang="en-US" altLang="ja-JP" sz="4000" dirty="0"/>
          </a:p>
          <a:p>
            <a:pPr marL="742950" indent="-742950">
              <a:buClr>
                <a:srgbClr val="FF0000"/>
              </a:buClr>
              <a:buSzPct val="100000"/>
              <a:buFont typeface="+mj-ea"/>
              <a:buAutoNum type="circleNumDbPlain"/>
            </a:pPr>
            <a:r>
              <a:rPr kumimoji="1" lang="ja-JP" altLang="en-US" sz="4000" dirty="0"/>
              <a:t>炭酸水素ナトリウム（</a:t>
            </a:r>
            <a:r>
              <a:rPr kumimoji="1" lang="en-US" altLang="ja-JP" sz="4000" dirty="0"/>
              <a:t>NaHCO</a:t>
            </a:r>
            <a:r>
              <a:rPr kumimoji="1" lang="en-US" altLang="ja-JP" sz="4000" baseline="-25000" dirty="0"/>
              <a:t>3</a:t>
            </a:r>
            <a:r>
              <a:rPr kumimoji="1" lang="ja-JP" altLang="en-US" sz="4000" dirty="0"/>
              <a:t>）</a:t>
            </a:r>
            <a:endParaRPr kumimoji="1" lang="en-US" altLang="ja-JP" sz="4000" dirty="0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00D38373-C059-1BF3-B1F8-F50248D72F7E}"/>
              </a:ext>
            </a:extLst>
          </p:cNvPr>
          <p:cNvSpPr/>
          <p:nvPr/>
        </p:nvSpPr>
        <p:spPr>
          <a:xfrm>
            <a:off x="203200" y="5579390"/>
            <a:ext cx="11785600" cy="1249106"/>
          </a:xfrm>
          <a:prstGeom prst="roundRect">
            <a:avLst/>
          </a:prstGeom>
          <a:ln w="762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Clr>
                <a:srgbClr val="FF0000"/>
              </a:buClr>
              <a:buSzPct val="100000"/>
            </a:pPr>
            <a:r>
              <a:rPr lang="ja-JP" altLang="en-US" sz="2800"/>
              <a:t>・それぞれの試験管に入っている白い粉を特定してください</a:t>
            </a:r>
            <a:br>
              <a:rPr lang="en-US" altLang="ja-JP" sz="2800"/>
            </a:br>
            <a:r>
              <a:rPr lang="ja-JP" altLang="en-US" sz="2800"/>
              <a:t>・この６種類の粉以外は使っていません</a:t>
            </a:r>
            <a:endParaRPr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3487643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22FDC-5D47-7F6F-51A8-A464FE62D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6A7A2E-7D75-9248-DFFB-0D561A94E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今回のルールはこちら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321D6DC-930D-F7AE-1B38-B556BC5070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683380"/>
          </a:xfrm>
        </p:spPr>
        <p:txBody>
          <a:bodyPr/>
          <a:lstStyle/>
          <a:p>
            <a:pPr marL="0" indent="0">
              <a:buClr>
                <a:srgbClr val="FF0000"/>
              </a:buClr>
              <a:buSzPct val="100000"/>
              <a:buNone/>
            </a:pPr>
            <a:r>
              <a:rPr kumimoji="1" lang="ja-JP" altLang="en-US" dirty="0"/>
              <a:t>①食塩（</a:t>
            </a:r>
            <a:r>
              <a:rPr kumimoji="1" lang="en-US" altLang="ja-JP" dirty="0"/>
              <a:t>NaCl</a:t>
            </a:r>
            <a:r>
              <a:rPr kumimoji="1" lang="ja-JP" altLang="en-US" dirty="0"/>
              <a:t>）</a:t>
            </a:r>
            <a:r>
              <a:rPr lang="ja-JP" altLang="en-US" dirty="0"/>
              <a:t>②スクロース（</a:t>
            </a:r>
            <a:r>
              <a:rPr lang="en-US" altLang="ja-JP" dirty="0"/>
              <a:t>C</a:t>
            </a:r>
            <a:r>
              <a:rPr lang="en-US" altLang="ja-JP" baseline="-25000" dirty="0"/>
              <a:t>12</a:t>
            </a:r>
            <a:r>
              <a:rPr lang="en-US" altLang="ja-JP" dirty="0"/>
              <a:t>H</a:t>
            </a:r>
            <a:r>
              <a:rPr lang="en-US" altLang="ja-JP" baseline="-25000" dirty="0"/>
              <a:t>22</a:t>
            </a:r>
            <a:r>
              <a:rPr lang="en-US" altLang="ja-JP" dirty="0"/>
              <a:t>O</a:t>
            </a:r>
            <a:r>
              <a:rPr lang="en-US" altLang="ja-JP" baseline="-25000" dirty="0"/>
              <a:t>11</a:t>
            </a:r>
            <a:r>
              <a:rPr lang="ja-JP" altLang="en-US" dirty="0"/>
              <a:t>）</a:t>
            </a:r>
            <a:endParaRPr kumimoji="1" lang="en-US" altLang="ja-JP" dirty="0"/>
          </a:p>
          <a:p>
            <a:pPr marL="0" indent="0">
              <a:buClr>
                <a:srgbClr val="FF0000"/>
              </a:buClr>
              <a:buSzPct val="100000"/>
              <a:buNone/>
            </a:pPr>
            <a:r>
              <a:rPr kumimoji="1" lang="ja-JP" altLang="en-US" dirty="0"/>
              <a:t>③二酸化ケイ素（</a:t>
            </a:r>
            <a:r>
              <a:rPr kumimoji="1" lang="en-US" altLang="ja-JP" dirty="0"/>
              <a:t>SiO</a:t>
            </a:r>
            <a:r>
              <a:rPr kumimoji="1" lang="en-US" altLang="ja-JP" baseline="-25000" dirty="0"/>
              <a:t>2</a:t>
            </a:r>
            <a:r>
              <a:rPr kumimoji="1" lang="ja-JP" altLang="en-US" dirty="0"/>
              <a:t>）</a:t>
            </a:r>
            <a:r>
              <a:rPr lang="ja-JP" altLang="en-US" dirty="0"/>
              <a:t>④</a:t>
            </a:r>
            <a:r>
              <a:rPr kumimoji="1" lang="ja-JP" altLang="en-US" dirty="0"/>
              <a:t>塩化カリウム（</a:t>
            </a:r>
            <a:r>
              <a:rPr kumimoji="1" lang="en-US" altLang="ja-JP" dirty="0"/>
              <a:t>KCl</a:t>
            </a:r>
            <a:r>
              <a:rPr kumimoji="1" lang="ja-JP" altLang="en-US" dirty="0"/>
              <a:t>）</a:t>
            </a:r>
            <a:endParaRPr kumimoji="1" lang="en-US" altLang="ja-JP" dirty="0"/>
          </a:p>
          <a:p>
            <a:pPr marL="0" indent="0">
              <a:buClr>
                <a:srgbClr val="FF0000"/>
              </a:buClr>
              <a:buSzPct val="100000"/>
              <a:buNone/>
            </a:pPr>
            <a:r>
              <a:rPr lang="ja-JP" altLang="en-US" dirty="0"/>
              <a:t>⑤炭酸カルシウム（</a:t>
            </a:r>
            <a:r>
              <a:rPr lang="en-US" altLang="ja-JP" dirty="0"/>
              <a:t>CaCO</a:t>
            </a:r>
            <a:r>
              <a:rPr lang="en-US" altLang="ja-JP" baseline="-25000" dirty="0"/>
              <a:t>3</a:t>
            </a:r>
            <a:r>
              <a:rPr lang="ja-JP" altLang="en-US" dirty="0"/>
              <a:t>）</a:t>
            </a:r>
            <a:r>
              <a:rPr kumimoji="1" lang="ja-JP" altLang="en-US" dirty="0"/>
              <a:t>⑥炭酸水素ナトリウム（</a:t>
            </a:r>
            <a:r>
              <a:rPr kumimoji="1" lang="en-US" altLang="ja-JP" dirty="0"/>
              <a:t>NaHCO</a:t>
            </a:r>
            <a:r>
              <a:rPr kumimoji="1" lang="en-US" altLang="ja-JP" baseline="-25000" dirty="0"/>
              <a:t>3</a:t>
            </a:r>
            <a:r>
              <a:rPr kumimoji="1" lang="ja-JP" altLang="en-US" dirty="0"/>
              <a:t>）</a:t>
            </a:r>
            <a:endParaRPr kumimoji="1" lang="en-US" altLang="ja-JP" dirty="0"/>
          </a:p>
          <a:p>
            <a:pPr marL="0" indent="0">
              <a:buClr>
                <a:srgbClr val="FF0000"/>
              </a:buClr>
              <a:buSzPct val="100000"/>
              <a:buNone/>
            </a:pPr>
            <a:endParaRPr kumimoji="1" lang="en-US" altLang="ja-JP" sz="2000" dirty="0"/>
          </a:p>
          <a:p>
            <a:pPr marL="0" indent="0">
              <a:buClr>
                <a:srgbClr val="FF0000"/>
              </a:buClr>
              <a:buSzPct val="100000"/>
              <a:buNone/>
            </a:pPr>
            <a:r>
              <a:rPr kumimoji="1" lang="ja-JP" altLang="en-US" sz="3600" dirty="0"/>
              <a:t>・各試験管には</a:t>
            </a:r>
            <a:r>
              <a:rPr kumimoji="1" lang="en-US" altLang="ja-JP" sz="3600" dirty="0"/>
              <a:t>1.0</a:t>
            </a:r>
            <a:r>
              <a:rPr kumimoji="1" lang="ja-JP" altLang="en-US" sz="3600" dirty="0"/>
              <a:t>ｇ入っています。追加はされません。</a:t>
            </a:r>
            <a:endParaRPr kumimoji="1" lang="en-US" altLang="ja-JP" sz="3600" dirty="0"/>
          </a:p>
          <a:p>
            <a:pPr marL="441325" indent="-441325">
              <a:buClr>
                <a:srgbClr val="FF0000"/>
              </a:buClr>
              <a:buSzPct val="100000"/>
              <a:buNone/>
            </a:pPr>
            <a:r>
              <a:rPr lang="ja-JP" altLang="en-US" sz="3600" dirty="0"/>
              <a:t>・実験手順を作成し、黒ノートに記入し、教員のチェックを受けてください。</a:t>
            </a:r>
            <a:endParaRPr lang="en-US" altLang="ja-JP" sz="3600" dirty="0"/>
          </a:p>
          <a:p>
            <a:pPr marL="441325" indent="-441325">
              <a:buClr>
                <a:srgbClr val="FF0000"/>
              </a:buClr>
              <a:buSzPct val="100000"/>
              <a:buNone/>
            </a:pPr>
            <a:r>
              <a:rPr kumimoji="1" lang="ja-JP" altLang="en-US" sz="3600" dirty="0"/>
              <a:t>・班ごとの相談は可能ですが、同じマークの試験管に同じ粉が入っているとは限りません</a:t>
            </a:r>
            <a:endParaRPr kumimoji="1"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16614900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5EA476-D4FA-39FB-04CF-8C59DAE43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最終的に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745F53E-6FB3-1FA3-AFEF-6ECC8D9EEA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4000" dirty="0"/>
              <a:t>特定できた班は「それぞれが何の粉であるか」「なぜその粉であると特定したか」を発表してもらいます。</a:t>
            </a:r>
            <a:endParaRPr kumimoji="1" lang="en-US" altLang="ja-JP" sz="4000" dirty="0"/>
          </a:p>
          <a:p>
            <a:r>
              <a:rPr kumimoji="1" lang="ja-JP" altLang="en-US" sz="4000" dirty="0"/>
              <a:t>実験をする回と、発表をする回はおそらくずれるので、記録がないと</a:t>
            </a:r>
            <a:r>
              <a:rPr kumimoji="1" lang="ja-JP" altLang="en-US" sz="4000"/>
              <a:t>詰みます。</a:t>
            </a:r>
            <a:endParaRPr kumimoji="1"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666188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2847A8-82CE-58FC-36C3-EB68E53E5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科学の基礎の目的</a:t>
            </a: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DDF8680E-9955-E607-E1E6-02BB5C274164}"/>
              </a:ext>
            </a:extLst>
          </p:cNvPr>
          <p:cNvSpPr txBox="1">
            <a:spLocks/>
          </p:cNvSpPr>
          <p:nvPr/>
        </p:nvSpPr>
        <p:spPr>
          <a:xfrm>
            <a:off x="406400" y="2316480"/>
            <a:ext cx="11582400" cy="2174177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 kern="1200" cap="none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9pPr>
          </a:lstStyle>
          <a:p>
            <a:pPr algn="ctr"/>
            <a:r>
              <a:rPr lang="ja-JP" altLang="en-US" sz="8000" dirty="0"/>
              <a:t>科学的って何だろう？</a:t>
            </a:r>
          </a:p>
        </p:txBody>
      </p:sp>
    </p:spTree>
    <p:extLst>
      <p:ext uri="{BB962C8B-B14F-4D97-AF65-F5344CB8AC3E}">
        <p14:creationId xmlns:p14="http://schemas.microsoft.com/office/powerpoint/2010/main" val="3552966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3F72D2-46B6-EF92-6678-E40D4CC73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前回</a:t>
            </a:r>
            <a:r>
              <a:rPr kumimoji="1" lang="ja-JP" altLang="en-US" dirty="0"/>
              <a:t>の授業の目的</a:t>
            </a: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F7F160F8-857A-8187-2F99-FAD0C3D69B81}"/>
              </a:ext>
            </a:extLst>
          </p:cNvPr>
          <p:cNvSpPr txBox="1">
            <a:spLocks/>
          </p:cNvSpPr>
          <p:nvPr/>
        </p:nvSpPr>
        <p:spPr>
          <a:xfrm>
            <a:off x="406400" y="2316480"/>
            <a:ext cx="11582400" cy="2174177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 kern="1200" cap="none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9pPr>
          </a:lstStyle>
          <a:p>
            <a:pPr algn="ctr"/>
            <a:r>
              <a:rPr lang="ja-JP" altLang="en-US" sz="5400" dirty="0"/>
              <a:t>科学的なデータってどんなもの？</a:t>
            </a:r>
          </a:p>
        </p:txBody>
      </p:sp>
    </p:spTree>
    <p:extLst>
      <p:ext uri="{BB962C8B-B14F-4D97-AF65-F5344CB8AC3E}">
        <p14:creationId xmlns:p14="http://schemas.microsoft.com/office/powerpoint/2010/main" val="1019804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B567C6-50B7-A431-0B77-0B6C82830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B407D3-D55B-F019-D2D6-48B626BE3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今回</a:t>
            </a:r>
            <a:r>
              <a:rPr kumimoji="1" lang="ja-JP" altLang="en-US" dirty="0"/>
              <a:t>の授業の目的</a:t>
            </a: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659D5F94-A0E4-3D75-BF2B-92D6279F12F7}"/>
              </a:ext>
            </a:extLst>
          </p:cNvPr>
          <p:cNvSpPr txBox="1">
            <a:spLocks/>
          </p:cNvSpPr>
          <p:nvPr/>
        </p:nvSpPr>
        <p:spPr>
          <a:xfrm>
            <a:off x="406400" y="2316480"/>
            <a:ext cx="11582400" cy="2174177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 kern="1200" cap="none" baseline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Franklin Gothic Medium" panose="020B0603020102020204" pitchFamily="34" charset="0"/>
                <a:ea typeface="HG創英角ｺﾞｼｯｸUB" panose="020B0909000000000000" pitchFamily="49" charset="-128"/>
              </a:defRPr>
            </a:lvl9pPr>
          </a:lstStyle>
          <a:p>
            <a:pPr algn="ctr"/>
            <a:r>
              <a:rPr lang="ja-JP" altLang="en-US" sz="5400" dirty="0"/>
              <a:t>科学的に探究をしてみよう！</a:t>
            </a:r>
          </a:p>
        </p:txBody>
      </p:sp>
    </p:spTree>
    <p:extLst>
      <p:ext uri="{BB962C8B-B14F-4D97-AF65-F5344CB8AC3E}">
        <p14:creationId xmlns:p14="http://schemas.microsoft.com/office/powerpoint/2010/main" val="8972942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9096B-0DA4-26D8-0C88-73822F60B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E53134E-1129-B87C-CB3D-8055889BF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探究の流れ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B5A57CB4-5216-7B6E-F2E5-B127A6849014}"/>
              </a:ext>
            </a:extLst>
          </p:cNvPr>
          <p:cNvSpPr/>
          <p:nvPr/>
        </p:nvSpPr>
        <p:spPr>
          <a:xfrm>
            <a:off x="6310090" y="843486"/>
            <a:ext cx="5156570" cy="9144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疑問／課題意識を持つ</a:t>
            </a:r>
            <a:endParaRPr kumimoji="1" lang="ja-JP" altLang="en-US" sz="3600" dirty="0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6E7F6060-C2C6-3BE5-880E-21B670688841}"/>
              </a:ext>
            </a:extLst>
          </p:cNvPr>
          <p:cNvSpPr/>
          <p:nvPr/>
        </p:nvSpPr>
        <p:spPr>
          <a:xfrm>
            <a:off x="6812268" y="2236507"/>
            <a:ext cx="4152211" cy="9144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解決方法を考える</a:t>
            </a:r>
            <a:endParaRPr kumimoji="1" lang="ja-JP" altLang="en-US" sz="3600" dirty="0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EB7465C8-CE80-72BF-DBAE-D77133954DB6}"/>
              </a:ext>
            </a:extLst>
          </p:cNvPr>
          <p:cNvSpPr/>
          <p:nvPr/>
        </p:nvSpPr>
        <p:spPr>
          <a:xfrm>
            <a:off x="6925856" y="3403296"/>
            <a:ext cx="3925039" cy="1381941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解決できるか</a:t>
            </a:r>
            <a:endParaRPr kumimoji="1" lang="en-US" altLang="ja-JP" sz="3600" dirty="0"/>
          </a:p>
          <a:p>
            <a:pPr algn="ctr"/>
            <a:r>
              <a:rPr kumimoji="1" lang="ja-JP" altLang="en-US" sz="3600" dirty="0"/>
              <a:t>検証してみる</a:t>
            </a: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35DEC620-1268-FFF0-0B8D-1E909928A67D}"/>
              </a:ext>
            </a:extLst>
          </p:cNvPr>
          <p:cNvSpPr/>
          <p:nvPr/>
        </p:nvSpPr>
        <p:spPr>
          <a:xfrm>
            <a:off x="7021801" y="4946601"/>
            <a:ext cx="3733147" cy="1828107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結果を分析して</a:t>
            </a:r>
            <a:endParaRPr lang="en-US" altLang="ja-JP" sz="3600" dirty="0"/>
          </a:p>
          <a:p>
            <a:pPr algn="ctr"/>
            <a:r>
              <a:rPr kumimoji="1" lang="ja-JP" altLang="en-US" sz="3600" dirty="0"/>
              <a:t>解決しているか</a:t>
            </a:r>
            <a:endParaRPr kumimoji="1" lang="en-US" altLang="ja-JP" sz="3600" dirty="0"/>
          </a:p>
          <a:p>
            <a:pPr algn="ctr"/>
            <a:r>
              <a:rPr lang="ja-JP" altLang="en-US" sz="3600" dirty="0"/>
              <a:t>判断する</a:t>
            </a:r>
            <a:endParaRPr kumimoji="1" lang="ja-JP" altLang="en-US" sz="3600" dirty="0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EF262EE0-CF20-F612-4EB8-4FE1C0602714}"/>
              </a:ext>
            </a:extLst>
          </p:cNvPr>
          <p:cNvSpPr/>
          <p:nvPr/>
        </p:nvSpPr>
        <p:spPr>
          <a:xfrm>
            <a:off x="703176" y="891333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課題の設定</a:t>
            </a:r>
            <a:endParaRPr kumimoji="1" lang="ja-JP" altLang="en-US" sz="3600" dirty="0"/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ABDB3D1D-2294-CA57-8561-E4EB33855775}"/>
              </a:ext>
            </a:extLst>
          </p:cNvPr>
          <p:cNvSpPr/>
          <p:nvPr/>
        </p:nvSpPr>
        <p:spPr>
          <a:xfrm>
            <a:off x="703176" y="2284354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仮説の設定</a:t>
            </a:r>
            <a:endParaRPr kumimoji="1" lang="ja-JP" altLang="en-US" sz="3600" dirty="0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5424E42F-B428-9227-E287-2AB51859814A}"/>
              </a:ext>
            </a:extLst>
          </p:cNvPr>
          <p:cNvSpPr/>
          <p:nvPr/>
        </p:nvSpPr>
        <p:spPr>
          <a:xfrm>
            <a:off x="703176" y="3666295"/>
            <a:ext cx="4593265" cy="818707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仮説の検証</a:t>
            </a:r>
            <a:endParaRPr kumimoji="1" lang="ja-JP" altLang="en-US" sz="3600" dirty="0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A8109EC6-E785-5AE3-A4F9-3241090A71CE}"/>
              </a:ext>
            </a:extLst>
          </p:cNvPr>
          <p:cNvSpPr/>
          <p:nvPr/>
        </p:nvSpPr>
        <p:spPr>
          <a:xfrm>
            <a:off x="685455" y="5048236"/>
            <a:ext cx="4593265" cy="818707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結果の考察</a:t>
            </a:r>
            <a:endParaRPr kumimoji="1" lang="ja-JP" altLang="en-US" sz="3600" dirty="0"/>
          </a:p>
        </p:txBody>
      </p:sp>
      <p:sp>
        <p:nvSpPr>
          <p:cNvPr id="20" name="矢印: 下 19">
            <a:extLst>
              <a:ext uri="{FF2B5EF4-FFF2-40B4-BE49-F238E27FC236}">
                <a16:creationId xmlns:a16="http://schemas.microsoft.com/office/drawing/2014/main" id="{07A9DB83-024F-8252-F4B9-6C9C75CDDFFD}"/>
              </a:ext>
            </a:extLst>
          </p:cNvPr>
          <p:cNvSpPr/>
          <p:nvPr/>
        </p:nvSpPr>
        <p:spPr>
          <a:xfrm>
            <a:off x="2749151" y="1807361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矢印: 下 20">
            <a:extLst>
              <a:ext uri="{FF2B5EF4-FFF2-40B4-BE49-F238E27FC236}">
                <a16:creationId xmlns:a16="http://schemas.microsoft.com/office/drawing/2014/main" id="{1B2A8695-99E6-B6AB-628F-D772F69FEACA}"/>
              </a:ext>
            </a:extLst>
          </p:cNvPr>
          <p:cNvSpPr/>
          <p:nvPr/>
        </p:nvSpPr>
        <p:spPr>
          <a:xfrm>
            <a:off x="2742059" y="3193137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矢印: 下 21">
            <a:extLst>
              <a:ext uri="{FF2B5EF4-FFF2-40B4-BE49-F238E27FC236}">
                <a16:creationId xmlns:a16="http://schemas.microsoft.com/office/drawing/2014/main" id="{55E9F9FC-829D-7D53-717E-F36C8E37FC81}"/>
              </a:ext>
            </a:extLst>
          </p:cNvPr>
          <p:cNvSpPr/>
          <p:nvPr/>
        </p:nvSpPr>
        <p:spPr>
          <a:xfrm>
            <a:off x="2745601" y="4568286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フリーフォーム: 図形 22">
            <a:extLst>
              <a:ext uri="{FF2B5EF4-FFF2-40B4-BE49-F238E27FC236}">
                <a16:creationId xmlns:a16="http://schemas.microsoft.com/office/drawing/2014/main" id="{5EF9F136-8C83-CC61-D825-478ECEBD64A4}"/>
              </a:ext>
            </a:extLst>
          </p:cNvPr>
          <p:cNvSpPr/>
          <p:nvPr/>
        </p:nvSpPr>
        <p:spPr>
          <a:xfrm>
            <a:off x="5307074" y="2703762"/>
            <a:ext cx="988828" cy="2790973"/>
          </a:xfrm>
          <a:custGeom>
            <a:avLst/>
            <a:gdLst>
              <a:gd name="connsiteX0" fmla="*/ 0 w 988828"/>
              <a:gd name="connsiteY0" fmla="*/ 4189228 h 4189228"/>
              <a:gd name="connsiteX1" fmla="*/ 988828 w 988828"/>
              <a:gd name="connsiteY1" fmla="*/ 4189228 h 4189228"/>
              <a:gd name="connsiteX2" fmla="*/ 988828 w 988828"/>
              <a:gd name="connsiteY2" fmla="*/ 0 h 4189228"/>
              <a:gd name="connsiteX3" fmla="*/ 42530 w 988828"/>
              <a:gd name="connsiteY3" fmla="*/ 0 h 418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8828" h="4189228">
                <a:moveTo>
                  <a:pt x="0" y="4189228"/>
                </a:moveTo>
                <a:lnTo>
                  <a:pt x="988828" y="4189228"/>
                </a:lnTo>
                <a:lnTo>
                  <a:pt x="988828" y="0"/>
                </a:lnTo>
                <a:lnTo>
                  <a:pt x="42530" y="0"/>
                </a:lnTo>
              </a:path>
            </a:pathLst>
          </a:custGeom>
          <a:noFill/>
          <a:ln w="168275">
            <a:solidFill>
              <a:srgbClr val="F8931D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6525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71C30-5DCC-65D5-196B-7B3B22DF7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84D4B6-3817-1260-40A6-CA7CB6E04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探究の流れ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2E7A1A81-6D14-4CE4-8F8D-42068A447E31}"/>
              </a:ext>
            </a:extLst>
          </p:cNvPr>
          <p:cNvSpPr/>
          <p:nvPr/>
        </p:nvSpPr>
        <p:spPr>
          <a:xfrm>
            <a:off x="6310090" y="843486"/>
            <a:ext cx="5156570" cy="9144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ピペット１滴何</a:t>
            </a:r>
            <a:r>
              <a:rPr lang="en-US" altLang="ja-JP" sz="3600" dirty="0"/>
              <a:t>mL</a:t>
            </a:r>
            <a:r>
              <a:rPr lang="ja-JP" altLang="en-US" sz="3600" dirty="0"/>
              <a:t>？</a:t>
            </a:r>
            <a:endParaRPr kumimoji="1" lang="ja-JP" altLang="en-US" sz="3600" dirty="0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415EE365-72B8-982F-AB50-EDFE3F562BB9}"/>
              </a:ext>
            </a:extLst>
          </p:cNvPr>
          <p:cNvSpPr/>
          <p:nvPr/>
        </p:nvSpPr>
        <p:spPr>
          <a:xfrm>
            <a:off x="6591741" y="2034167"/>
            <a:ext cx="4593265" cy="1231657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この方法でやれば</a:t>
            </a:r>
            <a:endParaRPr lang="en-US" altLang="ja-JP" sz="3600" dirty="0"/>
          </a:p>
          <a:p>
            <a:pPr algn="ctr"/>
            <a:r>
              <a:rPr kumimoji="1" lang="ja-JP" altLang="en-US" sz="3600" dirty="0"/>
              <a:t>求められるのでは？</a:t>
            </a: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40E8C73F-9066-2076-279F-17A0414026BB}"/>
              </a:ext>
            </a:extLst>
          </p:cNvPr>
          <p:cNvSpPr/>
          <p:nvPr/>
        </p:nvSpPr>
        <p:spPr>
          <a:xfrm>
            <a:off x="6925856" y="3403296"/>
            <a:ext cx="3925039" cy="1381941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実験してみる</a:t>
            </a: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75603E3C-31EE-2742-8F22-A3966DA6D015}"/>
              </a:ext>
            </a:extLst>
          </p:cNvPr>
          <p:cNvSpPr/>
          <p:nvPr/>
        </p:nvSpPr>
        <p:spPr>
          <a:xfrm>
            <a:off x="7021801" y="4946601"/>
            <a:ext cx="3733147" cy="1828107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これをピペット</a:t>
            </a:r>
            <a:endParaRPr lang="en-US" altLang="ja-JP" sz="3600" dirty="0"/>
          </a:p>
          <a:p>
            <a:pPr algn="ctr"/>
            <a:r>
              <a:rPr kumimoji="1" lang="ja-JP" altLang="en-US" sz="3600" dirty="0"/>
              <a:t>１滴って</a:t>
            </a:r>
            <a:endParaRPr kumimoji="1" lang="en-US" altLang="ja-JP" sz="3600" dirty="0"/>
          </a:p>
          <a:p>
            <a:pPr algn="ctr"/>
            <a:r>
              <a:rPr lang="ja-JP" altLang="en-US" sz="3600" dirty="0"/>
              <a:t>言っていい？</a:t>
            </a:r>
            <a:endParaRPr kumimoji="1" lang="ja-JP" altLang="en-US" sz="3600" dirty="0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7E859FBE-77D4-1233-3358-494FBFB98E8E}"/>
              </a:ext>
            </a:extLst>
          </p:cNvPr>
          <p:cNvSpPr/>
          <p:nvPr/>
        </p:nvSpPr>
        <p:spPr>
          <a:xfrm>
            <a:off x="703176" y="891333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課題の設定</a:t>
            </a:r>
            <a:endParaRPr kumimoji="1" lang="ja-JP" altLang="en-US" sz="3600" dirty="0"/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26D63EC3-D0CF-2E87-013E-813EC1CBBDC8}"/>
              </a:ext>
            </a:extLst>
          </p:cNvPr>
          <p:cNvSpPr/>
          <p:nvPr/>
        </p:nvSpPr>
        <p:spPr>
          <a:xfrm>
            <a:off x="703176" y="2284354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仮説の設定</a:t>
            </a:r>
            <a:endParaRPr kumimoji="1" lang="ja-JP" altLang="en-US" sz="3600" dirty="0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8824EBEB-9F3E-EECC-0ED5-72226D6CF8C6}"/>
              </a:ext>
            </a:extLst>
          </p:cNvPr>
          <p:cNvSpPr/>
          <p:nvPr/>
        </p:nvSpPr>
        <p:spPr>
          <a:xfrm>
            <a:off x="703176" y="3666295"/>
            <a:ext cx="4593265" cy="818707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仮説の検証</a:t>
            </a:r>
            <a:endParaRPr kumimoji="1" lang="ja-JP" altLang="en-US" sz="3600" dirty="0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6EEAE85C-48C3-467A-6B15-4078C12CB996}"/>
              </a:ext>
            </a:extLst>
          </p:cNvPr>
          <p:cNvSpPr/>
          <p:nvPr/>
        </p:nvSpPr>
        <p:spPr>
          <a:xfrm>
            <a:off x="685455" y="5048236"/>
            <a:ext cx="4593265" cy="818707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結果の考察</a:t>
            </a:r>
            <a:endParaRPr kumimoji="1" lang="ja-JP" altLang="en-US" sz="3600" dirty="0"/>
          </a:p>
        </p:txBody>
      </p:sp>
      <p:sp>
        <p:nvSpPr>
          <p:cNvPr id="20" name="矢印: 下 19">
            <a:extLst>
              <a:ext uri="{FF2B5EF4-FFF2-40B4-BE49-F238E27FC236}">
                <a16:creationId xmlns:a16="http://schemas.microsoft.com/office/drawing/2014/main" id="{B2DAA3A7-8A9D-772E-01BF-33C3B5C84BD3}"/>
              </a:ext>
            </a:extLst>
          </p:cNvPr>
          <p:cNvSpPr/>
          <p:nvPr/>
        </p:nvSpPr>
        <p:spPr>
          <a:xfrm>
            <a:off x="2749151" y="1807361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矢印: 下 20">
            <a:extLst>
              <a:ext uri="{FF2B5EF4-FFF2-40B4-BE49-F238E27FC236}">
                <a16:creationId xmlns:a16="http://schemas.microsoft.com/office/drawing/2014/main" id="{C648BBFA-BB85-7F83-9899-16CB22BB0768}"/>
              </a:ext>
            </a:extLst>
          </p:cNvPr>
          <p:cNvSpPr/>
          <p:nvPr/>
        </p:nvSpPr>
        <p:spPr>
          <a:xfrm>
            <a:off x="2742059" y="3193137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矢印: 下 21">
            <a:extLst>
              <a:ext uri="{FF2B5EF4-FFF2-40B4-BE49-F238E27FC236}">
                <a16:creationId xmlns:a16="http://schemas.microsoft.com/office/drawing/2014/main" id="{B323BA69-4B04-0DF2-5039-8199819D3913}"/>
              </a:ext>
            </a:extLst>
          </p:cNvPr>
          <p:cNvSpPr/>
          <p:nvPr/>
        </p:nvSpPr>
        <p:spPr>
          <a:xfrm>
            <a:off x="2745601" y="4568286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フリーフォーム: 図形 22">
            <a:extLst>
              <a:ext uri="{FF2B5EF4-FFF2-40B4-BE49-F238E27FC236}">
                <a16:creationId xmlns:a16="http://schemas.microsoft.com/office/drawing/2014/main" id="{FECB030D-4395-B4F6-6546-E66C73E76E07}"/>
              </a:ext>
            </a:extLst>
          </p:cNvPr>
          <p:cNvSpPr/>
          <p:nvPr/>
        </p:nvSpPr>
        <p:spPr>
          <a:xfrm>
            <a:off x="5307074" y="2703762"/>
            <a:ext cx="988828" cy="2790973"/>
          </a:xfrm>
          <a:custGeom>
            <a:avLst/>
            <a:gdLst>
              <a:gd name="connsiteX0" fmla="*/ 0 w 988828"/>
              <a:gd name="connsiteY0" fmla="*/ 4189228 h 4189228"/>
              <a:gd name="connsiteX1" fmla="*/ 988828 w 988828"/>
              <a:gd name="connsiteY1" fmla="*/ 4189228 h 4189228"/>
              <a:gd name="connsiteX2" fmla="*/ 988828 w 988828"/>
              <a:gd name="connsiteY2" fmla="*/ 0 h 4189228"/>
              <a:gd name="connsiteX3" fmla="*/ 42530 w 988828"/>
              <a:gd name="connsiteY3" fmla="*/ 0 h 418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8828" h="4189228">
                <a:moveTo>
                  <a:pt x="0" y="4189228"/>
                </a:moveTo>
                <a:lnTo>
                  <a:pt x="988828" y="4189228"/>
                </a:lnTo>
                <a:lnTo>
                  <a:pt x="988828" y="0"/>
                </a:lnTo>
                <a:lnTo>
                  <a:pt x="42530" y="0"/>
                </a:lnTo>
              </a:path>
            </a:pathLst>
          </a:custGeom>
          <a:noFill/>
          <a:ln w="168275">
            <a:solidFill>
              <a:srgbClr val="F8931D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5874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3B271-25AF-B708-741A-BDA2F00A1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21FB84-0CF8-8A4D-C319-2A19E014B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探究の流れ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28D4FABF-5968-415A-5317-274FE2A226C5}"/>
              </a:ext>
            </a:extLst>
          </p:cNvPr>
          <p:cNvSpPr/>
          <p:nvPr/>
        </p:nvSpPr>
        <p:spPr>
          <a:xfrm>
            <a:off x="6310090" y="843486"/>
            <a:ext cx="5156570" cy="914400"/>
          </a:xfrm>
          <a:prstGeom prst="round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ピペット１滴何</a:t>
            </a:r>
            <a:r>
              <a:rPr lang="en-US" altLang="ja-JP" sz="3600" dirty="0"/>
              <a:t>mL</a:t>
            </a:r>
            <a:r>
              <a:rPr lang="ja-JP" altLang="en-US" sz="3600" dirty="0"/>
              <a:t>？</a:t>
            </a:r>
            <a:endParaRPr kumimoji="1" lang="ja-JP" altLang="en-US" sz="3600" dirty="0"/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35A9E07E-E970-8E3F-0791-5E414158EC2D}"/>
              </a:ext>
            </a:extLst>
          </p:cNvPr>
          <p:cNvSpPr/>
          <p:nvPr/>
        </p:nvSpPr>
        <p:spPr>
          <a:xfrm>
            <a:off x="6591741" y="2034167"/>
            <a:ext cx="4593265" cy="1231657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みんなでやった方がいいのでは？</a:t>
            </a:r>
            <a:endParaRPr kumimoji="1" lang="ja-JP" altLang="en-US" sz="3600" dirty="0"/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0FF69E07-38E2-952C-AA75-5BC0A53340C2}"/>
              </a:ext>
            </a:extLst>
          </p:cNvPr>
          <p:cNvSpPr/>
          <p:nvPr/>
        </p:nvSpPr>
        <p:spPr>
          <a:xfrm>
            <a:off x="6925856" y="3403296"/>
            <a:ext cx="3925039" cy="1381941"/>
          </a:xfrm>
          <a:prstGeom prst="round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/>
              <a:t>実験してみる</a:t>
            </a: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BF5FFC76-03AA-9D35-BA73-34199759E439}"/>
              </a:ext>
            </a:extLst>
          </p:cNvPr>
          <p:cNvSpPr/>
          <p:nvPr/>
        </p:nvSpPr>
        <p:spPr>
          <a:xfrm>
            <a:off x="7021801" y="4946601"/>
            <a:ext cx="3733147" cy="1828107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これをピペット</a:t>
            </a:r>
            <a:endParaRPr lang="en-US" altLang="ja-JP" sz="3600" dirty="0"/>
          </a:p>
          <a:p>
            <a:pPr algn="ctr"/>
            <a:r>
              <a:rPr kumimoji="1" lang="ja-JP" altLang="en-US" sz="3600" dirty="0"/>
              <a:t>１滴って</a:t>
            </a:r>
            <a:endParaRPr kumimoji="1" lang="en-US" altLang="ja-JP" sz="3600" dirty="0"/>
          </a:p>
          <a:p>
            <a:pPr algn="ctr"/>
            <a:r>
              <a:rPr lang="ja-JP" altLang="en-US" sz="3600" dirty="0"/>
              <a:t>言っていい？</a:t>
            </a:r>
            <a:endParaRPr kumimoji="1" lang="ja-JP" altLang="en-US" sz="3600" dirty="0"/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82ECA495-7859-33C0-4660-85100017DA65}"/>
              </a:ext>
            </a:extLst>
          </p:cNvPr>
          <p:cNvSpPr/>
          <p:nvPr/>
        </p:nvSpPr>
        <p:spPr>
          <a:xfrm>
            <a:off x="703176" y="891333"/>
            <a:ext cx="4593265" cy="818707"/>
          </a:xfrm>
          <a:prstGeom prst="round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課題の設定</a:t>
            </a:r>
            <a:endParaRPr kumimoji="1" lang="ja-JP" altLang="en-US" sz="3600" dirty="0"/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2517A52A-DC0D-1E6A-D947-B5DFF35D8D1B}"/>
              </a:ext>
            </a:extLst>
          </p:cNvPr>
          <p:cNvSpPr/>
          <p:nvPr/>
        </p:nvSpPr>
        <p:spPr>
          <a:xfrm>
            <a:off x="703176" y="2284354"/>
            <a:ext cx="4593265" cy="818707"/>
          </a:xfrm>
          <a:prstGeom prst="roundRect">
            <a:avLst/>
          </a:prstGeom>
          <a:solidFill>
            <a:srgbClr val="FF0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仮説の設定</a:t>
            </a:r>
            <a:endParaRPr kumimoji="1" lang="ja-JP" altLang="en-US" sz="3600" dirty="0"/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0D268231-FDA3-C4CC-BD07-1D2F1BEA9B91}"/>
              </a:ext>
            </a:extLst>
          </p:cNvPr>
          <p:cNvSpPr/>
          <p:nvPr/>
        </p:nvSpPr>
        <p:spPr>
          <a:xfrm>
            <a:off x="703176" y="3666295"/>
            <a:ext cx="4593265" cy="818707"/>
          </a:xfrm>
          <a:prstGeom prst="roundRect">
            <a:avLst/>
          </a:prstGeom>
          <a:solidFill>
            <a:srgbClr val="00B0F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仮説の検証</a:t>
            </a:r>
            <a:endParaRPr kumimoji="1" lang="ja-JP" altLang="en-US" sz="3600" dirty="0"/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CE820E96-A9ED-9D9A-84D3-08C6AA333458}"/>
              </a:ext>
            </a:extLst>
          </p:cNvPr>
          <p:cNvSpPr/>
          <p:nvPr/>
        </p:nvSpPr>
        <p:spPr>
          <a:xfrm>
            <a:off x="685455" y="5048236"/>
            <a:ext cx="4593265" cy="818707"/>
          </a:xfrm>
          <a:prstGeom prst="roundRect">
            <a:avLst/>
          </a:prstGeom>
          <a:solidFill>
            <a:srgbClr val="7030A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結果の考察</a:t>
            </a:r>
            <a:endParaRPr kumimoji="1" lang="ja-JP" altLang="en-US" sz="3600" dirty="0"/>
          </a:p>
        </p:txBody>
      </p:sp>
      <p:sp>
        <p:nvSpPr>
          <p:cNvPr id="20" name="矢印: 下 19">
            <a:extLst>
              <a:ext uri="{FF2B5EF4-FFF2-40B4-BE49-F238E27FC236}">
                <a16:creationId xmlns:a16="http://schemas.microsoft.com/office/drawing/2014/main" id="{984BE171-93D4-6A72-E020-552337330E35}"/>
              </a:ext>
            </a:extLst>
          </p:cNvPr>
          <p:cNvSpPr/>
          <p:nvPr/>
        </p:nvSpPr>
        <p:spPr>
          <a:xfrm>
            <a:off x="2749151" y="1807361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矢印: 下 20">
            <a:extLst>
              <a:ext uri="{FF2B5EF4-FFF2-40B4-BE49-F238E27FC236}">
                <a16:creationId xmlns:a16="http://schemas.microsoft.com/office/drawing/2014/main" id="{E2A2B04A-AEA5-426D-1262-B316966D083A}"/>
              </a:ext>
            </a:extLst>
          </p:cNvPr>
          <p:cNvSpPr/>
          <p:nvPr/>
        </p:nvSpPr>
        <p:spPr>
          <a:xfrm>
            <a:off x="2742059" y="3193137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矢印: 下 21">
            <a:extLst>
              <a:ext uri="{FF2B5EF4-FFF2-40B4-BE49-F238E27FC236}">
                <a16:creationId xmlns:a16="http://schemas.microsoft.com/office/drawing/2014/main" id="{13FCC90E-ACEF-5707-4147-13392B830934}"/>
              </a:ext>
            </a:extLst>
          </p:cNvPr>
          <p:cNvSpPr/>
          <p:nvPr/>
        </p:nvSpPr>
        <p:spPr>
          <a:xfrm>
            <a:off x="2745601" y="4568286"/>
            <a:ext cx="669074" cy="453612"/>
          </a:xfrm>
          <a:prstGeom prst="downArrow">
            <a:avLst/>
          </a:prstGeom>
          <a:solidFill>
            <a:schemeClr val="accent2"/>
          </a:solidFill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フリーフォーム: 図形 22">
            <a:extLst>
              <a:ext uri="{FF2B5EF4-FFF2-40B4-BE49-F238E27FC236}">
                <a16:creationId xmlns:a16="http://schemas.microsoft.com/office/drawing/2014/main" id="{81CD2690-611A-512C-272B-CC251B1F926D}"/>
              </a:ext>
            </a:extLst>
          </p:cNvPr>
          <p:cNvSpPr/>
          <p:nvPr/>
        </p:nvSpPr>
        <p:spPr>
          <a:xfrm>
            <a:off x="5307074" y="2703762"/>
            <a:ext cx="988828" cy="2790973"/>
          </a:xfrm>
          <a:custGeom>
            <a:avLst/>
            <a:gdLst>
              <a:gd name="connsiteX0" fmla="*/ 0 w 988828"/>
              <a:gd name="connsiteY0" fmla="*/ 4189228 h 4189228"/>
              <a:gd name="connsiteX1" fmla="*/ 988828 w 988828"/>
              <a:gd name="connsiteY1" fmla="*/ 4189228 h 4189228"/>
              <a:gd name="connsiteX2" fmla="*/ 988828 w 988828"/>
              <a:gd name="connsiteY2" fmla="*/ 0 h 4189228"/>
              <a:gd name="connsiteX3" fmla="*/ 42530 w 988828"/>
              <a:gd name="connsiteY3" fmla="*/ 0 h 4189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88828" h="4189228">
                <a:moveTo>
                  <a:pt x="0" y="4189228"/>
                </a:moveTo>
                <a:lnTo>
                  <a:pt x="988828" y="4189228"/>
                </a:lnTo>
                <a:lnTo>
                  <a:pt x="988828" y="0"/>
                </a:lnTo>
                <a:lnTo>
                  <a:pt x="42530" y="0"/>
                </a:lnTo>
              </a:path>
            </a:pathLst>
          </a:custGeom>
          <a:noFill/>
          <a:ln w="168275">
            <a:solidFill>
              <a:srgbClr val="F8931D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5276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C86FB4-50B1-9137-2C33-6E862F6D9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前回と今回の違い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B9B8328-61A5-89F7-0B18-1282DD399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前回</a:t>
            </a:r>
            <a:endParaRPr kumimoji="1"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課題の設定：教員設定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仮説の設定：自分たちで実験方法を決める</a:t>
            </a:r>
            <a:endParaRPr lang="en-US" altLang="ja-JP" sz="4000" dirty="0"/>
          </a:p>
          <a:p>
            <a:pPr marL="0" indent="0">
              <a:buNone/>
            </a:pPr>
            <a:r>
              <a:rPr kumimoji="1" lang="ja-JP" altLang="en-US" sz="4000" dirty="0"/>
              <a:t>仮説の検証：実際にやってみる</a:t>
            </a:r>
            <a:endParaRPr kumimoji="1" lang="en-US" altLang="ja-JP" sz="4000" dirty="0"/>
          </a:p>
          <a:p>
            <a:pPr marL="0" indent="0">
              <a:buNone/>
            </a:pPr>
            <a:r>
              <a:rPr kumimoji="1" lang="ja-JP" altLang="en-US" sz="4000" dirty="0"/>
              <a:t>結果の考察：みんなで考える</a:t>
            </a:r>
            <a:endParaRPr kumimoji="1"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4265628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DF358-F3B7-5E92-99AC-0BC46565A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EAD6F7-B27A-9E62-3CAC-55877E666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前回と今回の違い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F591479-AB6F-BCF1-433B-A8E36D05D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前回</a:t>
            </a:r>
            <a:endParaRPr kumimoji="1"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課題の設定：教員設定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仮説の設定：自分たちで実験方法を決める</a:t>
            </a:r>
            <a:endParaRPr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　　　　　　</a:t>
            </a:r>
            <a:r>
              <a:rPr lang="en-US" altLang="ja-JP" sz="4000" dirty="0"/>
              <a:t>※</a:t>
            </a:r>
            <a:r>
              <a:rPr lang="ja-JP" altLang="en-US" sz="4000" dirty="0"/>
              <a:t>非常に単純な実験</a:t>
            </a:r>
            <a:endParaRPr lang="en-US" altLang="ja-JP" sz="4000" dirty="0"/>
          </a:p>
          <a:p>
            <a:pPr marL="0" indent="0">
              <a:buNone/>
            </a:pPr>
            <a:r>
              <a:rPr kumimoji="1" lang="ja-JP" altLang="en-US" sz="4000" dirty="0"/>
              <a:t>仮説の検証：実際にやってみる</a:t>
            </a:r>
            <a:endParaRPr kumimoji="1" lang="en-US" altLang="ja-JP" sz="4000" dirty="0"/>
          </a:p>
          <a:p>
            <a:pPr marL="0" indent="0">
              <a:buNone/>
            </a:pPr>
            <a:r>
              <a:rPr kumimoji="1" lang="ja-JP" altLang="en-US" sz="4000" dirty="0"/>
              <a:t>結果の考察：みんなで考える</a:t>
            </a:r>
            <a:endParaRPr kumimoji="1"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36190488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卒論">
  <a:themeElements>
    <a:clrScheme name="黄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トラベル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トラベル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卒論" id="{A022F515-1BCC-4A96-A8C6-C28D5751C5B1}" vid="{8AF089BB-AC92-4F4B-83AF-15040DE3ECD5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5335F10B8659B4EB49C037DB65FF55B" ma:contentTypeVersion="14" ma:contentTypeDescription="新しいドキュメントを作成します。" ma:contentTypeScope="" ma:versionID="cc7680126354fdba044bae8f0920e88b">
  <xsd:schema xmlns:xsd="http://www.w3.org/2001/XMLSchema" xmlns:xs="http://www.w3.org/2001/XMLSchema" xmlns:p="http://schemas.microsoft.com/office/2006/metadata/properties" xmlns:ns2="2fec7028-e810-4448-b346-487b0bfcdef1" xmlns:ns3="180f4f4d-ebae-484b-b441-933feffb8578" targetNamespace="http://schemas.microsoft.com/office/2006/metadata/properties" ma:root="true" ma:fieldsID="a2e52b61921ced0ef9022e3ac2327e45" ns2:_="" ns3:_="">
    <xsd:import namespace="2fec7028-e810-4448-b346-487b0bfcdef1"/>
    <xsd:import namespace="180f4f4d-ebae-484b-b441-933feffb85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c7028-e810-4448-b346-487b0bfcde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182ee8ec-9946-47b0-a44f-63dbc65dae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f4f4d-ebae-484b-b441-933feffb857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ab4b9bc-e982-4496-99f9-6e31281469ee}" ma:internalName="TaxCatchAll" ma:showField="CatchAllData" ma:web="180f4f4d-ebae-484b-b441-933feffb85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ec7028-e810-4448-b346-487b0bfcdef1">
      <Terms xmlns="http://schemas.microsoft.com/office/infopath/2007/PartnerControls"/>
    </lcf76f155ced4ddcb4097134ff3c332f>
    <TaxCatchAll xmlns="180f4f4d-ebae-484b-b441-933feffb8578" xsi:nil="true"/>
  </documentManagement>
</p:properties>
</file>

<file path=customXml/itemProps1.xml><?xml version="1.0" encoding="utf-8"?>
<ds:datastoreItem xmlns:ds="http://schemas.openxmlformats.org/officeDocument/2006/customXml" ds:itemID="{CF5EC6AE-8289-46AA-A90A-62B5F1BC1915}"/>
</file>

<file path=customXml/itemProps2.xml><?xml version="1.0" encoding="utf-8"?>
<ds:datastoreItem xmlns:ds="http://schemas.openxmlformats.org/officeDocument/2006/customXml" ds:itemID="{4CBB467D-30B8-46E1-9917-6852A81647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0DC2BB-0BA3-4704-8027-3AFD754CF416}">
  <ds:schemaRefs>
    <ds:schemaRef ds:uri="http://schemas.microsoft.com/office/2006/metadata/properties"/>
    <ds:schemaRef ds:uri="http://schemas.microsoft.com/office/infopath/2007/PartnerControls"/>
    <ds:schemaRef ds:uri="2fec7028-e810-4448-b346-487b0bfcdef1"/>
    <ds:schemaRef ds:uri="180f4f4d-ebae-484b-b441-933feffb8578"/>
  </ds:schemaRefs>
</ds:datastoreItem>
</file>

<file path=docMetadata/LabelInfo.xml><?xml version="1.0" encoding="utf-8"?>
<clbl:labelList xmlns:clbl="http://schemas.microsoft.com/office/2020/mipLabelMetadata">
  <clbl:label id="{59cbf578-4263-4220-8787-85e1fe17fee4}" enabled="1" method="Privileged" siteId="{ccff3790-ac9a-4ba7-8774-0bfaa4fb7b5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第1回授業</Template>
  <TotalTime>524</TotalTime>
  <Words>642</Words>
  <Application>Microsoft Office PowerPoint</Application>
  <PresentationFormat>ワイド画面</PresentationFormat>
  <Paragraphs>106</Paragraphs>
  <Slides>15</Slides>
  <Notes>9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1" baseType="lpstr">
      <vt:lpstr>游ゴシック</vt:lpstr>
      <vt:lpstr>Franklin Gothic Book</vt:lpstr>
      <vt:lpstr>Franklin Gothic Medium</vt:lpstr>
      <vt:lpstr>Wingdings</vt:lpstr>
      <vt:lpstr>Wingdings 2</vt:lpstr>
      <vt:lpstr>卒論</vt:lpstr>
      <vt:lpstr>R7 探究科学Ⅰガイダンス（科学の基礎）</vt:lpstr>
      <vt:lpstr>科学の基礎の目的</vt:lpstr>
      <vt:lpstr>前回の授業の目的</vt:lpstr>
      <vt:lpstr>今回の授業の目的</vt:lpstr>
      <vt:lpstr>探究の流れ</vt:lpstr>
      <vt:lpstr>探究の流れ</vt:lpstr>
      <vt:lpstr>探究の流れ</vt:lpstr>
      <vt:lpstr>前回と今回の違い</vt:lpstr>
      <vt:lpstr>前回と今回の違い</vt:lpstr>
      <vt:lpstr>前回と今回の違い</vt:lpstr>
      <vt:lpstr>今回のお題</vt:lpstr>
      <vt:lpstr>今回用意した白い粉がこちら</vt:lpstr>
      <vt:lpstr>今回用意した白い粉がこちら</vt:lpstr>
      <vt:lpstr>今回のルールはこちら</vt:lpstr>
      <vt:lpstr>最終的に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黒瀬 玲凱</dc:creator>
  <cp:lastModifiedBy>黒瀬 玲凱</cp:lastModifiedBy>
  <cp:revision>135</cp:revision>
  <dcterms:created xsi:type="dcterms:W3CDTF">2025-04-03T04:47:49Z</dcterms:created>
  <dcterms:modified xsi:type="dcterms:W3CDTF">2026-05-18T17:04:50Z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0x01010095335F10B8659B4EB49C037DB65FF55B</vt:lpwstr>
  </property>
  <property fmtid="{D5CDD505-2E9C-101B-9397-08002B2CF9AE}" pid="3" name="MediaServiceImageTags">
    <vt:lpwstr/>
  </property>
</Properties>
</file>