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6" r:id="rId5"/>
  </p:sldMasterIdLst>
  <p:notesMasterIdLst>
    <p:notesMasterId r:id="rId83"/>
  </p:notesMasterIdLst>
  <p:sldIdLst>
    <p:sldId id="256" r:id="rId6"/>
    <p:sldId id="258" r:id="rId7"/>
    <p:sldId id="259" r:id="rId8"/>
    <p:sldId id="295" r:id="rId9"/>
    <p:sldId id="260" r:id="rId10"/>
    <p:sldId id="296" r:id="rId11"/>
    <p:sldId id="298" r:id="rId12"/>
    <p:sldId id="299" r:id="rId13"/>
    <p:sldId id="300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05" r:id="rId26"/>
    <p:sldId id="356" r:id="rId27"/>
    <p:sldId id="357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59" r:id="rId37"/>
    <p:sldId id="360" r:id="rId38"/>
    <p:sldId id="316" r:id="rId39"/>
    <p:sldId id="317" r:id="rId40"/>
    <p:sldId id="318" r:id="rId41"/>
    <p:sldId id="319" r:id="rId42"/>
    <p:sldId id="320" r:id="rId43"/>
    <p:sldId id="361" r:id="rId44"/>
    <p:sldId id="362" r:id="rId45"/>
    <p:sldId id="363" r:id="rId46"/>
    <p:sldId id="364" r:id="rId47"/>
    <p:sldId id="365" r:id="rId48"/>
    <p:sldId id="366" r:id="rId49"/>
    <p:sldId id="367" r:id="rId50"/>
    <p:sldId id="368" r:id="rId51"/>
    <p:sldId id="369" r:id="rId52"/>
    <p:sldId id="370" r:id="rId53"/>
    <p:sldId id="374" r:id="rId54"/>
    <p:sldId id="375" r:id="rId55"/>
    <p:sldId id="376" r:id="rId56"/>
    <p:sldId id="377" r:id="rId57"/>
    <p:sldId id="378" r:id="rId58"/>
    <p:sldId id="379" r:id="rId59"/>
    <p:sldId id="380" r:id="rId60"/>
    <p:sldId id="381" r:id="rId61"/>
    <p:sldId id="382" r:id="rId62"/>
    <p:sldId id="384" r:id="rId63"/>
    <p:sldId id="383" r:id="rId64"/>
    <p:sldId id="329" r:id="rId65"/>
    <p:sldId id="330" r:id="rId66"/>
    <p:sldId id="331" r:id="rId67"/>
    <p:sldId id="332" r:id="rId68"/>
    <p:sldId id="333" r:id="rId69"/>
    <p:sldId id="334" r:id="rId70"/>
    <p:sldId id="335" r:id="rId71"/>
    <p:sldId id="336" r:id="rId72"/>
    <p:sldId id="337" r:id="rId73"/>
    <p:sldId id="338" r:id="rId74"/>
    <p:sldId id="339" r:id="rId75"/>
    <p:sldId id="341" r:id="rId76"/>
    <p:sldId id="342" r:id="rId77"/>
    <p:sldId id="343" r:id="rId78"/>
    <p:sldId id="385" r:id="rId79"/>
    <p:sldId id="344" r:id="rId80"/>
    <p:sldId id="294" r:id="rId81"/>
    <p:sldId id="293" r:id="rId8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2BAB5E7-EE25-4C4F-A858-37BD5FF19FC8}">
          <p14:sldIdLst>
            <p14:sldId id="256"/>
            <p14:sldId id="258"/>
            <p14:sldId id="259"/>
            <p14:sldId id="295"/>
            <p14:sldId id="260"/>
            <p14:sldId id="296"/>
            <p14:sldId id="298"/>
            <p14:sldId id="299"/>
          </p14:sldIdLst>
        </p14:section>
        <p14:section name="題材A" id="{6390A57D-6AFA-49E4-A591-8B6BD2529230}">
          <p14:sldIdLst>
            <p14:sldId id="300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05"/>
            <p14:sldId id="356"/>
            <p14:sldId id="357"/>
            <p14:sldId id="307"/>
            <p14:sldId id="308"/>
          </p14:sldIdLst>
        </p14:section>
        <p14:section name="題材B" id="{D201D49B-5D3B-4C03-8A5C-9E505289EEAF}">
          <p14:sldIdLst>
            <p14:sldId id="309"/>
            <p14:sldId id="310"/>
            <p14:sldId id="311"/>
            <p14:sldId id="312"/>
            <p14:sldId id="313"/>
            <p14:sldId id="314"/>
            <p14:sldId id="359"/>
            <p14:sldId id="360"/>
            <p14:sldId id="316"/>
            <p14:sldId id="317"/>
            <p14:sldId id="318"/>
            <p14:sldId id="319"/>
          </p14:sldIdLst>
        </p14:section>
        <p14:section name="題材C" id="{57C67008-74B2-48C1-AE96-284C25E90709}">
          <p14:sldIdLst>
            <p14:sldId id="32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4"/>
            <p14:sldId id="383"/>
            <p14:sldId id="329"/>
            <p14:sldId id="330"/>
          </p14:sldIdLst>
        </p14:section>
        <p14:section name="題材D" id="{BFD48657-D2B4-4814-A757-413F17533BF8}">
          <p14:sldIdLst>
            <p14:sldId id="331"/>
            <p14:sldId id="332"/>
            <p14:sldId id="333"/>
            <p14:sldId id="334"/>
            <p14:sldId id="335"/>
            <p14:sldId id="336"/>
            <p14:sldId id="337"/>
          </p14:sldIdLst>
        </p14:section>
        <p14:section name="題材E" id="{2D6B7406-D247-4F48-ADBD-357015A9B2BD}">
          <p14:sldIdLst>
            <p14:sldId id="338"/>
            <p14:sldId id="339"/>
            <p14:sldId id="341"/>
          </p14:sldIdLst>
        </p14:section>
        <p14:section name="その他" id="{D163EEAF-56AB-4AD1-B0A3-BA573AAA7E4E}">
          <p14:sldIdLst>
            <p14:sldId id="342"/>
            <p14:sldId id="343"/>
            <p14:sldId id="385"/>
            <p14:sldId id="344"/>
            <p14:sldId id="294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C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91" autoAdjust="0"/>
  </p:normalViewPr>
  <p:slideViewPr>
    <p:cSldViewPr snapToGrid="0">
      <p:cViewPr>
        <p:scale>
          <a:sx n="89" d="100"/>
          <a:sy n="89" d="100"/>
        </p:scale>
        <p:origin x="3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presProps" Target="pres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tableStyles" Target="tableStyles.xml"/><Relationship Id="rId61" Type="http://schemas.openxmlformats.org/officeDocument/2006/relationships/slide" Target="slides/slide56.xml"/><Relationship Id="rId82" Type="http://schemas.openxmlformats.org/officeDocument/2006/relationships/slide" Target="slides/slide7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黒瀬 玲凱" userId="e35113d1-bc7b-40af-8c9e-453e25e10c37" providerId="ADAL" clId="{3D22E984-079E-498C-8A41-1A1E28472A32}"/>
    <pc:docChg chg="delSld modSection">
      <pc:chgData name="黒瀬 玲凱" userId="e35113d1-bc7b-40af-8c9e-453e25e10c37" providerId="ADAL" clId="{3D22E984-079E-498C-8A41-1A1E28472A32}" dt="2026-08-02T19:44:13.187" v="1" actId="47"/>
      <pc:docMkLst>
        <pc:docMk/>
      </pc:docMkLst>
      <pc:sldChg chg="del">
        <pc:chgData name="黒瀬 玲凱" userId="e35113d1-bc7b-40af-8c9e-453e25e10c37" providerId="ADAL" clId="{3D22E984-079E-498C-8A41-1A1E28472A32}" dt="2026-08-02T19:44:13.187" v="1" actId="47"/>
        <pc:sldMkLst>
          <pc:docMk/>
          <pc:sldMk cId="807094960" sldId="257"/>
        </pc:sldMkLst>
      </pc:sldChg>
      <pc:sldChg chg="del">
        <pc:chgData name="黒瀬 玲凱" userId="e35113d1-bc7b-40af-8c9e-453e25e10c37" providerId="ADAL" clId="{3D22E984-079E-498C-8A41-1A1E28472A32}" dt="2026-08-02T19:44:10.761" v="0" actId="47"/>
        <pc:sldMkLst>
          <pc:docMk/>
          <pc:sldMk cId="4154742049" sldId="3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4C48E-3947-44DD-8404-02BE9BD8944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DAAD4-6394-4B7F-86D9-D4C959F055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1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1945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7CE23-CA8F-C84A-6B43-8B9286E26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8C1246-0242-BA36-C3EA-7D5B01BE1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E22625-2610-091B-EC12-7053EDC9B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CEC47D-A92D-628D-110A-4D0BEDB73D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749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8A430-119E-BED3-21FD-102C55E4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11225D-1215-B9F3-87F1-A3E4B518A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0490CA-98CE-1CBA-F0B0-AC8D7D603A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C8D520-608E-ACB6-D35F-CABF2A78D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5347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身近なことや興味のあることに疑問や課題意識を持つ</a:t>
            </a:r>
            <a:endParaRPr kumimoji="1" lang="en-US" altLang="ja-JP" dirty="0"/>
          </a:p>
          <a:p>
            <a:r>
              <a:rPr kumimoji="1" lang="ja-JP" altLang="en-US" dirty="0"/>
              <a:t>疑問の答えや課題の解決方法を予想する</a:t>
            </a:r>
            <a:endParaRPr kumimoji="1" lang="en-US" altLang="ja-JP" dirty="0"/>
          </a:p>
          <a:p>
            <a:r>
              <a:rPr kumimoji="1" lang="ja-JP" altLang="en-US" dirty="0"/>
              <a:t>予想が正しいか確かめる</a:t>
            </a:r>
            <a:endParaRPr kumimoji="1" lang="en-US" altLang="ja-JP" dirty="0"/>
          </a:p>
          <a:p>
            <a:r>
              <a:rPr kumimoji="1" lang="ja-JP" altLang="en-US" dirty="0"/>
              <a:t>確かめた結果を分析する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77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917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C388F-50F6-1448-E2AC-36DB453CC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72B3A8-76BB-A646-BA92-C765F7B62F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BC7132-06B0-BB6C-62FD-843989BBF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AEF499-03A6-67B7-92D0-A79D1437D3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74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273F2-8038-50F7-326A-30B896B49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466963-E7A6-4195-0A04-C38DD81416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922D75-D0FE-5E6E-ECFD-1F48C38C0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4DBCE0-E28E-2434-A73E-67441D089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765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BE271-5389-292B-E673-302B306B0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73ADD0-6191-7220-2192-218496AC9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7B05A5-2146-BC19-9A06-446CAFE9E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75DFBA-8C43-4204-888C-99399FCE54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270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95744-D2AE-604B-738E-141FAC078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BFE7619-C85E-848F-5D94-0C2E35D6E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3825A8-137D-C68B-C31C-658D6E66A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B47724-5906-6C3D-249A-0DBE96480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089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ED109-5A13-D183-4170-8D756BD0F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596292-B9F2-FE50-9345-C1C5E5CA9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BCF38D-330E-33FB-FCB7-029D6015D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97729D-7A94-52A8-A1A8-64A5B3FB17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95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9BCA6-CCFB-94DE-49CD-040F542D7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0FB94C-4A40-E373-B407-C02725761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1D2228-1B09-3112-F2F5-5E38DA44C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E0410A-106B-28F9-02CF-C44D646CE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0242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971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0C305-CAB1-6EAB-4BBA-242723E0B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14A66C-9F5E-0852-AE97-F18F03F8C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128C963-428C-A914-9094-83001F8B5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41F961-7B41-9E41-C118-03C98ADE2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70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4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6461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949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996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49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2249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1651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050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119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08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131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4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85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631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24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616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08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R8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lang="ja-JP" altLang="en-US" sz="4000" dirty="0"/>
              <a:t>（</a:t>
            </a:r>
            <a:r>
              <a:rPr kumimoji="1" lang="ja-JP" altLang="en-US" sz="4000" dirty="0"/>
              <a:t>科学の基礎）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6" name="図 5" descr="おもちゃ, 女の子, レゴ, 少し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2518F95-BBC1-6CB0-E584-726055792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0" y="525711"/>
            <a:ext cx="3987165" cy="431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49DC2-1226-F3C3-028B-2F1CF9F00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A65CDECA-5356-17ED-EAA1-708249A3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BB3059-D156-C304-B7E4-DAF4519F7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みなさんは、今までどんなものを落としたことがありますか？</a:t>
            </a:r>
            <a:endParaRPr lang="en-US" altLang="ja-JP" sz="4000" dirty="0"/>
          </a:p>
          <a:p>
            <a:endParaRPr lang="en-US" altLang="ja-JP" sz="4000" dirty="0"/>
          </a:p>
          <a:p>
            <a:r>
              <a:rPr lang="ja-JP" altLang="en-US" sz="4000" dirty="0"/>
              <a:t>プリント、鉛筆、消しゴム、水筒、ティッシュ、財布、スマホ、肩、信頼、成績、</a:t>
            </a:r>
            <a:r>
              <a:rPr lang="en-US" altLang="ja-JP" sz="4000" dirty="0" err="1"/>
              <a:t>etc</a:t>
            </a:r>
            <a:r>
              <a:rPr lang="en-US" altLang="ja-JP" sz="4000" dirty="0"/>
              <a:t>…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605439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E1FDB-E776-4F22-E592-97E7E10C0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9DE068AF-CF32-31C3-83AF-5006A1B9E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E70912D-65C3-02F1-2703-6AB83794F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みなさんは、今までどんなものを落としたことがありますか？</a:t>
            </a:r>
            <a:endParaRPr lang="en-US" altLang="ja-JP" sz="4000" dirty="0"/>
          </a:p>
          <a:p>
            <a:endParaRPr lang="en-US" altLang="ja-JP" sz="4000" dirty="0"/>
          </a:p>
          <a:p>
            <a:r>
              <a:rPr lang="ja-JP" altLang="en-US" sz="4000" dirty="0"/>
              <a:t>プリント、鉛筆、消しゴム、水筒、ティッシュ、財布、スマホ、肩、信頼、成績、</a:t>
            </a:r>
            <a:r>
              <a:rPr lang="en-US" altLang="ja-JP" sz="4000" dirty="0" err="1"/>
              <a:t>etc</a:t>
            </a:r>
            <a:r>
              <a:rPr lang="en-US" altLang="ja-JP" sz="4000" dirty="0"/>
              <a:t>…</a:t>
            </a:r>
          </a:p>
          <a:p>
            <a:endParaRPr lang="en-US" altLang="ja-JP" sz="4000" dirty="0"/>
          </a:p>
          <a:p>
            <a:r>
              <a:rPr lang="ja-JP" altLang="en-US" sz="4000" dirty="0"/>
              <a:t>どんな感じで落ちるかは、みなさんイメージできますよね？</a:t>
            </a:r>
          </a:p>
        </p:txBody>
      </p:sp>
    </p:spTree>
    <p:extLst>
      <p:ext uri="{BB962C8B-B14F-4D97-AF65-F5344CB8AC3E}">
        <p14:creationId xmlns:p14="http://schemas.microsoft.com/office/powerpoint/2010/main" val="423480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99BF9-5864-1850-A612-C3F47A84E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E63A0092-6CA9-7170-7339-96A7D797E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F85B206-D7B5-90F9-8A9E-C14BE00F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例えば、プリントと消しゴムを落としてみましょう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914F88B-F918-246D-CD7E-A09C4C43D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49117" y="2154079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AADA22E-B1B1-0CCE-1BC9-9B10D98D0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04607" y="1968984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22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7EBE0-5489-78F5-DEBF-F99218D4F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37E6CEB-4EC5-AF74-A004-D1FB1B039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92E602-EE3E-AE11-70DB-CD398999C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例えば、プリントと消しゴムを落としてみましょう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6F89BA-F811-A00A-BB4C-ADEE85742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49117" y="2154079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D42A03B-9611-909F-A263-503CA8D67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04607" y="1968984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8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44444E-6 L 0.0013 0.4796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2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-0.00912 0.540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6" y="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2EF73-D76A-7E9E-C060-A2047B37C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08F6CF-4252-2FFA-B216-90C4B773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2A67C9-57CB-FD63-B09E-BD36728C1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例えば、プリントと消しゴムを落としてみましょう</a:t>
            </a:r>
            <a:endParaRPr lang="en-US" altLang="ja-JP" sz="4000" dirty="0"/>
          </a:p>
          <a:p>
            <a:r>
              <a:rPr lang="ja-JP" altLang="en-US" sz="4000" dirty="0"/>
              <a:t>もちろん、プリントの方がゆっくり落ちますよね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6DBA1EC-DA3F-99C3-4797-B86E73035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797384F-BB29-F307-A57F-A308EC8EC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21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9C09C-B948-8AB4-5AFB-C615F2FB6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CD7F7F82-9544-4AC8-DE57-DD954BA29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F72130-681D-17C2-ECBA-376F767CC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例えば、プリントと消しゴムを落としてみましょう</a:t>
            </a:r>
            <a:endParaRPr lang="en-US" altLang="ja-JP" sz="4000" dirty="0"/>
          </a:p>
          <a:p>
            <a:r>
              <a:rPr lang="ja-JP" altLang="en-US" sz="4000" dirty="0"/>
              <a:t>もちろん、プリントの方がゆっくり落ちますよね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F735EAA-D7D7-2A89-ED33-90F7B6062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A072FBF-F2DA-798E-92FA-53E5BE001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8B1DAE5F-2511-63D4-DD2E-28BD1F85E419}"/>
              </a:ext>
            </a:extLst>
          </p:cNvPr>
          <p:cNvSpPr/>
          <p:nvPr/>
        </p:nvSpPr>
        <p:spPr>
          <a:xfrm>
            <a:off x="3867665" y="3429000"/>
            <a:ext cx="4695567" cy="1379481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なんでですか？</a:t>
            </a:r>
          </a:p>
        </p:txBody>
      </p:sp>
    </p:spTree>
    <p:extLst>
      <p:ext uri="{BB962C8B-B14F-4D97-AF65-F5344CB8AC3E}">
        <p14:creationId xmlns:p14="http://schemas.microsoft.com/office/powerpoint/2010/main" val="3261766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EF387-021E-883A-283F-9DD81438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FFE11F7-C74D-8F15-311E-667D17BE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6F021A-6E22-C746-C720-7DA23BF25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4000" dirty="0"/>
              <a:t>よくある回答</a:t>
            </a:r>
            <a:endParaRPr lang="en-US" altLang="ja-JP" sz="4000" dirty="0"/>
          </a:p>
          <a:p>
            <a:r>
              <a:rPr lang="ja-JP" altLang="en-US" sz="4000" dirty="0"/>
              <a:t>「空気抵抗を受けるからプリントは落ちるのが遅い」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699AF54-DA3C-3972-73DA-B588E4EBA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853A8DE-8387-7089-4EFF-6D1140A3C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37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E1218-AC5C-7033-EF1F-EA860447E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BEE39BD-AE08-6BBB-446F-CCB950E85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66A8672-B38B-3C50-F3C8-A3A587952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4000" dirty="0"/>
              <a:t>よくある回答</a:t>
            </a:r>
            <a:endParaRPr lang="en-US" altLang="ja-JP" sz="4000" dirty="0"/>
          </a:p>
          <a:p>
            <a:r>
              <a:rPr lang="ja-JP" altLang="en-US" sz="4000" dirty="0">
                <a:solidFill>
                  <a:srgbClr val="00B050"/>
                </a:solidFill>
              </a:rPr>
              <a:t>△</a:t>
            </a:r>
            <a:r>
              <a:rPr lang="ja-JP" altLang="en-US" sz="4000" dirty="0"/>
              <a:t>「空気抵抗を受けるからプリントは落ちるのが遅い」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2C47221-FFE7-E8B2-9505-8490DC9D2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1ACB157-8FC4-A1DE-6BAB-1CBC5AE4B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56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03E60-2E0C-CB3D-AB7F-27B16C3C3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0930FC8-4599-B39E-0157-9A6AEE2E6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B8D507-663A-3CE9-0998-1BBC18C47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4000" dirty="0"/>
              <a:t>よくある回答</a:t>
            </a:r>
            <a:endParaRPr lang="en-US" altLang="ja-JP" sz="4000" dirty="0"/>
          </a:p>
          <a:p>
            <a:r>
              <a:rPr lang="ja-JP" altLang="en-US" sz="4000" dirty="0">
                <a:solidFill>
                  <a:srgbClr val="00B050"/>
                </a:solidFill>
              </a:rPr>
              <a:t>△</a:t>
            </a:r>
            <a:r>
              <a:rPr lang="ja-JP" altLang="en-US" sz="4000" dirty="0"/>
              <a:t>「空気抵抗を受けるからプリントは落ちるのが遅い」</a:t>
            </a:r>
            <a:endParaRPr lang="en-US" altLang="ja-JP" sz="4000" dirty="0"/>
          </a:p>
          <a:p>
            <a:endParaRPr lang="en-US" altLang="ja-JP" sz="2400" dirty="0"/>
          </a:p>
          <a:p>
            <a:r>
              <a:rPr lang="ja-JP" altLang="en-US" sz="4000" dirty="0"/>
              <a:t>消しゴムは、空気抵抗を受けないんですか？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63349DB-2C22-8380-630E-E822DF7C9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91E8847-AB82-7F2E-E58A-1241E86D1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859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3305E-D107-EB5A-1A5E-4741DBFBE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2FE18B3-9A2E-DA2C-2987-BBDFFEEE3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B5EE78-85D9-0228-2B2A-C7B9EA63C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この世の物体は、すべて落下する時に空気抵抗を受ける</a:t>
            </a:r>
            <a:endParaRPr lang="en-US" altLang="ja-JP" sz="4000" dirty="0"/>
          </a:p>
          <a:p>
            <a:r>
              <a:rPr lang="ja-JP" altLang="en-US" sz="4000" dirty="0"/>
              <a:t>「空気抵抗を受ける」ことと「空気抵抗の影響を受ける」ことは同じではない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33BFED9-30A1-9F7F-2313-A4ADFB9FF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2F4B995-99C6-2A7B-FDAC-04767C87B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3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9A562-08B3-7A86-0C12-E58474F9B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C87606-82AF-1E1C-7FFA-27E74F097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夏休み課題の説明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BBC670-A63C-E8C6-20C6-59A71127F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「探究の基礎」「科学の基礎」からそれぞれ課題が提示される</a:t>
            </a:r>
            <a:endParaRPr kumimoji="1" lang="en-US" altLang="ja-JP" dirty="0"/>
          </a:p>
          <a:p>
            <a:r>
              <a:rPr kumimoji="1" lang="ja-JP" altLang="en-US" dirty="0"/>
              <a:t>少なくともいずれか１つを夏休み中に行う（どっちもやっていいよ）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ここでは「科学の基礎」の課題の説明を行います</a:t>
            </a:r>
            <a:endParaRPr kumimoji="1" lang="en-US" altLang="ja-JP" dirty="0"/>
          </a:p>
          <a:p>
            <a:r>
              <a:rPr lang="ja-JP" altLang="en-US" dirty="0"/>
              <a:t>「探究の基礎」の課題が聞きたい人は、この後横田和先生のところに直接聞きに行ってください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なお、夏休み明け最初の活動は、夏休み課題の内容によって分かれます。文理分けに悩んでいる人は、よく考えて課題を選んでください。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6512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AE948-7275-0400-4369-CCEAF3A02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5253DCC-7A82-95B2-9E43-06F2E3C4F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6134" r="21361" b="14185"/>
          <a:stretch>
            <a:fillRect/>
          </a:stretch>
        </p:blipFill>
        <p:spPr>
          <a:xfrm rot="3853516">
            <a:off x="3116964" y="5292952"/>
            <a:ext cx="1492349" cy="1645109"/>
          </a:xfrm>
          <a:prstGeom prst="rect">
            <a:avLst/>
          </a:prstGeom>
        </p:spPr>
      </p:pic>
      <p:sp>
        <p:nvSpPr>
          <p:cNvPr id="3" name="タイトル 2">
            <a:extLst>
              <a:ext uri="{FF2B5EF4-FFF2-40B4-BE49-F238E27FC236}">
                <a16:creationId xmlns:a16="http://schemas.microsoft.com/office/drawing/2014/main" id="{D87C5914-D3A8-B683-BA01-F20300048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63F632F-BFD5-038D-F0BC-AD3462394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この世の物体は、すべて落下する時に空気抵抗を受ける</a:t>
            </a:r>
            <a:endParaRPr lang="en-US" altLang="ja-JP" sz="4000" dirty="0"/>
          </a:p>
          <a:p>
            <a:r>
              <a:rPr lang="ja-JP" altLang="en-US" sz="4000" dirty="0"/>
              <a:t>「空気抵抗を受ける」ことと「空気抵抗の影響を受ける」ことは同じではない</a:t>
            </a:r>
            <a:endParaRPr lang="en-US" altLang="ja-JP" sz="4000" dirty="0"/>
          </a:p>
          <a:p>
            <a:endParaRPr lang="en-US" altLang="ja-JP" sz="20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4B869B6-7C7F-F5FC-C01F-982F802BC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0297">
            <a:off x="7517638" y="5770638"/>
            <a:ext cx="1176115" cy="1274921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6CFB892B-842C-11DC-9269-4D02037E5097}"/>
              </a:ext>
            </a:extLst>
          </p:cNvPr>
          <p:cNvSpPr/>
          <p:nvPr/>
        </p:nvSpPr>
        <p:spPr>
          <a:xfrm>
            <a:off x="1619421" y="4147252"/>
            <a:ext cx="9156357" cy="1569598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なぜ、プリントは、消しゴムよりも、空気抵抗の影響を強く受けるのか</a:t>
            </a:r>
          </a:p>
        </p:txBody>
      </p:sp>
    </p:spTree>
    <p:extLst>
      <p:ext uri="{BB962C8B-B14F-4D97-AF65-F5344CB8AC3E}">
        <p14:creationId xmlns:p14="http://schemas.microsoft.com/office/powerpoint/2010/main" val="2852912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8E3B79-2B74-6255-2C19-4620E2EB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F83AE2-1DDC-3B9B-899D-AB7F4A93A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プリントと消しゴムなら、まだいいですよ</a:t>
            </a:r>
          </a:p>
        </p:txBody>
      </p:sp>
    </p:spTree>
    <p:extLst>
      <p:ext uri="{BB962C8B-B14F-4D97-AF65-F5344CB8AC3E}">
        <p14:creationId xmlns:p14="http://schemas.microsoft.com/office/powerpoint/2010/main" val="316707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8D26-8CF4-B330-FCD4-4D889B2BC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CE95CA-8FD8-4619-0C40-A28D3AE1F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C73AB7-CC89-9EB5-5792-FD09A8E3E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プリントと消しゴムなら、まだいいですよ</a:t>
            </a:r>
            <a:endParaRPr kumimoji="1" lang="en-US" altLang="ja-JP" sz="3600" dirty="0"/>
          </a:p>
          <a:p>
            <a:endParaRPr lang="en-US" altLang="ja-JP" sz="3600" dirty="0"/>
          </a:p>
          <a:p>
            <a:r>
              <a:rPr kumimoji="1" lang="ja-JP" altLang="en-US" sz="3600" dirty="0"/>
              <a:t>ピンポン玉とゴルフボールだと、どちらが先に落ちると思いますか？つまり、どちらの方が空気抵抗の影響を強く受けると思いますか？</a:t>
            </a:r>
          </a:p>
        </p:txBody>
      </p:sp>
    </p:spTree>
    <p:extLst>
      <p:ext uri="{BB962C8B-B14F-4D97-AF65-F5344CB8AC3E}">
        <p14:creationId xmlns:p14="http://schemas.microsoft.com/office/powerpoint/2010/main" val="3714575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97632-3B02-73B5-59A9-3FFB85A6E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6B31A0-61DD-FE88-E94B-CCCE237C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42EBDE-E1A3-BAB4-0B52-647BFE337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kumimoji="1" lang="ja-JP" altLang="en-US" sz="3600" dirty="0"/>
              <a:t>プリントと消しゴムなら、まだいいですよ</a:t>
            </a:r>
            <a:endParaRPr kumimoji="1" lang="en-US" altLang="ja-JP" sz="3600" dirty="0"/>
          </a:p>
          <a:p>
            <a:endParaRPr lang="en-US" altLang="ja-JP" sz="3600" dirty="0"/>
          </a:p>
          <a:p>
            <a:r>
              <a:rPr kumimoji="1" lang="ja-JP" altLang="en-US" sz="3600" dirty="0"/>
              <a:t>ピンポン玉とゴルフボールだと、どちらが先に落ちると思いますか？つまり、どちらの方が空気抵抗の影響を強く受けると思いますか？</a:t>
            </a:r>
            <a:endParaRPr kumimoji="1" lang="en-US" altLang="ja-JP" sz="3600" dirty="0"/>
          </a:p>
          <a:p>
            <a:r>
              <a:rPr lang="ja-JP" altLang="en-US" sz="3600" dirty="0"/>
              <a:t>なんでそう思ったんですか？</a:t>
            </a:r>
            <a:endParaRPr lang="en-US" altLang="ja-JP" sz="3600" dirty="0"/>
          </a:p>
          <a:p>
            <a:endParaRPr kumimoji="1" lang="en-US" altLang="ja-JP" sz="1800" dirty="0"/>
          </a:p>
          <a:p>
            <a:pPr marL="0" indent="0">
              <a:buNone/>
            </a:pPr>
            <a:r>
              <a:rPr lang="ja-JP" altLang="en-US" sz="3600" dirty="0"/>
              <a:t>⇒今、みなさんはきっと、「ピンポン玉の方が○○だから」とか「ゴルフボールの方が○○だから」と考えたはずです。</a:t>
            </a:r>
            <a:endParaRPr kumimoji="1" lang="ja-JP" altLang="en-US" sz="3600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267719B-9375-C444-0A3C-DEB8D7DD84E2}"/>
              </a:ext>
            </a:extLst>
          </p:cNvPr>
          <p:cNvSpPr/>
          <p:nvPr/>
        </p:nvSpPr>
        <p:spPr>
          <a:xfrm>
            <a:off x="1096210" y="2749987"/>
            <a:ext cx="10202779" cy="190901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tabLst/>
              <a:defRPr/>
            </a:pPr>
            <a:r>
              <a:rPr kumimoji="1" lang="ja-JP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その仮説（予想）は</a:t>
            </a:r>
            <a:endParaRPr kumimoji="1" lang="en-US" altLang="ja-JP" sz="48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tabLst/>
              <a:defRPr/>
            </a:pPr>
            <a:r>
              <a:rPr kumimoji="1" lang="ja-JP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本当に正しいのだろうか</a:t>
            </a:r>
          </a:p>
        </p:txBody>
      </p:sp>
    </p:spTree>
    <p:extLst>
      <p:ext uri="{BB962C8B-B14F-4D97-AF65-F5344CB8AC3E}">
        <p14:creationId xmlns:p14="http://schemas.microsoft.com/office/powerpoint/2010/main" val="333033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FDCF4-7F95-84AC-F5DD-EC0B81DA8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2BC486-82C5-98FC-8342-23508445D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17301C-E496-0C1C-CAF1-8B822D277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「空気抵抗の大きさは、どんな要因によって決まるのか解明する」</a:t>
            </a: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1406629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7E50D-1A06-62D0-78DE-535F61200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09F9D0-BF67-7F92-3268-883308585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462D31-1225-65D5-FF57-837CE95F9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「空気抵抗の大きさは、どんな要因によって決まるのか解明する」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  <a:p>
            <a:r>
              <a:rPr lang="ja-JP" altLang="en-US" sz="4400" dirty="0"/>
              <a:t>１つ仮説を立てて、実験して、結果を見て、終わり！ではなく、「本当に仮説通りなのか」「それ以外の要因はないのか」といった、次の仮説を立てること</a:t>
            </a: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3946368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7675CF-772F-92D0-1F6E-E12593825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209CEA-DABE-5CF1-F8A8-3DC10D4B7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7902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FBD26-3B71-3D52-B269-F899DB56C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E7E8C6-FFBF-E3FA-BC05-DA953CD00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6D20EB-1529-C8CF-FF49-5011273EC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みんな、振り子ってみたことある？</a:t>
            </a:r>
          </a:p>
        </p:txBody>
      </p:sp>
    </p:spTree>
    <p:extLst>
      <p:ext uri="{BB962C8B-B14F-4D97-AF65-F5344CB8AC3E}">
        <p14:creationId xmlns:p14="http://schemas.microsoft.com/office/powerpoint/2010/main" val="1047308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66ACC-7161-3CEB-BDDF-8A86DD6C1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A0BAF6-D3AF-E36C-742E-322CADDDA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2478A4-5FF2-3BC7-9433-B9C29DF93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みんな、振り子ってみたことある？</a:t>
            </a:r>
            <a:endParaRPr kumimoji="1" lang="en-US" altLang="ja-JP" sz="3600" dirty="0"/>
          </a:p>
          <a:p>
            <a:r>
              <a:rPr lang="ja-JP" altLang="en-US" sz="3600" dirty="0"/>
              <a:t>学校に振り子があるのは知ってる？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43709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14D21-C94F-BB61-A4D8-40EBB5DD0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AB5C75-2D50-0B4D-C17B-72C6F6F75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ABE188-0464-9D05-C370-533FA309B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みんな、振り子ってみたことある？</a:t>
            </a:r>
            <a:endParaRPr kumimoji="1" lang="en-US" altLang="ja-JP" sz="3600" dirty="0"/>
          </a:p>
          <a:p>
            <a:r>
              <a:rPr lang="ja-JP" altLang="en-US" sz="3600" dirty="0"/>
              <a:t>学校に振り子があるのは知ってる？</a:t>
            </a:r>
            <a:endParaRPr lang="en-US" altLang="ja-JP" sz="3600" dirty="0"/>
          </a:p>
          <a:p>
            <a:endParaRPr kumimoji="1" lang="en-US" altLang="ja-JP" sz="3600" dirty="0"/>
          </a:p>
          <a:p>
            <a:r>
              <a:rPr lang="ja-JP" altLang="en-US" sz="3600" dirty="0"/>
              <a:t>フーコー振り子と呼ばれる振り子</a:t>
            </a:r>
            <a:endParaRPr kumimoji="1" lang="ja-JP" altLang="en-US" sz="3600" dirty="0"/>
          </a:p>
        </p:txBody>
      </p:sp>
      <p:pic>
        <p:nvPicPr>
          <p:cNvPr id="7" name="図 6" descr="屋内, 小さい, テーブル, 部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EE27AFF3-C735-21C8-84BC-E4892B1E1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-29504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7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B1BC8-2F29-CB9C-5C8F-C28AF9D48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科学の基礎の夏休み課題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D0585E-BE44-66AE-C681-FBB444A7A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3400" dirty="0"/>
              <a:t>テーマ</a:t>
            </a:r>
          </a:p>
        </p:txBody>
      </p:sp>
    </p:spTree>
    <p:extLst>
      <p:ext uri="{BB962C8B-B14F-4D97-AF65-F5344CB8AC3E}">
        <p14:creationId xmlns:p14="http://schemas.microsoft.com/office/powerpoint/2010/main" val="2168618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52087-4A6F-8EF0-0F29-B39F95A52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61AA9C-9C34-C777-6284-B372C16E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A4B8D8-B3E7-C3A0-55C6-AF6A787E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みんな、振り子ってみたことある？</a:t>
            </a:r>
            <a:endParaRPr kumimoji="1" lang="en-US" altLang="ja-JP" sz="3600" dirty="0"/>
          </a:p>
          <a:p>
            <a:r>
              <a:rPr lang="ja-JP" altLang="en-US" sz="3600" dirty="0"/>
              <a:t>学校に振り子があるのは知ってる？</a:t>
            </a:r>
            <a:endParaRPr lang="en-US" altLang="ja-JP" sz="3600" dirty="0"/>
          </a:p>
          <a:p>
            <a:endParaRPr kumimoji="1" lang="en-US" altLang="ja-JP" sz="3600" dirty="0"/>
          </a:p>
          <a:p>
            <a:r>
              <a:rPr lang="ja-JP" altLang="en-US" sz="3600" dirty="0"/>
              <a:t>フーコー振り子と呼ばれる振り子</a:t>
            </a:r>
            <a:br>
              <a:rPr lang="en-US" altLang="ja-JP" sz="3600" dirty="0"/>
            </a:br>
            <a:r>
              <a:rPr lang="ja-JP" altLang="en-US" sz="3600" dirty="0"/>
              <a:t>⇒地球が自転していることの証明</a:t>
            </a:r>
            <a:endParaRPr lang="en-US" altLang="ja-JP" sz="3600" dirty="0"/>
          </a:p>
        </p:txBody>
      </p:sp>
      <p:pic>
        <p:nvPicPr>
          <p:cNvPr id="7" name="図 6" descr="屋内, 小さい, テーブル, 部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BEBCDA5A-66BD-B1EC-2910-13110C795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-29504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44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43DF9-02B4-059A-7D1C-4C3EAE959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39D89A-A846-BE75-0831-332B7E00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BD3F3E-3F77-1AFE-F8F1-7B8711E4F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みんな、振り子ってみたことある？</a:t>
            </a:r>
            <a:endParaRPr kumimoji="1" lang="en-US" altLang="ja-JP" sz="3600" dirty="0"/>
          </a:p>
          <a:p>
            <a:r>
              <a:rPr lang="ja-JP" altLang="en-US" sz="3600" dirty="0"/>
              <a:t>学校に振り子があるのは知ってる？</a:t>
            </a:r>
            <a:endParaRPr lang="en-US" altLang="ja-JP" sz="3600" dirty="0"/>
          </a:p>
          <a:p>
            <a:endParaRPr kumimoji="1" lang="en-US" altLang="ja-JP" sz="3600" dirty="0"/>
          </a:p>
          <a:p>
            <a:r>
              <a:rPr lang="ja-JP" altLang="en-US" sz="3600" dirty="0"/>
              <a:t>フーコー振り子と呼ばれる振り子</a:t>
            </a:r>
            <a:br>
              <a:rPr lang="en-US" altLang="ja-JP" sz="3600" dirty="0"/>
            </a:br>
            <a:r>
              <a:rPr lang="ja-JP" altLang="en-US" sz="3600" dirty="0"/>
              <a:t>⇒地球が自転していることの証明</a:t>
            </a:r>
            <a:endParaRPr lang="en-US" altLang="ja-JP" sz="3600" dirty="0"/>
          </a:p>
        </p:txBody>
      </p:sp>
      <p:pic>
        <p:nvPicPr>
          <p:cNvPr id="7" name="図 6" descr="屋内, 小さい, テーブル, 部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953F680-4E8F-1F42-3EC8-EF411DB1E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-29504"/>
            <a:ext cx="3857625" cy="6858000"/>
          </a:xfrm>
          <a:prstGeom prst="rect">
            <a:avLst/>
          </a:prstGeom>
        </p:spPr>
      </p:pic>
      <p:pic>
        <p:nvPicPr>
          <p:cNvPr id="5" name="図 4" descr="屋内, 建物, 座る, グリー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9E3B6FC-502A-55B0-A6CE-14CF53F02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80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9EFDF-67A8-1404-F451-C7DB7B0BD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4879F2-52E0-0EFD-2CF6-2B1AAB2E9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A25D56-D304-B51C-335C-9B1716222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7927975" cy="5712884"/>
          </a:xfrm>
        </p:spPr>
        <p:txBody>
          <a:bodyPr/>
          <a:lstStyle/>
          <a:p>
            <a:r>
              <a:rPr lang="ja-JP" altLang="en-US" sz="3600" dirty="0"/>
              <a:t>フーコー振り子と呼ばれる振り子</a:t>
            </a:r>
            <a:br>
              <a:rPr lang="en-US" altLang="ja-JP" sz="3600" dirty="0"/>
            </a:br>
            <a:r>
              <a:rPr lang="ja-JP" altLang="en-US" sz="3600" dirty="0"/>
              <a:t>⇒地球が自転していることの証明</a:t>
            </a:r>
            <a:endParaRPr lang="en-US" altLang="ja-JP" sz="3600" dirty="0"/>
          </a:p>
          <a:p>
            <a:endParaRPr lang="en-US" altLang="ja-JP" sz="2400" dirty="0"/>
          </a:p>
          <a:p>
            <a:r>
              <a:rPr lang="ja-JP" altLang="en-US" sz="3600" dirty="0"/>
              <a:t>本当は、これを使って、地球が自転していることを証明してほしいんですが</a:t>
            </a:r>
            <a:r>
              <a:rPr lang="en-US" altLang="ja-JP" sz="3600" dirty="0"/>
              <a:t>……</a:t>
            </a:r>
          </a:p>
        </p:txBody>
      </p:sp>
      <p:pic>
        <p:nvPicPr>
          <p:cNvPr id="7" name="図 6" descr="屋内, 小さい, テーブル, 部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15863A9-888A-2699-752A-4B777AEE4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-29504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79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BBCD1-2476-111D-01AB-7276EC2E5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78AA0-35EE-1E8C-33BF-7CDB15AD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題材Ｂ　振り子の周期について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7DE6D4-575F-9237-5DE2-44CCE6F4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7927975" cy="5712884"/>
          </a:xfrm>
        </p:spPr>
        <p:txBody>
          <a:bodyPr/>
          <a:lstStyle/>
          <a:p>
            <a:r>
              <a:rPr lang="ja-JP" altLang="en-US" sz="3600" dirty="0"/>
              <a:t>フーコー振り子と呼ばれる振り子</a:t>
            </a:r>
            <a:br>
              <a:rPr lang="en-US" altLang="ja-JP" sz="3600" dirty="0"/>
            </a:br>
            <a:r>
              <a:rPr lang="ja-JP" altLang="en-US" sz="3600" dirty="0"/>
              <a:t>⇒地球が自転していることの証明</a:t>
            </a:r>
            <a:endParaRPr lang="en-US" altLang="ja-JP" sz="3600" dirty="0"/>
          </a:p>
          <a:p>
            <a:endParaRPr lang="en-US" altLang="ja-JP" sz="2400" dirty="0"/>
          </a:p>
          <a:p>
            <a:r>
              <a:rPr lang="ja-JP" altLang="en-US" sz="3600" dirty="0"/>
              <a:t>本当は、これを使って、地球が自転していることを証明してほしいんですが</a:t>
            </a:r>
            <a:r>
              <a:rPr lang="en-US" altLang="ja-JP" sz="3600" dirty="0"/>
              <a:t>……</a:t>
            </a:r>
          </a:p>
          <a:p>
            <a:endParaRPr lang="en-US" altLang="ja-JP" sz="1800" dirty="0"/>
          </a:p>
          <a:p>
            <a:r>
              <a:rPr lang="ja-JP" altLang="en-US" sz="3600" dirty="0"/>
              <a:t>そのためにはまず、単振り子の性質に詳しくならなければいけません</a:t>
            </a:r>
            <a:endParaRPr lang="en-US" altLang="ja-JP" sz="3600" dirty="0"/>
          </a:p>
        </p:txBody>
      </p:sp>
      <p:pic>
        <p:nvPicPr>
          <p:cNvPr id="7" name="図 6" descr="屋内, 小さい, テーブル, 部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0DDFEB9-C252-F74D-9D8E-13E2C518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-29504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70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60417-F96B-D788-DF84-7759FE886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ECE929-3A4E-EF86-CC5E-AC9014344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題材Ｂ　振り子の周期について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C47378-0D93-240E-964C-064B5FD0B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「単振り子の周期を定量的に解明する」</a:t>
            </a: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3328869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F977F-35B8-C7E3-7532-A3DEE5AAA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E314F8-7C23-FB3E-79C4-3EBC9516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題材Ｂ　振り子の周期について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01D250-EA53-8C5D-AA33-2C9DA7FA2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「単振り子の周期を定量的に解明する」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  <a:p>
            <a:pPr marL="449263" indent="-449263">
              <a:buNone/>
            </a:pPr>
            <a:r>
              <a:rPr lang="ja-JP" altLang="en-US" sz="3600" dirty="0"/>
              <a:t>定性的：</a:t>
            </a:r>
            <a:endParaRPr lang="en-US" altLang="ja-JP" sz="3600" dirty="0"/>
          </a:p>
          <a:p>
            <a:pPr marL="449263" indent="-449263">
              <a:buNone/>
            </a:pPr>
            <a:r>
              <a:rPr lang="ja-JP" altLang="en-US" sz="3600" dirty="0"/>
              <a:t>定量的：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488336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10215-CD4C-23EE-BD88-66DC3D33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DE033C-3C68-09DD-102B-BAD2381A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題材Ｂ　振り子の周期について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6FF422-3A34-8B2D-AEB3-B85EAA6F3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「単振り子の周期を定量的に解明する」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  <a:p>
            <a:pPr marL="449263" indent="-449263">
              <a:buNone/>
            </a:pPr>
            <a:r>
              <a:rPr lang="ja-JP" altLang="en-US" sz="3600" dirty="0"/>
              <a:t>定性的：数字では表せない「性質」に着目して分析</a:t>
            </a:r>
            <a:endParaRPr lang="en-US" altLang="ja-JP" sz="3600" dirty="0"/>
          </a:p>
          <a:p>
            <a:pPr marL="449263" indent="-449263">
              <a:buNone/>
            </a:pPr>
            <a:r>
              <a:rPr lang="ja-JP" altLang="en-US" sz="3600" dirty="0"/>
              <a:t>定量的：数字に直して分析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690971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F6EBB-5E81-9267-B1CE-4424C93F6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1D992D-01ED-BAAF-630E-67C46F2F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題材Ｂ　振り子の周期について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57C79C0C-0B1A-B44B-68A4-DA2F13044C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6400" y="1145116"/>
                <a:ext cx="11582400" cy="568338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ja-JP" altLang="en-US" sz="4000" dirty="0"/>
                  <a:t>目的</a:t>
                </a:r>
                <a:endParaRPr kumimoji="1" lang="en-US" altLang="ja-JP" sz="4000" dirty="0"/>
              </a:p>
              <a:p>
                <a:pPr marL="449263" indent="-449263">
                  <a:buNone/>
                </a:pPr>
                <a:r>
                  <a:rPr lang="ja-JP" altLang="en-US" sz="4400" dirty="0"/>
                  <a:t>「単振り子の周期を定量的に解明する」</a:t>
                </a:r>
                <a:endParaRPr lang="en-US" altLang="ja-JP" sz="4400" dirty="0"/>
              </a:p>
              <a:p>
                <a:pPr marL="449263" indent="-449263">
                  <a:buNone/>
                </a:pPr>
                <a:endParaRPr kumimoji="1" lang="en-US" altLang="ja-JP" sz="4400" dirty="0"/>
              </a:p>
              <a:p>
                <a:pPr marL="449263" indent="-449263">
                  <a:buNone/>
                </a:pPr>
                <a:r>
                  <a:rPr lang="ja-JP" altLang="en-US" sz="3600" dirty="0"/>
                  <a:t>定性的：数字では表せない「性質」に着目して分析</a:t>
                </a:r>
                <a:endParaRPr lang="en-US" altLang="ja-JP" sz="3600" dirty="0"/>
              </a:p>
              <a:p>
                <a:pPr marL="449263" indent="-449263">
                  <a:buNone/>
                </a:pPr>
                <a:r>
                  <a:rPr lang="ja-JP" altLang="en-US" sz="3600" dirty="0"/>
                  <a:t>　　　　重りを重くしたら、周期が大きくなった</a:t>
                </a:r>
                <a:endParaRPr lang="en-US" altLang="ja-JP" sz="3600" dirty="0"/>
              </a:p>
              <a:p>
                <a:pPr marL="449263" indent="-449263">
                  <a:buNone/>
                </a:pPr>
                <a:r>
                  <a:rPr lang="ja-JP" altLang="en-US" sz="3600" dirty="0"/>
                  <a:t>定量的：数字に直して分析</a:t>
                </a:r>
                <a:endParaRPr lang="en-US" altLang="ja-JP" sz="3600" dirty="0"/>
              </a:p>
              <a:p>
                <a:pPr marL="449263" indent="-449263">
                  <a:buNone/>
                </a:pPr>
                <a:r>
                  <a:rPr kumimoji="1" lang="ja-JP" altLang="en-US" sz="3600" dirty="0"/>
                  <a:t>　　　　重りを２倍重くしたら、周期が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ja-JP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ja-JP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ja-JP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ja-JP" altLang="en-US" sz="3600" dirty="0"/>
                  <a:t>倍になった</a:t>
                </a:r>
                <a:endParaRPr kumimoji="1" lang="en-US" altLang="ja-JP" sz="3600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57C79C0C-0B1A-B44B-68A4-DA2F13044C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6400" y="1145116"/>
                <a:ext cx="11582400" cy="5683380"/>
              </a:xfrm>
              <a:blipFill>
                <a:blip r:embed="rId3"/>
                <a:stretch>
                  <a:fillRect l="-2158" t="-23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45034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0C9AFE-0279-F5C6-B75C-0FE0BF25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E26D87-7611-E1BD-7560-8EE104944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5815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021F7-6819-D578-4E32-40CB15FE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ADF0D0-856E-2488-5BE5-0A5EE5619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C4F358-8471-165B-16A4-B9E73E8BA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800" dirty="0"/>
              <a:t>水の沸点って、何度ですか？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96642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89E1D-5B3A-CC03-9853-CC00B2C6C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05B369-A8D1-031C-88A5-30E03160F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科学の基礎の夏休み課題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9429D8-E052-BA52-4AF5-07F664978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3400" dirty="0"/>
              <a:t>テーマ「完全自力で探究のサイクルを回してみよう！」</a:t>
            </a:r>
          </a:p>
        </p:txBody>
      </p:sp>
    </p:spTree>
    <p:extLst>
      <p:ext uri="{BB962C8B-B14F-4D97-AF65-F5344CB8AC3E}">
        <p14:creationId xmlns:p14="http://schemas.microsoft.com/office/powerpoint/2010/main" val="3912938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E371A-A127-F2D9-3F99-7239146D1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1CD75C-3764-492A-1B08-36EA59154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15BDBF-8800-1842-F742-8EFE3FA93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800" dirty="0"/>
              <a:t>水の沸点って、何度ですか？</a:t>
            </a:r>
            <a:endParaRPr lang="en-US" altLang="ja-JP" sz="4800" dirty="0"/>
          </a:p>
          <a:p>
            <a:r>
              <a:rPr kumimoji="1" lang="en-US" altLang="ja-JP" sz="4800" dirty="0"/>
              <a:t>100℃</a:t>
            </a:r>
            <a:r>
              <a:rPr kumimoji="1" lang="ja-JP" altLang="en-US" sz="4800" dirty="0"/>
              <a:t>ですよね</a:t>
            </a:r>
            <a:endParaRPr kumimoji="1" lang="en-US" altLang="ja-JP" sz="4800" dirty="0"/>
          </a:p>
          <a:p>
            <a:r>
              <a:rPr lang="ja-JP" altLang="en-US" sz="4800" dirty="0"/>
              <a:t>さすがに小学生でも知ってますよね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474473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42720-8D8E-DEAA-DECA-0D3CB90F5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ABF35D-C35D-9985-7FD5-56C4BA370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66F108-78FA-8072-B5E8-AC64F5611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800" dirty="0"/>
              <a:t>水の沸点って、何度ですか？</a:t>
            </a:r>
            <a:endParaRPr lang="en-US" altLang="ja-JP" sz="4800" dirty="0"/>
          </a:p>
          <a:p>
            <a:r>
              <a:rPr kumimoji="1" lang="en-US" altLang="ja-JP" sz="4800" dirty="0"/>
              <a:t>100℃</a:t>
            </a:r>
            <a:r>
              <a:rPr kumimoji="1" lang="ja-JP" altLang="en-US" sz="4800" dirty="0"/>
              <a:t>ですよね</a:t>
            </a:r>
            <a:endParaRPr kumimoji="1" lang="en-US" altLang="ja-JP" sz="4800" dirty="0"/>
          </a:p>
          <a:p>
            <a:r>
              <a:rPr lang="ja-JP" altLang="en-US" sz="4800" dirty="0"/>
              <a:t>さすがに小学生でも知ってますよね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lang="ja-JP" altLang="en-US" sz="4800" dirty="0"/>
              <a:t>では</a:t>
            </a:r>
            <a:r>
              <a:rPr lang="en-US" altLang="ja-JP" sz="4800" dirty="0"/>
              <a:t>…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463785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B8B86-F002-296F-8853-3087B64F8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C42A7B-99AB-D7A8-9EAE-2E153DCC3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7B8FD3-37B3-F31F-15FD-D48EE8A75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lang="ja-JP" altLang="en-US" sz="4800" dirty="0"/>
              <a:t>水の沸点って、何度ですか？</a:t>
            </a:r>
            <a:endParaRPr lang="en-US" altLang="ja-JP" sz="4800" dirty="0"/>
          </a:p>
          <a:p>
            <a:r>
              <a:rPr kumimoji="1" lang="en-US" altLang="ja-JP" sz="4800" dirty="0"/>
              <a:t>100℃</a:t>
            </a:r>
            <a:r>
              <a:rPr kumimoji="1" lang="ja-JP" altLang="en-US" sz="4800" dirty="0"/>
              <a:t>ですよね</a:t>
            </a:r>
            <a:endParaRPr kumimoji="1" lang="en-US" altLang="ja-JP" sz="4800" dirty="0"/>
          </a:p>
          <a:p>
            <a:r>
              <a:rPr lang="ja-JP" altLang="en-US" sz="4800" dirty="0"/>
              <a:t>さすがに小学生でも知ってますよね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lang="ja-JP" altLang="en-US" sz="4800" dirty="0"/>
              <a:t>では</a:t>
            </a:r>
            <a:r>
              <a:rPr lang="en-US" altLang="ja-JP" sz="4800" dirty="0"/>
              <a:t>…</a:t>
            </a:r>
            <a:r>
              <a:rPr lang="ja-JP" altLang="en-US" sz="4800" dirty="0"/>
              <a:t>食塩水の沸点って、何度ですか？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320251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77CC0-7332-C950-F4FD-0A71A5F0D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52C03A-F5C9-D1D0-BB11-2FD9757BA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4CB371-BFDD-B1F1-295E-D1E666A84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lang="ja-JP" altLang="en-US" sz="4800" dirty="0"/>
              <a:t>実は、次のような事実が知られています</a:t>
            </a:r>
            <a:endParaRPr lang="en-US" altLang="ja-JP" sz="4800" dirty="0"/>
          </a:p>
          <a:p>
            <a:endParaRPr kumimoji="1" lang="en-US" altLang="ja-JP" sz="4800" dirty="0"/>
          </a:p>
          <a:p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4261074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98C31-C29A-659E-E759-EE5056C2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BAFA18-F9BD-01B1-BF6C-0D6729829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C90571-B26F-7D77-115D-E7A70F417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lang="ja-JP" altLang="en-US" sz="4800" dirty="0"/>
              <a:t>実は、次のような事実が知られています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kumimoji="1" lang="ja-JP" altLang="en-US" sz="4800" dirty="0"/>
              <a:t>「混合物の沸点は、純物質よりも高い」</a:t>
            </a:r>
          </a:p>
        </p:txBody>
      </p:sp>
    </p:spTree>
    <p:extLst>
      <p:ext uri="{BB962C8B-B14F-4D97-AF65-F5344CB8AC3E}">
        <p14:creationId xmlns:p14="http://schemas.microsoft.com/office/powerpoint/2010/main" val="3818461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C1103-2FFD-33D5-7836-792210C0C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D598CB-A53C-5358-D972-3C46075FE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0AA8BA-9CC1-7599-E844-F1E59965B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lang="ja-JP" altLang="en-US" sz="4800" dirty="0"/>
              <a:t>実は、次のような事実が知られています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kumimoji="1" lang="ja-JP" altLang="en-US" sz="4800" dirty="0"/>
              <a:t>「混合物の沸点は、純物質よりも高い」</a:t>
            </a:r>
            <a:endParaRPr kumimoji="1" lang="en-US" altLang="ja-JP" sz="4800" dirty="0"/>
          </a:p>
          <a:p>
            <a:endParaRPr lang="en-US" altLang="ja-JP" sz="4800" dirty="0"/>
          </a:p>
          <a:p>
            <a:r>
              <a:rPr kumimoji="1" lang="ja-JP" altLang="en-US" sz="4800" dirty="0"/>
              <a:t>混合物：</a:t>
            </a:r>
            <a:endParaRPr kumimoji="1" lang="en-US" altLang="ja-JP" sz="4800" dirty="0"/>
          </a:p>
          <a:p>
            <a:r>
              <a:rPr lang="ja-JP" altLang="en-US" sz="4800" dirty="0"/>
              <a:t>純物質：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4635505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AA7B1-370B-AD0B-1C0B-2C1D7BED5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59189E-DCE5-29C3-F408-C0A77496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ADB0BE-1952-2146-C83E-6358CAFFC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lang="ja-JP" altLang="en-US" sz="4800" dirty="0"/>
              <a:t>実は、次のような事実が知られています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kumimoji="1" lang="ja-JP" altLang="en-US" sz="4800" dirty="0"/>
              <a:t>「混合物の沸点は、純物質よりも高い」</a:t>
            </a:r>
            <a:endParaRPr kumimoji="1" lang="en-US" altLang="ja-JP" sz="4800" dirty="0"/>
          </a:p>
          <a:p>
            <a:endParaRPr lang="en-US" altLang="ja-JP" sz="4800" dirty="0"/>
          </a:p>
          <a:p>
            <a:r>
              <a:rPr kumimoji="1" lang="ja-JP" altLang="en-US" sz="4800" dirty="0"/>
              <a:t>混合物：</a:t>
            </a:r>
            <a:r>
              <a:rPr lang="ja-JP" altLang="en-US" sz="4800" dirty="0"/>
              <a:t>複数の物質が混ざった物質</a:t>
            </a:r>
            <a:endParaRPr kumimoji="1" lang="en-US" altLang="ja-JP" sz="4800" dirty="0"/>
          </a:p>
          <a:p>
            <a:r>
              <a:rPr lang="ja-JP" altLang="en-US" sz="4800" dirty="0"/>
              <a:t>純物質：１つの物質からなる物質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175061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DBEE9-53EC-88DE-1883-606340FCE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3F840E-E80A-0B14-45FE-815FF62D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13F2E4-AEC1-0E38-DBEC-83DDF4C2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r>
              <a:rPr kumimoji="1" lang="ja-JP" altLang="en-US" sz="4800" dirty="0"/>
              <a:t>「混合物の沸点は、純物質よりも高い」</a:t>
            </a:r>
            <a:endParaRPr kumimoji="1" lang="en-US" altLang="ja-JP" sz="4800" dirty="0"/>
          </a:p>
          <a:p>
            <a:endParaRPr lang="en-US" altLang="ja-JP" sz="4800" dirty="0"/>
          </a:p>
          <a:p>
            <a:r>
              <a:rPr kumimoji="1" lang="ja-JP" altLang="en-US" sz="4800" dirty="0"/>
              <a:t>混合物：</a:t>
            </a:r>
            <a:r>
              <a:rPr lang="ja-JP" altLang="en-US" sz="4800" dirty="0"/>
              <a:t>複数の物質が混ざった物質</a:t>
            </a:r>
            <a:endParaRPr kumimoji="1" lang="en-US" altLang="ja-JP" sz="4800" dirty="0"/>
          </a:p>
          <a:p>
            <a:r>
              <a:rPr lang="ja-JP" altLang="en-US" sz="4800" dirty="0"/>
              <a:t>純物質：１つの物質からなる物質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lang="ja-JP" altLang="en-US" sz="4800" dirty="0"/>
              <a:t>つまり、食塩水の沸点は？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1365044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1F80B-E5CC-558B-4E4E-1F24607AF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42C544-B08E-958D-A7D1-37F4EADF8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71525C-7FA5-73C2-DC18-D560F4C1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2029440" cy="5712884"/>
          </a:xfrm>
        </p:spPr>
        <p:txBody>
          <a:bodyPr/>
          <a:lstStyle/>
          <a:p>
            <a:r>
              <a:rPr kumimoji="1" lang="ja-JP" altLang="en-US" sz="4800" dirty="0"/>
              <a:t>「混合物の沸点は、純物質よりも高い」</a:t>
            </a:r>
            <a:endParaRPr kumimoji="1" lang="en-US" altLang="ja-JP" sz="4800" dirty="0"/>
          </a:p>
          <a:p>
            <a:endParaRPr lang="en-US" altLang="ja-JP" sz="4800" dirty="0"/>
          </a:p>
          <a:p>
            <a:r>
              <a:rPr kumimoji="1" lang="ja-JP" altLang="en-US" sz="4800" dirty="0"/>
              <a:t>混合物：</a:t>
            </a:r>
            <a:r>
              <a:rPr lang="ja-JP" altLang="en-US" sz="4800" dirty="0"/>
              <a:t>複数の物質が混ざった物質</a:t>
            </a:r>
            <a:endParaRPr kumimoji="1" lang="en-US" altLang="ja-JP" sz="4800" dirty="0"/>
          </a:p>
          <a:p>
            <a:r>
              <a:rPr lang="ja-JP" altLang="en-US" sz="4800" dirty="0"/>
              <a:t>純物質：１つの物質からなる物質</a:t>
            </a:r>
            <a:endParaRPr lang="en-US" altLang="ja-JP" sz="4800" dirty="0"/>
          </a:p>
          <a:p>
            <a:endParaRPr kumimoji="1" lang="en-US" altLang="ja-JP" sz="4800" dirty="0"/>
          </a:p>
          <a:p>
            <a:r>
              <a:rPr lang="ja-JP" altLang="en-US" sz="4800" dirty="0"/>
              <a:t>つまり、食塩水の沸点は</a:t>
            </a:r>
            <a:r>
              <a:rPr lang="en-US" altLang="ja-JP" sz="4800" dirty="0"/>
              <a:t>100℃</a:t>
            </a:r>
            <a:r>
              <a:rPr lang="ja-JP" altLang="en-US" sz="4800" dirty="0"/>
              <a:t>より高い！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1188476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8FC46-83BC-DB2F-EFAD-A74E05EC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6702FD-BF3F-B0C8-2DE9-519DDFDAB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1B46F5-0459-F6AE-29D4-7BA4C15DF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では、食塩水を加熱</a:t>
            </a:r>
            <a:br>
              <a:rPr lang="en-US" altLang="ja-JP" sz="4400" dirty="0"/>
            </a:br>
            <a:r>
              <a:rPr lang="ja-JP" altLang="en-US" sz="4400" dirty="0"/>
              <a:t>すると、どんなグラフ</a:t>
            </a:r>
            <a:br>
              <a:rPr lang="en-US" altLang="ja-JP" sz="4400" dirty="0"/>
            </a:br>
            <a:r>
              <a:rPr lang="ja-JP" altLang="en-US" sz="4400" dirty="0"/>
              <a:t>になる？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5331BC0-0EAE-AE0F-6337-056B4B5DC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A9C01AB-009B-6FA2-2CA7-2B563DA6E6BD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CA6ABFC4-476F-0FC9-16C4-C4F67B229162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32B1FB6E-2BD6-F069-CCEA-A59F9FBEA96A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1602104-04A6-158E-B2A8-5A6B55301729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</p:spTree>
    <p:extLst>
      <p:ext uri="{BB962C8B-B14F-4D97-AF65-F5344CB8AC3E}">
        <p14:creationId xmlns:p14="http://schemas.microsoft.com/office/powerpoint/2010/main" val="257378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A135D-CACB-AC2C-8185-E21698088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167F2-F2EA-84B9-3506-0598DEA92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科学の基礎の夏休み課題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7CA38C-6B87-236D-C2DF-221626F90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3400" dirty="0"/>
              <a:t>テーマ「完全自力で探究のサイクルを回してみよう！」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スライド ズーム 4">
                <a:extLst>
                  <a:ext uri="{FF2B5EF4-FFF2-40B4-BE49-F238E27FC236}">
                    <a16:creationId xmlns:a16="http://schemas.microsoft.com/office/drawing/2014/main" id="{45C3BDF6-7DDE-292E-3B72-9B128B8A00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4683576"/>
                  </p:ext>
                </p:extLst>
              </p:nvPr>
            </p:nvGraphicFramePr>
            <p:xfrm>
              <a:off x="1619693" y="1822156"/>
              <a:ext cx="8952613" cy="5035844"/>
            </p:xfrm>
            <a:graphic>
              <a:graphicData uri="http://schemas.microsoft.com/office/powerpoint/2016/slidezoom">
                <pslz:sldZm>
                  <pslz:sldZmObj sldId="293" cId="4166525346">
                    <pslz:zmPr id="{17834AF8-CD29-42A9-A61B-508F9372BA29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8952613" cy="503584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スライド ズーム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5C3BDF6-7DDE-292E-3B72-9B128B8A00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19693" y="1822156"/>
                <a:ext cx="8952613" cy="503584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95977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1ECDD-208C-2FA8-3834-267F25BDB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E0D50D-CD02-FD3B-D1FE-5CB278C2B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DE0875-4A21-648B-DCBA-649CB8661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では、食塩水を加熱</a:t>
            </a:r>
            <a:br>
              <a:rPr lang="en-US" altLang="ja-JP" sz="4400" dirty="0"/>
            </a:br>
            <a:r>
              <a:rPr lang="ja-JP" altLang="en-US" sz="4400" dirty="0"/>
              <a:t>すると、どんなグラフ</a:t>
            </a:r>
            <a:br>
              <a:rPr lang="en-US" altLang="ja-JP" sz="4400" dirty="0"/>
            </a:br>
            <a:r>
              <a:rPr lang="ja-JP" altLang="en-US" sz="4400" dirty="0"/>
              <a:t>になる？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6810929-F465-9CEF-5FC8-132C1483E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C77B31-917F-63CB-5B10-5910950B022A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FDFBC63-F717-BE3A-164E-274985B591A7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6C141ECA-BFD0-8301-2A4B-259384562FE0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75F8845-508F-EA3A-9ADC-CC7643FBBC16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3257BC44-2D46-F5EF-7FA7-0A469A3B30DC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48813DA-EB1A-5F4B-7B29-FB42305E5A43}"/>
              </a:ext>
            </a:extLst>
          </p:cNvPr>
          <p:cNvSpPr txBox="1"/>
          <p:nvPr/>
        </p:nvSpPr>
        <p:spPr>
          <a:xfrm>
            <a:off x="9014395" y="204710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rgbClr val="0070C0"/>
                </a:solidFill>
              </a:rPr>
              <a:t>食塩水</a:t>
            </a:r>
          </a:p>
        </p:txBody>
      </p:sp>
    </p:spTree>
    <p:extLst>
      <p:ext uri="{BB962C8B-B14F-4D97-AF65-F5344CB8AC3E}">
        <p14:creationId xmlns:p14="http://schemas.microsoft.com/office/powerpoint/2010/main" val="9826385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E5CBD-B89F-6FA7-64A1-3DF5D410A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FA975D-134F-A7B0-8F17-62D1B6D58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897B11-99C9-44F3-D905-1EFDFDD30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では、食塩水を加熱</a:t>
            </a:r>
            <a:br>
              <a:rPr lang="en-US" altLang="ja-JP" sz="4400" dirty="0"/>
            </a:br>
            <a:r>
              <a:rPr lang="ja-JP" altLang="en-US" sz="4400" dirty="0"/>
              <a:t>すると、どんなグラフ</a:t>
            </a:r>
            <a:br>
              <a:rPr lang="en-US" altLang="ja-JP" sz="4400" dirty="0"/>
            </a:br>
            <a:r>
              <a:rPr lang="ja-JP" altLang="en-US" sz="4400" dirty="0"/>
              <a:t>になる？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575E47A-46B4-FAD8-F340-3F2637431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778D51-F097-1C93-5469-46E8B1E8D558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5A2BBAC-7557-49AC-7753-30B0AF5AF1D5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BDA746C7-D6F9-81C1-1DC3-EF78E696FEF5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3CE90B0-7BDE-C526-0058-8682B47F3A62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F7FA5D2F-D5DD-5767-B1B3-4C33379AD2B7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85488D-E93D-A10F-88A4-A51745D77008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054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C2607-E771-12D8-F18B-FD7F58230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E5358C-49A5-390E-967A-CF4136F7A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CD2B12-F23D-F4C3-A262-1F5E92E67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「混合物は、</a:t>
            </a:r>
            <a:br>
              <a:rPr lang="en-US" altLang="ja-JP" sz="4400" dirty="0"/>
            </a:br>
            <a:r>
              <a:rPr lang="ja-JP" altLang="en-US" sz="4400" dirty="0"/>
              <a:t>　濃度が高くなるほど</a:t>
            </a:r>
            <a:br>
              <a:rPr lang="en-US" altLang="ja-JP" sz="4400" dirty="0"/>
            </a:br>
            <a:r>
              <a:rPr lang="ja-JP" altLang="en-US" sz="4400" dirty="0"/>
              <a:t>　沸点が高くなる」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F9CF016-7B8C-141E-E939-9C31F3974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09989F-EB51-6314-A197-E3A0744EFF5B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9B35067-3BEC-FAF4-001A-33DAE54C8030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46ED877D-230E-7DB4-8D8E-643269FCCEB8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1D39C0E-EDB5-6E90-A5B0-68A4E60DBFB6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C8872180-F913-8961-9DCC-A59673E6AF5F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1A29FAD-F265-106F-2A3C-DE1BB467A6E3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7546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9DFB8-6AB5-52D9-3593-3ABD2CC23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0DA4B9-B9A7-74F9-B71D-D657FB97B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90AD98-279D-C6C7-EC54-513241AC2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「混合物は、</a:t>
            </a:r>
            <a:br>
              <a:rPr lang="en-US" altLang="ja-JP" sz="4400" dirty="0"/>
            </a:br>
            <a:r>
              <a:rPr lang="ja-JP" altLang="en-US" sz="4400" dirty="0"/>
              <a:t>　濃度が高くなるほど</a:t>
            </a:r>
            <a:br>
              <a:rPr lang="en-US" altLang="ja-JP" sz="4400" dirty="0"/>
            </a:br>
            <a:r>
              <a:rPr lang="ja-JP" altLang="en-US" sz="4400" dirty="0"/>
              <a:t>　沸点が高くなる」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沸騰が進む</a:t>
            </a:r>
            <a:br>
              <a:rPr lang="en-US" altLang="ja-JP" sz="4400" dirty="0"/>
            </a:br>
            <a:r>
              <a:rPr lang="ja-JP" altLang="en-US" sz="4400" dirty="0"/>
              <a:t>⇒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F4C05B2-ACBE-1D20-E484-59F987E04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922131-8468-CA9A-5AAA-9B75DDE26E07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AB4B679E-0AF4-9490-9088-E151AF96F206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D1ECC642-D103-D765-8AD4-3DD4D6637EF7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F710324-0F07-D8C3-5086-FDF19467494C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23E40909-4235-3A2A-77E4-043DC15F8A3A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F05009-9AC1-E795-9103-87C329337164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618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7162C-393B-9466-CB70-E41555DEA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A273E6-A07B-1028-61BD-12D3312EB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700DE0-0AAE-D14E-F88C-FD912E855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「混合物は、</a:t>
            </a:r>
            <a:br>
              <a:rPr lang="en-US" altLang="ja-JP" sz="4400" dirty="0"/>
            </a:br>
            <a:r>
              <a:rPr lang="ja-JP" altLang="en-US" sz="4400" dirty="0"/>
              <a:t>　濃度が高くなるほど</a:t>
            </a:r>
            <a:br>
              <a:rPr lang="en-US" altLang="ja-JP" sz="4400" dirty="0"/>
            </a:br>
            <a:r>
              <a:rPr lang="ja-JP" altLang="en-US" sz="4400" dirty="0"/>
              <a:t>　沸点が高くなる」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沸騰が進む</a:t>
            </a:r>
            <a:br>
              <a:rPr lang="en-US" altLang="ja-JP" sz="4400" dirty="0"/>
            </a:br>
            <a:r>
              <a:rPr lang="ja-JP" altLang="en-US" sz="4400" dirty="0"/>
              <a:t>⇒水が水蒸気に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1C4D252-9AC8-393E-27E8-030C72791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A41F702-756F-8888-196B-4CCC7FBFF33C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0AF2D0CC-8719-8E36-C335-FD2CE53949D9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55508B4D-D5A2-5CCF-5523-FFAA241A9077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F45830-24E9-AD31-73FA-ECABB6F4F0C4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51DA2CB7-EDD1-DF22-D7DD-1059253F424D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77503D-101B-40E2-3BE8-7499ED606276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1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5D50A-575D-6C9E-B2C9-C8A15F10A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7F0453-8207-AC89-DE0D-F76516FB1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26A673-CDE5-3499-422D-64092229A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「混合物は、</a:t>
            </a:r>
            <a:br>
              <a:rPr lang="en-US" altLang="ja-JP" sz="4400" dirty="0"/>
            </a:br>
            <a:r>
              <a:rPr lang="ja-JP" altLang="en-US" sz="4400" dirty="0"/>
              <a:t>　濃度が高くなるほど</a:t>
            </a:r>
            <a:br>
              <a:rPr lang="en-US" altLang="ja-JP" sz="4400" dirty="0"/>
            </a:br>
            <a:r>
              <a:rPr lang="ja-JP" altLang="en-US" sz="4400" dirty="0"/>
              <a:t>　沸点が高くなる」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沸騰が進む</a:t>
            </a:r>
            <a:br>
              <a:rPr lang="en-US" altLang="ja-JP" sz="4400" dirty="0"/>
            </a:br>
            <a:r>
              <a:rPr lang="ja-JP" altLang="en-US" sz="4400" dirty="0"/>
              <a:t>⇒水が水蒸気に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⇒食塩は減らない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9634E23-0D2A-DCBE-EDF0-60237154D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FFF074-8EAA-E51E-949A-C804DB581FE2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7F2351A9-BCE8-8817-2313-54DAE1C17C91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8B3A4F69-5F0E-B007-5699-B9D700609236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08DC8FF-9AF7-6228-BFE7-9FEB8D86E392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B75CE2DB-4125-3C4E-B3F4-2ACAE9BF80B3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D6C54F-A3A3-1BF2-23FD-BA949E9EE806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4253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DBE2B-0543-240A-81B2-ADC3DC6E0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B8EB71-6695-47D8-B25F-7D156B639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0D23DA-3F5C-078C-E2CC-307E14940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「混合物は、</a:t>
            </a:r>
            <a:br>
              <a:rPr lang="en-US" altLang="ja-JP" sz="4400" dirty="0"/>
            </a:br>
            <a:r>
              <a:rPr lang="ja-JP" altLang="en-US" sz="4400" dirty="0"/>
              <a:t>　濃度が高くなるほど</a:t>
            </a:r>
            <a:br>
              <a:rPr lang="en-US" altLang="ja-JP" sz="4400" dirty="0"/>
            </a:br>
            <a:r>
              <a:rPr lang="ja-JP" altLang="en-US" sz="4400" dirty="0"/>
              <a:t>　沸点が高くなる」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lang="ja-JP" altLang="en-US" sz="4400" dirty="0"/>
              <a:t>沸騰が進む</a:t>
            </a:r>
            <a:br>
              <a:rPr lang="en-US" altLang="ja-JP" sz="4400" dirty="0"/>
            </a:br>
            <a:r>
              <a:rPr lang="ja-JP" altLang="en-US" sz="4400" dirty="0"/>
              <a:t>⇒水が水蒸気に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⇒食塩は減らない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⇒</a:t>
            </a:r>
            <a:r>
              <a:rPr lang="ja-JP" altLang="en-US" sz="4400" dirty="0">
                <a:solidFill>
                  <a:srgbClr val="FF0000"/>
                </a:solidFill>
              </a:rPr>
              <a:t>食塩水の濃度が上昇</a:t>
            </a:r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F06E50A-5DA2-8713-A24C-DE073997A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B26A58-B61D-0DB5-D08A-B3B310C431DE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5F8378D-F69E-4453-F221-8B5CEFDFCA9B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FD0DCCFB-2076-5B4B-6BB8-6C3C34B24B52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A1ACAB-3392-191E-0082-9DE9000A9561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DD92A987-4A75-99B1-F589-D9AE28635CCB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AB63A8-40CB-F4C6-6ADC-7D4373A2BCAF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013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A042F-6984-CE50-C9F8-67E69FE52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EFEF75-78C5-C486-C717-427A4C83B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AA1DDA-A6CB-7B83-815B-29A244B7A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5882353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さて、みなさん、</a:t>
            </a:r>
            <a:br>
              <a:rPr lang="en-US" altLang="ja-JP" sz="4400" dirty="0"/>
            </a:br>
            <a:r>
              <a:rPr lang="ja-JP" altLang="en-US" sz="4400" dirty="0"/>
              <a:t>今どんな気持ちですか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69441A6-072F-E6E3-F79A-DCA4EA724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EB469E-EBFF-670F-C8D6-C447CD385E88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AD43A8CD-69AB-150C-DB0E-B79D35E9B006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19D938AB-F494-E738-2CCE-018F76654752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5D01153-7589-FD35-BBD5-1B08DE862D7A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059C6330-AC1C-E880-2ECB-27B104D228F1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BF2179-E1AD-4457-ADCC-DB4AB38D96D4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8291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0D815-270E-8F42-52EA-F0A4F478A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22D128-C98E-CCBF-E40C-E059FE42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AE8970-56E8-6B23-693B-71F9F3B34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5882353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さて、みなさん、</a:t>
            </a:r>
            <a:br>
              <a:rPr lang="en-US" altLang="ja-JP" sz="4400" dirty="0"/>
            </a:br>
            <a:r>
              <a:rPr lang="ja-JP" altLang="en-US" sz="4400" dirty="0"/>
              <a:t>今どんな気持ちですか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00BEBB7-F556-0E19-D5E0-03866965A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79969C-0853-0217-6D4C-603C1FD47397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7669342A-BB1D-A8A6-C14A-272149FAB962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DFF9605B-C7BB-BF40-353B-C5B38AE06699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457935A-E269-1237-2450-CA5953EAE58B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C23AEBF6-6BC6-5857-EFD7-100EBB84FCA1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93811B-A227-B84F-011F-A6EDBF8EB135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B8906EB-BD26-410A-2DBC-E9DCCF5AEF8C}"/>
              </a:ext>
            </a:extLst>
          </p:cNvPr>
          <p:cNvSpPr/>
          <p:nvPr/>
        </p:nvSpPr>
        <p:spPr>
          <a:xfrm>
            <a:off x="6363071" y="4613207"/>
            <a:ext cx="5812822" cy="182880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実際に見てみないと</a:t>
            </a:r>
            <a:endParaRPr kumimoji="1" lang="en-US" altLang="ja-JP" sz="4000" dirty="0"/>
          </a:p>
          <a:p>
            <a:pPr algn="ctr"/>
            <a:r>
              <a:rPr lang="ja-JP" altLang="en-US" sz="4000" dirty="0"/>
              <a:t>信じられませんよね？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6906461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E1D82-A924-CB7E-87D6-17DA035D5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19F324-7E4B-0AB9-B2A1-44B4ADD49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題材Ｃ　混合物の沸点について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BC810B-6E85-C0CF-DD98-91D9A59C4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5882353" cy="57128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/>
              <a:t>さて、みなさん、</a:t>
            </a:r>
            <a:br>
              <a:rPr lang="en-US" altLang="ja-JP" sz="4400" dirty="0"/>
            </a:br>
            <a:r>
              <a:rPr lang="ja-JP" altLang="en-US" sz="4400" dirty="0"/>
              <a:t>今どんな気持ちですか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本当に高くなるの？</a:t>
            </a: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どのくらい高くなるの？</a:t>
            </a: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srgbClr val="39302A"/>
              </a:solidFill>
              <a:effectLst/>
              <a:uLnTx/>
              <a:uFillTx/>
              <a:latin typeface="Franklin Gothic Book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A08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9302A"/>
                </a:solidFill>
                <a:effectLst/>
                <a:uLnTx/>
                <a:uFillTx/>
                <a:latin typeface="Franklin Gothic Book"/>
                <a:ea typeface="HGｺﾞｼｯｸE" panose="020B0909000000000000" pitchFamily="49" charset="-128"/>
                <a:cs typeface="+mn-cs"/>
              </a:rPr>
              <a:t>溶質によって違いはある？</a:t>
            </a:r>
          </a:p>
          <a:p>
            <a:pPr marL="0" indent="0">
              <a:buNone/>
            </a:pPr>
            <a:endParaRPr lang="en-US" altLang="ja-JP" sz="4400" dirty="0"/>
          </a:p>
        </p:txBody>
      </p:sp>
      <p:pic>
        <p:nvPicPr>
          <p:cNvPr id="9" name="図 8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BD2A28E-6C7D-E02F-EC2D-487BE1582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093" y="1235633"/>
            <a:ext cx="5382083" cy="502327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9A04779-CA87-49AB-08D2-A98D82A8BEC0}"/>
              </a:ext>
            </a:extLst>
          </p:cNvPr>
          <p:cNvSpPr/>
          <p:nvPr/>
        </p:nvSpPr>
        <p:spPr>
          <a:xfrm>
            <a:off x="7169454" y="1730454"/>
            <a:ext cx="4380139" cy="374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BDA5657-4420-6188-822D-4ADD04928516}"/>
              </a:ext>
            </a:extLst>
          </p:cNvPr>
          <p:cNvCxnSpPr/>
          <p:nvPr/>
        </p:nvCxnSpPr>
        <p:spPr>
          <a:xfrm>
            <a:off x="7163364" y="2863639"/>
            <a:ext cx="2405029" cy="0"/>
          </a:xfrm>
          <a:prstGeom prst="line">
            <a:avLst/>
          </a:prstGeom>
          <a:ln>
            <a:solidFill>
              <a:srgbClr val="4042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1D95A49F-10BE-5F3D-CD58-EDE3B02BFF24}"/>
              </a:ext>
            </a:extLst>
          </p:cNvPr>
          <p:cNvSpPr/>
          <p:nvPr/>
        </p:nvSpPr>
        <p:spPr>
          <a:xfrm>
            <a:off x="7163364" y="2863639"/>
            <a:ext cx="4212236" cy="2458387"/>
          </a:xfrm>
          <a:custGeom>
            <a:avLst/>
            <a:gdLst>
              <a:gd name="connsiteX0" fmla="*/ 0 w 4212236"/>
              <a:gd name="connsiteY0" fmla="*/ 2458387 h 2458387"/>
              <a:gd name="connsiteX1" fmla="*/ 2188564 w 4212236"/>
              <a:gd name="connsiteY1" fmla="*/ 0 h 2458387"/>
              <a:gd name="connsiteX2" fmla="*/ 4212236 w 4212236"/>
              <a:gd name="connsiteY2" fmla="*/ 0 h 2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12236" h="2458387">
                <a:moveTo>
                  <a:pt x="0" y="2458387"/>
                </a:moveTo>
                <a:lnTo>
                  <a:pt x="2188564" y="0"/>
                </a:lnTo>
                <a:lnTo>
                  <a:pt x="4212236" y="0"/>
                </a:ln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8CFE0EC-0BCF-3358-22B7-D46BC18D6EAE}"/>
              </a:ext>
            </a:extLst>
          </p:cNvPr>
          <p:cNvSpPr txBox="1"/>
          <p:nvPr/>
        </p:nvSpPr>
        <p:spPr>
          <a:xfrm>
            <a:off x="11079394" y="29177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2"/>
                </a:solidFill>
              </a:rPr>
              <a:t>水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128E1770-632F-BEEF-86EC-903049331DB3}"/>
              </a:ext>
            </a:extLst>
          </p:cNvPr>
          <p:cNvSpPr/>
          <p:nvPr/>
        </p:nvSpPr>
        <p:spPr>
          <a:xfrm>
            <a:off x="7169454" y="2622742"/>
            <a:ext cx="4207669" cy="2693194"/>
          </a:xfrm>
          <a:custGeom>
            <a:avLst/>
            <a:gdLst>
              <a:gd name="connsiteX0" fmla="*/ 0 w 4207669"/>
              <a:gd name="connsiteY0" fmla="*/ 2693194 h 2693194"/>
              <a:gd name="connsiteX1" fmla="*/ 1921669 w 4207669"/>
              <a:gd name="connsiteY1" fmla="*/ 250032 h 2693194"/>
              <a:gd name="connsiteX2" fmla="*/ 1957388 w 4207669"/>
              <a:gd name="connsiteY2" fmla="*/ 192882 h 2693194"/>
              <a:gd name="connsiteX3" fmla="*/ 1978819 w 4207669"/>
              <a:gd name="connsiteY3" fmla="*/ 178594 h 2693194"/>
              <a:gd name="connsiteX4" fmla="*/ 2021681 w 4207669"/>
              <a:gd name="connsiteY4" fmla="*/ 142875 h 2693194"/>
              <a:gd name="connsiteX5" fmla="*/ 2064544 w 4207669"/>
              <a:gd name="connsiteY5" fmla="*/ 128588 h 2693194"/>
              <a:gd name="connsiteX6" fmla="*/ 2085975 w 4207669"/>
              <a:gd name="connsiteY6" fmla="*/ 114300 h 2693194"/>
              <a:gd name="connsiteX7" fmla="*/ 2128838 w 4207669"/>
              <a:gd name="connsiteY7" fmla="*/ 100013 h 2693194"/>
              <a:gd name="connsiteX8" fmla="*/ 2185988 w 4207669"/>
              <a:gd name="connsiteY8" fmla="*/ 85725 h 2693194"/>
              <a:gd name="connsiteX9" fmla="*/ 2214563 w 4207669"/>
              <a:gd name="connsiteY9" fmla="*/ 85725 h 2693194"/>
              <a:gd name="connsiteX10" fmla="*/ 4207669 w 4207669"/>
              <a:gd name="connsiteY10" fmla="*/ 0 h 269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7669" h="2693194">
                <a:moveTo>
                  <a:pt x="0" y="2693194"/>
                </a:moveTo>
                <a:lnTo>
                  <a:pt x="1921669" y="250032"/>
                </a:lnTo>
                <a:cubicBezTo>
                  <a:pt x="1933575" y="230982"/>
                  <a:pt x="1943354" y="210424"/>
                  <a:pt x="1957388" y="192882"/>
                </a:cubicBezTo>
                <a:cubicBezTo>
                  <a:pt x="1962751" y="186178"/>
                  <a:pt x="1972223" y="184091"/>
                  <a:pt x="1978819" y="178594"/>
                </a:cubicBezTo>
                <a:cubicBezTo>
                  <a:pt x="1998042" y="162575"/>
                  <a:pt x="1998880" y="153009"/>
                  <a:pt x="2021681" y="142875"/>
                </a:cubicBezTo>
                <a:cubicBezTo>
                  <a:pt x="2035443" y="136758"/>
                  <a:pt x="2052013" y="136942"/>
                  <a:pt x="2064544" y="128588"/>
                </a:cubicBezTo>
                <a:cubicBezTo>
                  <a:pt x="2071688" y="123825"/>
                  <a:pt x="2078129" y="117787"/>
                  <a:pt x="2085975" y="114300"/>
                </a:cubicBezTo>
                <a:cubicBezTo>
                  <a:pt x="2099737" y="108183"/>
                  <a:pt x="2114550" y="104775"/>
                  <a:pt x="2128838" y="100013"/>
                </a:cubicBezTo>
                <a:cubicBezTo>
                  <a:pt x="2151098" y="92593"/>
                  <a:pt x="2160122" y="88599"/>
                  <a:pt x="2185988" y="85725"/>
                </a:cubicBezTo>
                <a:cubicBezTo>
                  <a:pt x="2195455" y="84673"/>
                  <a:pt x="2205038" y="85725"/>
                  <a:pt x="2214563" y="85725"/>
                </a:cubicBezTo>
                <a:lnTo>
                  <a:pt x="4207669" y="0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AD6584-827B-0F9E-18D0-452320620965}"/>
              </a:ext>
            </a:extLst>
          </p:cNvPr>
          <p:cNvSpPr txBox="1"/>
          <p:nvPr/>
        </p:nvSpPr>
        <p:spPr>
          <a:xfrm>
            <a:off x="6462746" y="1547358"/>
            <a:ext cx="510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</a:rPr>
              <a:t>食塩水：沸点が水より高い</a:t>
            </a:r>
            <a:endParaRPr kumimoji="1" lang="en-US" altLang="ja-JP" sz="3200" dirty="0">
              <a:solidFill>
                <a:srgbClr val="0070C0"/>
              </a:solidFill>
            </a:endParaRPr>
          </a:p>
          <a:p>
            <a:r>
              <a:rPr lang="ja-JP" altLang="en-US" sz="3200" dirty="0">
                <a:solidFill>
                  <a:srgbClr val="0070C0"/>
                </a:solidFill>
              </a:rPr>
              <a:t>　　　　沸点が一定でない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6229159B-3CF5-1B8E-1023-3072D91350B4}"/>
              </a:ext>
            </a:extLst>
          </p:cNvPr>
          <p:cNvSpPr/>
          <p:nvPr/>
        </p:nvSpPr>
        <p:spPr>
          <a:xfrm>
            <a:off x="6363071" y="4613207"/>
            <a:ext cx="5812822" cy="182880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実際に見てみないと</a:t>
            </a:r>
            <a:endParaRPr kumimoji="1" lang="en-US" altLang="ja-JP" sz="4000" dirty="0"/>
          </a:p>
          <a:p>
            <a:pPr algn="ctr"/>
            <a:r>
              <a:rPr lang="ja-JP" altLang="en-US" sz="4000" dirty="0"/>
              <a:t>信じられませんよね？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854005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F571D8-2A02-D5D8-B172-2F3552A75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科学の基礎の夏休み課題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D8C176-8C51-6623-304B-2C9BCA935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255684"/>
          </a:xfrm>
        </p:spPr>
        <p:txBody>
          <a:bodyPr/>
          <a:lstStyle/>
          <a:p>
            <a:r>
              <a:rPr kumimoji="1" lang="ja-JP" altLang="en-US" sz="3600" dirty="0"/>
              <a:t>教員側で５つの</a:t>
            </a:r>
            <a:r>
              <a:rPr kumimoji="1" lang="en-US" altLang="ja-JP" sz="3600" dirty="0"/>
              <a:t>『</a:t>
            </a:r>
            <a:r>
              <a:rPr kumimoji="1" lang="ja-JP" altLang="en-US" sz="3600" dirty="0"/>
              <a:t>目的</a:t>
            </a:r>
            <a:r>
              <a:rPr kumimoji="1" lang="en-US" altLang="ja-JP" sz="3600" dirty="0"/>
              <a:t>』</a:t>
            </a:r>
            <a:r>
              <a:rPr kumimoji="1" lang="ja-JP" altLang="en-US" sz="3600" dirty="0"/>
              <a:t>を用意</a:t>
            </a:r>
            <a:endParaRPr kumimoji="1" lang="en-US" altLang="ja-JP" sz="3600" dirty="0"/>
          </a:p>
          <a:p>
            <a:r>
              <a:rPr kumimoji="1" lang="ja-JP" altLang="en-US" sz="3600" dirty="0"/>
              <a:t>いずれか１つを選択し、</a:t>
            </a:r>
            <a:br>
              <a:rPr kumimoji="1" lang="en-US" altLang="ja-JP" sz="3600" dirty="0"/>
            </a:br>
            <a:r>
              <a:rPr kumimoji="1" lang="ja-JP" altLang="en-US" sz="3600" dirty="0"/>
              <a:t>仮説を立て、実験の準備をし、仮説を検証し、考察し、仮説を立て直し、再び検証するサイクルを行う</a:t>
            </a:r>
            <a:endParaRPr lang="en-US" altLang="ja-JP" sz="3600" dirty="0"/>
          </a:p>
          <a:p>
            <a:r>
              <a:rPr kumimoji="1" lang="ja-JP" altLang="en-US" sz="3600" dirty="0"/>
              <a:t>何周か分のサイクルを終え、自分なりの結論が出たら、発表用のスライドを作成する</a:t>
            </a:r>
            <a:endParaRPr kumimoji="1" lang="en-US" altLang="ja-JP" sz="3600" dirty="0"/>
          </a:p>
          <a:p>
            <a:endParaRPr kumimoji="1" lang="en-US" altLang="ja-JP" sz="3600" dirty="0"/>
          </a:p>
          <a:p>
            <a:r>
              <a:rPr kumimoji="1" lang="ja-JP" altLang="en-US" sz="3600" dirty="0"/>
              <a:t>夏休み明け最初の授業で発表</a:t>
            </a:r>
          </a:p>
        </p:txBody>
      </p:sp>
    </p:spTree>
    <p:extLst>
      <p:ext uri="{BB962C8B-B14F-4D97-AF65-F5344CB8AC3E}">
        <p14:creationId xmlns:p14="http://schemas.microsoft.com/office/powerpoint/2010/main" val="16945538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5262-EACD-ACD2-EE2A-7E925D1EA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581CBE-310A-D49A-3749-69C58D243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題材Ｃ　混合物の沸点について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679EA9-9AB3-A7DF-EACD-DACACB569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「混合物の沸点の上がり方を解明する」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36440927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46EE4-3DB0-F2C9-DC35-9E2869569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12B71A-8901-C25B-C5FF-BE7D524F9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題材Ｃ　混合物の沸点について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4C7FE7-5B4D-322A-0FA7-8D292EA6E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「混合物の沸点の上がり方を解明する」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  <a:p>
            <a:pPr marL="0" indent="0">
              <a:buNone/>
            </a:pPr>
            <a:r>
              <a:rPr kumimoji="1" lang="ja-JP" altLang="en-US" sz="4000" dirty="0"/>
              <a:t>定性的な分析でもよいが、定量的な分析ができるとなおよい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6638204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9F2CA9-2053-2B32-EC93-EC00B6670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題材Ｄ　イシクラゲの吸水と保水について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22AFFC-BAB3-88DE-F11A-8D6F7B4F5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819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BC155-2126-8A59-8AAF-C3444B065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CDF7B1-7298-AA4A-2E5C-A51EA61E3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題材Ｄ　イシクラゲの吸水と保水について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193F2F-E63B-6186-2882-E7C99CC5A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イシクラゲって聞いたことある？</a:t>
            </a:r>
          </a:p>
        </p:txBody>
      </p:sp>
    </p:spTree>
    <p:extLst>
      <p:ext uri="{BB962C8B-B14F-4D97-AF65-F5344CB8AC3E}">
        <p14:creationId xmlns:p14="http://schemas.microsoft.com/office/powerpoint/2010/main" val="36601803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6B1F6-E851-0180-88D8-E01257A85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680A20-5564-55A9-23D4-1F904E090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題材Ｄ　イシクラゲの吸水と保水について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D4829E-C55D-41C3-49EC-00DF1F5AD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イシクラゲって聞いたことある？</a:t>
            </a:r>
            <a:endParaRPr kumimoji="1" lang="en-US" altLang="ja-JP" sz="4000" dirty="0"/>
          </a:p>
          <a:p>
            <a:endParaRPr lang="en-US" altLang="ja-JP" sz="4000" dirty="0"/>
          </a:p>
          <a:p>
            <a:r>
              <a:rPr kumimoji="1" lang="ja-JP" altLang="en-US" sz="4000" dirty="0"/>
              <a:t>雨の日にこれを踏んで</a:t>
            </a:r>
            <a:br>
              <a:rPr lang="en-US" altLang="ja-JP" sz="4000" dirty="0"/>
            </a:br>
            <a:r>
              <a:rPr lang="ja-JP" altLang="en-US" sz="4000" dirty="0"/>
              <a:t>滑ったことはない？</a:t>
            </a:r>
            <a:endParaRPr kumimoji="1" lang="en-US" altLang="ja-JP" sz="4000" dirty="0"/>
          </a:p>
        </p:txBody>
      </p:sp>
      <p:pic>
        <p:nvPicPr>
          <p:cNvPr id="5" name="図 4" descr="川とブロッコリー&#10;&#10;AI 生成コンテンツは誤りを含む可能性があります。">
            <a:extLst>
              <a:ext uri="{FF2B5EF4-FFF2-40B4-BE49-F238E27FC236}">
                <a16:creationId xmlns:a16="http://schemas.microsoft.com/office/drawing/2014/main" id="{72206856-E71B-951A-EEEA-F81B7ADCC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60" y="1997416"/>
            <a:ext cx="4831080" cy="483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058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87DC8-907B-8D6D-0F52-9D3F3C0D5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BA5417-1C87-5C75-EB75-0F7498C7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題材Ｄ　イシクラゲの吸水と保水について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264367-0521-B8CF-B495-5DBF38DF3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イシクラゲ</a:t>
            </a:r>
            <a:endParaRPr kumimoji="1" lang="en-US" altLang="ja-JP" sz="4000" dirty="0"/>
          </a:p>
          <a:p>
            <a:endParaRPr lang="en-US" altLang="ja-JP" sz="4000" dirty="0"/>
          </a:p>
          <a:p>
            <a:r>
              <a:rPr kumimoji="1" lang="ja-JP" altLang="en-US" sz="4000" dirty="0"/>
              <a:t>ネンジュモ類</a:t>
            </a:r>
            <a:br>
              <a:rPr kumimoji="1" lang="en-US" altLang="ja-JP" sz="4000" dirty="0"/>
            </a:br>
            <a:r>
              <a:rPr kumimoji="1" lang="ja-JP" altLang="en-US" sz="4000" dirty="0"/>
              <a:t>グラウンドワカメとも</a:t>
            </a:r>
            <a:endParaRPr kumimoji="1" lang="en-US" altLang="ja-JP" sz="4000" dirty="0"/>
          </a:p>
          <a:p>
            <a:endParaRPr lang="en-US" altLang="ja-JP" sz="4000" dirty="0"/>
          </a:p>
          <a:p>
            <a:r>
              <a:rPr kumimoji="1" lang="ja-JP" altLang="en-US" sz="4000" dirty="0"/>
              <a:t>非常に乾燥に強い</a:t>
            </a:r>
            <a:endParaRPr kumimoji="1" lang="en-US" altLang="ja-JP" sz="4000" dirty="0"/>
          </a:p>
          <a:p>
            <a:r>
              <a:rPr kumimoji="1" lang="ja-JP" altLang="en-US" sz="4000" dirty="0"/>
              <a:t>雨が降ると水を吸い</a:t>
            </a:r>
            <a:br>
              <a:rPr kumimoji="1" lang="en-US" altLang="ja-JP" sz="4000" dirty="0"/>
            </a:br>
            <a:r>
              <a:rPr kumimoji="1" lang="ja-JP" altLang="en-US" sz="4000" dirty="0"/>
              <a:t>増殖する</a:t>
            </a:r>
            <a:endParaRPr kumimoji="1" lang="en-US" altLang="ja-JP" sz="4000" dirty="0"/>
          </a:p>
        </p:txBody>
      </p:sp>
      <p:pic>
        <p:nvPicPr>
          <p:cNvPr id="5" name="図 4" descr="川とブロッコリー&#10;&#10;AI 生成コンテンツは誤りを含む可能性があります。">
            <a:extLst>
              <a:ext uri="{FF2B5EF4-FFF2-40B4-BE49-F238E27FC236}">
                <a16:creationId xmlns:a16="http://schemas.microsoft.com/office/drawing/2014/main" id="{4209DD6F-2352-E397-EADD-82298D026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60" y="1997416"/>
            <a:ext cx="4831080" cy="483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3735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FA24C-B3BC-6E3B-CD10-460E2B5A9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7BF6E1-7F47-BD2C-AF03-66136826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題材Ｄ　イシクラゲの吸水と保水について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628E97-5372-8D50-D644-686531BBB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最近はその保水力が注目され、</a:t>
            </a:r>
            <a:br>
              <a:rPr kumimoji="1" lang="en-US" altLang="ja-JP" sz="4000" dirty="0"/>
            </a:br>
            <a:r>
              <a:rPr kumimoji="1" lang="ja-JP" altLang="en-US" sz="4000" dirty="0"/>
              <a:t>砂漠化対策や温暖化対策に利用するべく</a:t>
            </a:r>
            <a:br>
              <a:rPr kumimoji="1" lang="en-US" altLang="ja-JP" sz="4000" dirty="0"/>
            </a:br>
            <a:r>
              <a:rPr kumimoji="1" lang="ja-JP" altLang="en-US" sz="4000" dirty="0"/>
              <a:t>探究の対象になっている</a:t>
            </a:r>
            <a:endParaRPr lang="en-US" altLang="ja-JP" sz="4000" dirty="0"/>
          </a:p>
          <a:p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？イシクラゲはどんな</a:t>
            </a:r>
            <a:r>
              <a:rPr lang="en-US" altLang="ja-JP" sz="4000" dirty="0"/>
              <a:t>pH</a:t>
            </a:r>
            <a:r>
              <a:rPr lang="ja-JP" altLang="en-US" sz="4000" dirty="0"/>
              <a:t>が生きやすい？</a:t>
            </a:r>
            <a:br>
              <a:rPr lang="en-US" altLang="ja-JP" sz="4000" dirty="0"/>
            </a:br>
            <a:r>
              <a:rPr lang="ja-JP" altLang="en-US" sz="4000" dirty="0"/>
              <a:t>？イシクラゲはどうやって繁殖する？</a:t>
            </a:r>
            <a:endParaRPr lang="en-US" altLang="ja-JP" sz="4000" dirty="0"/>
          </a:p>
          <a:p>
            <a:pPr marL="0" indent="0" algn="r">
              <a:buNone/>
            </a:pPr>
            <a:r>
              <a:rPr kumimoji="1" lang="en-US" altLang="ja-JP" sz="4000" dirty="0" err="1"/>
              <a:t>etc</a:t>
            </a:r>
            <a:r>
              <a:rPr kumimoji="1" lang="en-US" altLang="ja-JP" sz="40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102151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8DBA2-EB35-0E41-D4E0-4329E5CB1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E0D570-4456-F94C-CB71-65BF2F226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題材Ｄ　イシクラゲの吸水と保水について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BABDF8-1724-9D4C-EBF7-F7EC65AFF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「イシクラゲの吸水時と放水時の違いについて規則性を解明する」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9357669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EBA3E-65B5-304A-6EA7-685B0E2E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8BA82F-B9A4-75B4-FEAE-82BA55BE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題材Ｄ　イシクラゲの吸水と保水について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B16076-E97B-7491-31E2-AC9753D9E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目的</a:t>
            </a:r>
            <a:endParaRPr kumimoji="1" lang="en-US" altLang="ja-JP" sz="4000" dirty="0"/>
          </a:p>
          <a:p>
            <a:pPr marL="449263" indent="-449263">
              <a:buNone/>
            </a:pPr>
            <a:r>
              <a:rPr lang="ja-JP" altLang="en-US" sz="4400" dirty="0"/>
              <a:t>「イシクラゲの吸水時と放水時の違いについて規則性を解明する」</a:t>
            </a:r>
            <a:endParaRPr lang="en-US" altLang="ja-JP" sz="4400" dirty="0"/>
          </a:p>
          <a:p>
            <a:pPr marL="449263" indent="-449263">
              <a:buNone/>
            </a:pPr>
            <a:endParaRPr kumimoji="1" lang="en-US" altLang="ja-JP" sz="4400" dirty="0"/>
          </a:p>
          <a:p>
            <a:pPr marL="0" indent="0" algn="just">
              <a:buNone/>
            </a:pPr>
            <a:r>
              <a:rPr lang="ja-JP" altLang="en-US" sz="4400" dirty="0"/>
              <a:t>生物系は予期せぬ変数がある場合が多いので、日時や天候等の実験時の環境を詳細に記録すること（ほかの実験でも必要だけど）</a:t>
            </a: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9409838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5B8C6B-ADD4-2F19-2F1F-975A6B4AD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</a:t>
            </a:r>
            <a:r>
              <a:rPr lang="ja-JP" altLang="en-US" dirty="0"/>
              <a:t>Ｅ　自分がやりたい実験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0999E9-73A5-FA08-624D-AE2C3813C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ここまでは、なにも思いつかない人用に先生が用意した課題</a:t>
            </a:r>
            <a:endParaRPr kumimoji="1" lang="en-US" altLang="ja-JP" sz="4000" dirty="0"/>
          </a:p>
          <a:p>
            <a:endParaRPr lang="en-US" altLang="ja-JP" sz="4000" dirty="0"/>
          </a:p>
          <a:p>
            <a:r>
              <a:rPr kumimoji="1" lang="ja-JP" altLang="en-US" sz="4000" dirty="0"/>
              <a:t>そんなものに頼る必要は決してない！！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965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3EB4E-0582-2C7F-3559-2691EBBF0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9CE258-1A6B-A3FE-C3CB-91D2482FF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科学の基礎の夏休み課題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CA43B2-34B5-3FAC-93E0-2C8B60999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クラスルームに課題説明用の資料を共有済</a:t>
            </a:r>
            <a:endParaRPr kumimoji="1" lang="en-US" altLang="ja-JP" sz="4000" dirty="0"/>
          </a:p>
          <a:p>
            <a:r>
              <a:rPr lang="ja-JP" altLang="en-US" sz="4000" dirty="0"/>
              <a:t>最初のページに、すべての実験に共通することが書かれている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110499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3F15-AECC-317D-57B5-581B20EC0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ABCE83-4D2B-A144-4CAA-1A4902472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</a:t>
            </a:r>
            <a:r>
              <a:rPr lang="ja-JP" altLang="en-US" dirty="0"/>
              <a:t>Ｅ　自分がやりたい実験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9C7CE4-7D3C-158E-BCFF-01750E7D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r>
              <a:rPr kumimoji="1" lang="ja-JP" altLang="en-US" sz="4000" dirty="0"/>
              <a:t>自分が夏休み明けからの探究でやっていきたいこと</a:t>
            </a:r>
            <a:endParaRPr kumimoji="1" lang="en-US" altLang="ja-JP" sz="4000" dirty="0"/>
          </a:p>
          <a:p>
            <a:endParaRPr lang="en-US" altLang="ja-JP" sz="2000" dirty="0"/>
          </a:p>
          <a:p>
            <a:r>
              <a:rPr kumimoji="1" lang="ja-JP" altLang="en-US" sz="4000" dirty="0"/>
              <a:t>今後の探究に関係なく、理科の授業や日常生活で「確かめてみたい！」と思うこと</a:t>
            </a:r>
            <a:endParaRPr kumimoji="1" lang="en-US" altLang="ja-JP" sz="4000" dirty="0"/>
          </a:p>
          <a:p>
            <a:endParaRPr lang="en-US" altLang="ja-JP" sz="2000" dirty="0"/>
          </a:p>
          <a:p>
            <a:r>
              <a:rPr kumimoji="1" lang="ja-JP" altLang="en-US" sz="4000" dirty="0"/>
              <a:t>テーマは本当に何でもいいです</a:t>
            </a:r>
            <a:endParaRPr kumimoji="1" lang="en-US" altLang="ja-JP" sz="4000" dirty="0"/>
          </a:p>
          <a:p>
            <a:endParaRPr lang="en-US" altLang="ja-JP" sz="2000" dirty="0"/>
          </a:p>
          <a:p>
            <a:r>
              <a:rPr kumimoji="1" lang="ja-JP" altLang="en-US" sz="2400" dirty="0"/>
              <a:t>誰か地学のテーマやってくれないかなぁ</a:t>
            </a:r>
            <a:r>
              <a:rPr kumimoji="1" lang="en-US" altLang="ja-JP" sz="2400" dirty="0"/>
              <a:t>…|ω</a:t>
            </a:r>
            <a:r>
              <a:rPr lang="ja-JP" altLang="en-US" sz="2400" dirty="0"/>
              <a:t>・</a:t>
            </a:r>
            <a:r>
              <a:rPr lang="en-US" altLang="ja-JP" sz="2400" dirty="0"/>
              <a:t>‵</a:t>
            </a:r>
            <a:r>
              <a:rPr lang="ja-JP" altLang="en-US" sz="2400" dirty="0"/>
              <a:t>）</a:t>
            </a:r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3144163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F023F-B59B-66C9-77FF-A59C37E62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1F4D38-4C4B-9BF1-0AA8-5365CF869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題材</a:t>
            </a:r>
            <a:r>
              <a:rPr lang="ja-JP" altLang="en-US" dirty="0"/>
              <a:t>Ｅ　自分がやりたい実験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DAEEAEC-18B8-D6FB-7589-AD33AE4BC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sz="4000" dirty="0"/>
              <a:t>『</a:t>
            </a:r>
            <a:r>
              <a:rPr kumimoji="1" lang="ja-JP" altLang="en-US" sz="4000" dirty="0"/>
              <a:t>目的</a:t>
            </a:r>
            <a:r>
              <a:rPr kumimoji="1" lang="en-US" altLang="ja-JP" sz="4000" dirty="0"/>
              <a:t>』</a:t>
            </a:r>
            <a:r>
              <a:rPr kumimoji="1" lang="ja-JP" altLang="en-US" sz="4000" dirty="0"/>
              <a:t>をちゃんと設定すること</a:t>
            </a:r>
            <a:endParaRPr kumimoji="1" lang="en-US" altLang="ja-JP" sz="4000" dirty="0"/>
          </a:p>
          <a:p>
            <a:endParaRPr lang="en-US" altLang="ja-JP" sz="4000" dirty="0"/>
          </a:p>
          <a:p>
            <a:r>
              <a:rPr kumimoji="1" lang="ja-JP" altLang="en-US" sz="4000" dirty="0"/>
              <a:t>仮説の設定、実験準備、仮説の検証、考察、仮説の見直しというサイクルを行うこと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41406422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A0A312-2E13-3F8F-5649-DD1F8F48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全体を通した注意事項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93B5DE-C9F8-9C88-0665-D17B8FF9A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369984"/>
          </a:xfrm>
        </p:spPr>
        <p:txBody>
          <a:bodyPr/>
          <a:lstStyle/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ちゃんと論理的な成果を持ってきてください</a:t>
            </a:r>
            <a:br>
              <a:rPr kumimoji="1" lang="en-US" altLang="ja-JP" sz="4000" dirty="0"/>
            </a:br>
            <a:r>
              <a:rPr kumimoji="1" lang="ja-JP" altLang="en-US" sz="3200" dirty="0"/>
              <a:t>高校生に完全な検証は求めませんが、あまりにも検証が甘い人には「このままでは理系でやっていけませんよ」通告が出る可能性があります。</a:t>
            </a:r>
            <a:endParaRPr kumimoji="1"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lang="ja-JP" altLang="en-US" sz="4000" dirty="0"/>
              <a:t>実験道具は基本自分で用意してください</a:t>
            </a:r>
            <a:br>
              <a:rPr lang="en-US" altLang="ja-JP" sz="4000" dirty="0"/>
            </a:br>
            <a:r>
              <a:rPr lang="ja-JP" altLang="en-US" sz="3200" dirty="0"/>
              <a:t>どうしても用意できないものがある場合は、今日中に相談してください。貸し出しを検討します。</a:t>
            </a:r>
            <a:br>
              <a:rPr lang="en-US" altLang="ja-JP" sz="3200" dirty="0"/>
            </a:br>
            <a:r>
              <a:rPr lang="ja-JP" altLang="en-US" sz="3200" dirty="0"/>
              <a:t>また、夏休み中に相談したくなった場合は、クラスルームを通して黒瀬に連絡を取ってください。</a:t>
            </a:r>
            <a:endParaRPr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endParaRPr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endParaRPr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lang="ja-JP" altLang="en-US" sz="4000" dirty="0"/>
              <a:t>実験ノートをきちんととってください</a:t>
            </a:r>
            <a:br>
              <a:rPr lang="en-US" altLang="ja-JP" sz="4000" dirty="0"/>
            </a:br>
            <a:r>
              <a:rPr lang="ja-JP" altLang="en-US" sz="3600" dirty="0"/>
              <a:t>実験の計画も実際に実施した内容も、あなたしか知りません。常に捏造を疑われます。</a:t>
            </a:r>
            <a:br>
              <a:rPr lang="en-US" altLang="ja-JP" sz="3600" dirty="0"/>
            </a:br>
            <a:r>
              <a:rPr lang="ja-JP" altLang="en-US" sz="3600" dirty="0"/>
              <a:t>実験ノートをとり、写真を撮り、本当にやったことを示してください。</a:t>
            </a:r>
            <a:endParaRPr lang="en-US" altLang="ja-JP" sz="36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lang="ja-JP" altLang="en-US" sz="4000" dirty="0"/>
              <a:t>スライドの作成までが課題</a:t>
            </a:r>
            <a:br>
              <a:rPr lang="en-US" altLang="ja-JP" sz="4000" dirty="0"/>
            </a:br>
            <a:r>
              <a:rPr lang="ja-JP" altLang="en-US" sz="3600" dirty="0"/>
              <a:t>自分が何をしたかったのか、自分が何をしたのか、きちんと伝えられるスライドを作成してきてください。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3366038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3EC3D-2013-7DC7-C9AD-37CB219FB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F91D4A-999B-1953-BB47-C41EA855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全体を通した注意事項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741DA0-488E-38C4-8743-05F99AB32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-5187104"/>
            <a:ext cx="11582400" cy="5369984"/>
          </a:xfrm>
        </p:spPr>
        <p:txBody>
          <a:bodyPr/>
          <a:lstStyle/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ちゃんと論理的な成果を持ってきてください</a:t>
            </a:r>
            <a:br>
              <a:rPr kumimoji="1" lang="en-US" altLang="ja-JP" sz="4000" dirty="0"/>
            </a:br>
            <a:r>
              <a:rPr kumimoji="1" lang="ja-JP" altLang="en-US" sz="3200" dirty="0"/>
              <a:t>高校生に完全な検証は求めませんが、あまりにも検証が甘い人には「このままでは理系でやっていけませんよ」通告が出る可能性があります。</a:t>
            </a:r>
            <a:endParaRPr kumimoji="1"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lang="ja-JP" altLang="en-US" sz="4000" dirty="0"/>
              <a:t>実験道具は基本自分で用意してください</a:t>
            </a:r>
            <a:br>
              <a:rPr lang="en-US" altLang="ja-JP" sz="4000" dirty="0"/>
            </a:br>
            <a:r>
              <a:rPr lang="ja-JP" altLang="en-US" sz="3200" dirty="0"/>
              <a:t>どうしても用意できないものがある場合は、今日中に相談してください。貸し出しを検討します。</a:t>
            </a:r>
            <a:br>
              <a:rPr lang="en-US" altLang="ja-JP" sz="3200" dirty="0"/>
            </a:br>
            <a:r>
              <a:rPr lang="ja-JP" altLang="en-US" sz="3200" dirty="0"/>
              <a:t>また、夏休み中に相談したくなった場合は、クラスルームを通して黒瀬に連絡を取ってください。</a:t>
            </a:r>
            <a:endParaRPr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endParaRPr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endParaRPr lang="en-US" altLang="ja-JP" sz="32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lang="ja-JP" altLang="en-US" sz="4000" dirty="0"/>
              <a:t>実験ノートをきちんととってください</a:t>
            </a:r>
            <a:br>
              <a:rPr lang="en-US" altLang="ja-JP" sz="4000" dirty="0"/>
            </a:br>
            <a:r>
              <a:rPr lang="ja-JP" altLang="en-US" sz="3600" dirty="0"/>
              <a:t>実験の計画も実際に実施した内容も、あなたしか知りません。常に捏造を疑われます。</a:t>
            </a:r>
            <a:br>
              <a:rPr lang="en-US" altLang="ja-JP" sz="3600" dirty="0"/>
            </a:br>
            <a:r>
              <a:rPr lang="ja-JP" altLang="en-US" sz="3600" dirty="0"/>
              <a:t>実験ノートをとり、写真を撮り、本当にやったことを示してください。</a:t>
            </a:r>
            <a:endParaRPr lang="en-US" altLang="ja-JP" sz="3600" dirty="0"/>
          </a:p>
          <a:p>
            <a:pPr marL="742950" indent="-742950">
              <a:spcBef>
                <a:spcPts val="1200"/>
              </a:spcBef>
              <a:buClrTx/>
              <a:buSzPct val="100000"/>
              <a:buFont typeface="+mj-ea"/>
              <a:buAutoNum type="circleNumDbPlain"/>
            </a:pPr>
            <a:r>
              <a:rPr lang="ja-JP" altLang="en-US" sz="4000" dirty="0"/>
              <a:t>スライドの作成までが課題</a:t>
            </a:r>
            <a:br>
              <a:rPr lang="en-US" altLang="ja-JP" sz="4000" dirty="0"/>
            </a:br>
            <a:r>
              <a:rPr lang="ja-JP" altLang="en-US" sz="3600" dirty="0"/>
              <a:t>自分が何をしたかったのか、自分が何をしたのか、きちんと伝えられるスライドを作成してきてください。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145265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7824EA-26E7-8738-4042-5A024A3B1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スライドの提出先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F4020C-060B-D339-3C79-CE99E2DDE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クラスルーム「探究科学</a:t>
            </a:r>
            <a:r>
              <a:rPr kumimoji="1" lang="en-US" altLang="ja-JP" sz="3600" dirty="0"/>
              <a:t>Ⅰ</a:t>
            </a:r>
            <a:r>
              <a:rPr kumimoji="1" lang="ja-JP" altLang="en-US" sz="3600" dirty="0"/>
              <a:t>」のドライブに提出用フォルダを作成する</a:t>
            </a:r>
            <a:endParaRPr kumimoji="1" lang="en-US" altLang="ja-JP" sz="3600" dirty="0"/>
          </a:p>
          <a:p>
            <a:endParaRPr lang="en-US" altLang="ja-JP" sz="3600" dirty="0"/>
          </a:p>
          <a:p>
            <a:r>
              <a:rPr kumimoji="1" lang="ja-JP" altLang="en-US" sz="3600" dirty="0"/>
              <a:t>スライドのファイル名は</a:t>
            </a:r>
            <a:br>
              <a:rPr lang="en-US" altLang="ja-JP" sz="3600" dirty="0"/>
            </a:br>
            <a:r>
              <a:rPr lang="en-US" altLang="ja-JP" sz="3600" dirty="0"/>
              <a:t>『11XX_(</a:t>
            </a:r>
            <a:r>
              <a:rPr lang="ja-JP" altLang="en-US" sz="3600" dirty="0"/>
              <a:t>名前</a:t>
            </a:r>
            <a:r>
              <a:rPr lang="en-US" altLang="ja-JP" sz="3600" dirty="0"/>
              <a:t>)_</a:t>
            </a:r>
            <a:r>
              <a:rPr lang="ja-JP" altLang="en-US" sz="3600" dirty="0"/>
              <a:t>タイトル</a:t>
            </a:r>
            <a:r>
              <a:rPr lang="en-US" altLang="ja-JP" sz="3600" dirty="0"/>
              <a:t>』『12XX_(</a:t>
            </a:r>
            <a:r>
              <a:rPr lang="ja-JP" altLang="en-US" sz="3600" dirty="0"/>
              <a:t>名前</a:t>
            </a:r>
            <a:r>
              <a:rPr lang="en-US" altLang="ja-JP" sz="3600" dirty="0"/>
              <a:t>)_</a:t>
            </a:r>
            <a:r>
              <a:rPr lang="ja-JP" altLang="en-US" sz="3600" dirty="0"/>
              <a:t>タイトル</a:t>
            </a:r>
            <a:r>
              <a:rPr lang="en-US" altLang="ja-JP" sz="3600" dirty="0"/>
              <a:t>』</a:t>
            </a:r>
            <a:br>
              <a:rPr lang="en-US" altLang="ja-JP" sz="3600" dirty="0"/>
            </a:br>
            <a:r>
              <a:rPr lang="ja-JP" altLang="en-US" sz="3600" dirty="0"/>
              <a:t>とすること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7084612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92C9B-C1AB-636D-9F04-5BA31B3D6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それでは、楽しい夏休みを</a:t>
            </a:r>
          </a:p>
        </p:txBody>
      </p:sp>
      <p:pic>
        <p:nvPicPr>
          <p:cNvPr id="7" name="コンテンツ プレースホルダー 4">
            <a:extLst>
              <a:ext uri="{FF2B5EF4-FFF2-40B4-BE49-F238E27FC236}">
                <a16:creationId xmlns:a16="http://schemas.microsoft.com/office/drawing/2014/main" id="{60D34937-4355-F7C0-177E-BF20EA1E1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1251" y="885349"/>
            <a:ext cx="5569497" cy="597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39512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7690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096B-0DA4-26D8-0C88-73822F60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53134E-1129-B87C-CB3D-8055889B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5A57CB4-5216-7B6E-F2E5-B127A6849014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E7F6060-C2C6-3BE5-880E-21B670688841}"/>
              </a:ext>
            </a:extLst>
          </p:cNvPr>
          <p:cNvSpPr/>
          <p:nvPr/>
        </p:nvSpPr>
        <p:spPr>
          <a:xfrm>
            <a:off x="7336613" y="2236507"/>
            <a:ext cx="3103526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予想をする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B7465C8-CE80-72BF-DBAE-D77133954DB6}"/>
              </a:ext>
            </a:extLst>
          </p:cNvPr>
          <p:cNvSpPr/>
          <p:nvPr/>
        </p:nvSpPr>
        <p:spPr>
          <a:xfrm>
            <a:off x="6925856" y="3618448"/>
            <a:ext cx="3925039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予想を確かめる</a:t>
            </a:r>
            <a:endParaRPr kumimoji="1" lang="ja-JP" altLang="en-US" sz="3600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5DEC620-1268-FFF0-0B8D-1E909928A67D}"/>
              </a:ext>
            </a:extLst>
          </p:cNvPr>
          <p:cNvSpPr/>
          <p:nvPr/>
        </p:nvSpPr>
        <p:spPr>
          <a:xfrm>
            <a:off x="7021801" y="5000389"/>
            <a:ext cx="3733147" cy="91440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F262EE0-CF20-F612-4EB8-4FE1C0602714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ABDB3D1D-2294-CA57-8561-E4EB33855775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424E42F-B428-9227-E287-2AB51859814A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8109EC6-E785-5AE3-A4F9-3241090A71CE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07A9DB83-024F-8252-F4B9-6C9C75CDDFFD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B2A8695-99E6-B6AB-628F-D772F69FEACA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55E9F9FC-829D-7D53-717E-F36C8E37FC81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5EF9F136-8C83-CC61-D825-478ECEBD64A4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525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B0BD98-1613-7685-EB90-4B748CF44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2692786"/>
            <a:ext cx="11582400" cy="1472428"/>
          </a:xfrm>
        </p:spPr>
        <p:txBody>
          <a:bodyPr>
            <a:normAutofit/>
          </a:bodyPr>
          <a:lstStyle/>
          <a:p>
            <a:r>
              <a:rPr lang="ja-JP" altLang="en-US" sz="6600" dirty="0"/>
              <a:t>５つの実験の目的を紹介</a:t>
            </a:r>
          </a:p>
        </p:txBody>
      </p:sp>
    </p:spTree>
    <p:extLst>
      <p:ext uri="{BB962C8B-B14F-4D97-AF65-F5344CB8AC3E}">
        <p14:creationId xmlns:p14="http://schemas.microsoft.com/office/powerpoint/2010/main" val="812288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E6D58E67-4C2F-8F71-77B8-2C4EF6644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題材Ａ　落下物の運動について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501B6C-8BEB-0AC2-25F3-43503BC2C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4000" dirty="0"/>
              <a:t>みなさんは、今までどんなものを落としたことがありますか？</a:t>
            </a:r>
          </a:p>
        </p:txBody>
      </p:sp>
    </p:spTree>
    <p:extLst>
      <p:ext uri="{BB962C8B-B14F-4D97-AF65-F5344CB8AC3E}">
        <p14:creationId xmlns:p14="http://schemas.microsoft.com/office/powerpoint/2010/main" val="11756070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1_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D890D7D0-CF54-4144-B676-B8882C155BB0}" vid="{2836AB35-CDDE-43FA-B0D5-1F4D81C8D6F6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0DC2BB-0BA3-4704-8027-3AFD754CF416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180f4f4d-ebae-484b-b441-933feffb8578"/>
    <ds:schemaRef ds:uri="2fec7028-e810-4448-b346-487b0bfcdef1"/>
  </ds:schemaRefs>
</ds:datastoreItem>
</file>

<file path=customXml/itemProps3.xml><?xml version="1.0" encoding="utf-8"?>
<ds:datastoreItem xmlns:ds="http://schemas.openxmlformats.org/officeDocument/2006/customXml" ds:itemID="{08F630EF-3293-461F-A9AF-F72300548D46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1466</TotalTime>
  <Words>3004</Words>
  <Application>Microsoft Office PowerPoint</Application>
  <PresentationFormat>ワイド画面</PresentationFormat>
  <Paragraphs>370</Paragraphs>
  <Slides>77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77</vt:i4>
      </vt:variant>
    </vt:vector>
  </HeadingPairs>
  <TitlesOfParts>
    <vt:vector size="85" baseType="lpstr">
      <vt:lpstr>游ゴシック</vt:lpstr>
      <vt:lpstr>Cambria Math</vt:lpstr>
      <vt:lpstr>Franklin Gothic Book</vt:lpstr>
      <vt:lpstr>Franklin Gothic Medium</vt:lpstr>
      <vt:lpstr>Wingdings</vt:lpstr>
      <vt:lpstr>Wingdings 2</vt:lpstr>
      <vt:lpstr>卒論</vt:lpstr>
      <vt:lpstr>1_卒論</vt:lpstr>
      <vt:lpstr>R8 探究科学（科学の基礎）</vt:lpstr>
      <vt:lpstr>夏休み課題の説明</vt:lpstr>
      <vt:lpstr>科学の基礎の夏休み課題</vt:lpstr>
      <vt:lpstr>科学の基礎の夏休み課題</vt:lpstr>
      <vt:lpstr>科学の基礎の夏休み課題</vt:lpstr>
      <vt:lpstr>科学の基礎の夏休み課題</vt:lpstr>
      <vt:lpstr>科学の基礎の夏休み課題</vt:lpstr>
      <vt:lpstr>５つの実験の目的を紹介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題材Ａ　落下物の運動について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題材Ｂ　振り子の周期について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題材Ｃ　混合物の沸点について</vt:lpstr>
      <vt:lpstr>題材Ｄ　イシクラゲの吸水と保水について</vt:lpstr>
      <vt:lpstr>題材Ｄ　イシクラゲの吸水と保水について</vt:lpstr>
      <vt:lpstr>題材Ｄ　イシクラゲの吸水と保水について</vt:lpstr>
      <vt:lpstr>題材Ｄ　イシクラゲの吸水と保水について</vt:lpstr>
      <vt:lpstr>題材Ｄ　イシクラゲの吸水と保水について</vt:lpstr>
      <vt:lpstr>題材Ｄ　イシクラゲの吸水と保水について</vt:lpstr>
      <vt:lpstr>題材Ｄ　イシクラゲの吸水と保水について</vt:lpstr>
      <vt:lpstr>題材Ｅ　自分がやりたい実験</vt:lpstr>
      <vt:lpstr>題材Ｅ　自分がやりたい実験</vt:lpstr>
      <vt:lpstr>題材Ｅ　自分がやりたい実験</vt:lpstr>
      <vt:lpstr>全体を通した注意事項</vt:lpstr>
      <vt:lpstr>全体を通した注意事項</vt:lpstr>
      <vt:lpstr>スライドの提出先</vt:lpstr>
      <vt:lpstr>それでは、楽しい夏休みを</vt:lpstr>
      <vt:lpstr>PowerPoint プレゼンテーション</vt:lpstr>
      <vt:lpstr>探究の流れ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371</cp:revision>
  <dcterms:created xsi:type="dcterms:W3CDTF">2025-04-03T04:47:49Z</dcterms:created>
  <dcterms:modified xsi:type="dcterms:W3CDTF">2026-08-02T19:44:16Z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