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6" r:id="rId5"/>
    <p:sldId id="309" r:id="rId6"/>
    <p:sldId id="257" r:id="rId7"/>
    <p:sldId id="260" r:id="rId8"/>
    <p:sldId id="261" r:id="rId9"/>
    <p:sldId id="294" r:id="rId10"/>
    <p:sldId id="305" r:id="rId11"/>
    <p:sldId id="262" r:id="rId12"/>
    <p:sldId id="263" r:id="rId13"/>
    <p:sldId id="295" r:id="rId14"/>
    <p:sldId id="296" r:id="rId15"/>
    <p:sldId id="297" r:id="rId16"/>
    <p:sldId id="298" r:id="rId17"/>
    <p:sldId id="303" r:id="rId18"/>
    <p:sldId id="304" r:id="rId1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D6D6B1AE-7E62-4A2F-A9EE-6B6E5931B371}">
          <p14:sldIdLst>
            <p14:sldId id="256"/>
            <p14:sldId id="309"/>
          </p14:sldIdLst>
        </p14:section>
        <p14:section name="科学的って？" id="{F1A0E9E0-7590-4531-AB0F-C2BD99E5057D}">
          <p14:sldIdLst>
            <p14:sldId id="257"/>
            <p14:sldId id="260"/>
            <p14:sldId id="261"/>
            <p14:sldId id="294"/>
            <p14:sldId id="305"/>
            <p14:sldId id="262"/>
            <p14:sldId id="263"/>
          </p14:sldIdLst>
        </p14:section>
        <p14:section name="今年の方針" id="{5225111A-64D1-473A-8769-718006A7FB29}">
          <p14:sldIdLst>
            <p14:sldId id="295"/>
            <p14:sldId id="296"/>
            <p14:sldId id="297"/>
          </p14:sldIdLst>
        </p14:section>
        <p14:section name="システムの説明" id="{650B2D02-086E-4480-BDEF-0AEE6AC57258}">
          <p14:sldIdLst>
            <p14:sldId id="298"/>
            <p14:sldId id="303"/>
          </p14:sldIdLst>
        </p14:section>
        <p14:section name="本日の内容" id="{44FC0FC9-DD48-4B65-A468-7F6C2EA1EB63}">
          <p14:sldIdLst>
            <p14:sldId id="30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17" autoAdjust="0"/>
  </p:normalViewPr>
  <p:slideViewPr>
    <p:cSldViewPr snapToGrid="0">
      <p:cViewPr varScale="1">
        <p:scale>
          <a:sx n="45" d="100"/>
          <a:sy n="45" d="100"/>
        </p:scale>
        <p:origin x="72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FE10A-85EE-48BD-894B-CED27AACDC01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E22BD-6BBB-46C1-AB24-D41F584BE4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7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sz="1200" dirty="0"/>
              <a:t>テーマが理科っぽかったら科学的？</a:t>
            </a:r>
            <a:endParaRPr lang="en-US" altLang="ja-JP" sz="1200" dirty="0"/>
          </a:p>
          <a:p>
            <a:r>
              <a:rPr lang="ja-JP" altLang="en-US" sz="1200" dirty="0"/>
              <a:t>実験をやったら科学的？</a:t>
            </a:r>
            <a:endParaRPr lang="en-US" altLang="ja-JP" sz="1200" dirty="0"/>
          </a:p>
          <a:p>
            <a:r>
              <a:rPr lang="ja-JP" altLang="en-US" sz="1200" dirty="0"/>
              <a:t>社会問題の探究は科学的じゃない？</a:t>
            </a:r>
            <a:endParaRPr lang="en-US" altLang="ja-JP" sz="1200" dirty="0"/>
          </a:p>
          <a:p>
            <a:r>
              <a:rPr kumimoji="1" lang="ja-JP" altLang="en-US" dirty="0"/>
              <a:t>あたりがでるんじゃないかな？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15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 dirty="0"/>
              <a:t>R8</a:t>
            </a:r>
            <a:r>
              <a:rPr lang="ja-JP" altLang="en-US" sz="4000" dirty="0"/>
              <a:t> </a:t>
            </a:r>
            <a:r>
              <a:rPr kumimoji="1" lang="ja-JP" altLang="en-US" sz="4000" dirty="0"/>
              <a:t>探究科学</a:t>
            </a:r>
            <a:r>
              <a:rPr kumimoji="1" lang="en-US" altLang="ja-JP" sz="4000" dirty="0"/>
              <a:t>Ⅱ</a:t>
            </a:r>
            <a:r>
              <a:rPr lang="ja-JP" altLang="en-US" sz="4000" dirty="0"/>
              <a:t>ガイダンス</a:t>
            </a:r>
            <a:endParaRPr kumimoji="1" lang="ja-JP" altLang="en-US" sz="40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4" name="図 3" descr="おもちゃ, レゴ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A98D09D-746D-E6B5-C8EF-5BCDAB887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745" y="1827730"/>
            <a:ext cx="2925780" cy="3171577"/>
          </a:xfrm>
          <a:prstGeom prst="rect">
            <a:avLst/>
          </a:prstGeom>
        </p:spPr>
      </p:pic>
      <p:pic>
        <p:nvPicPr>
          <p:cNvPr id="5" name="図 4" descr="レゴのキャラクタ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CA2FAD1-632D-8F7F-D950-BBA36E4D8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45" y="257423"/>
            <a:ext cx="3171577" cy="317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E7453A-9285-7F3B-B2AC-D13DE48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今年の探究では、みんなにこんなことを気をつけてほしい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883F97-CA3A-4777-D973-496179064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①</a:t>
            </a:r>
            <a:r>
              <a:rPr kumimoji="1" lang="ja-JP" altLang="en-US" sz="4000" dirty="0">
                <a:solidFill>
                  <a:srgbClr val="FF0000"/>
                </a:solidFill>
              </a:rPr>
              <a:t>目的</a:t>
            </a:r>
            <a:r>
              <a:rPr kumimoji="1" lang="ja-JP" altLang="en-US" sz="4000" dirty="0"/>
              <a:t>（課題・仮説）と</a:t>
            </a:r>
            <a:r>
              <a:rPr kumimoji="1" lang="ja-JP" altLang="en-US" sz="4000" dirty="0">
                <a:solidFill>
                  <a:srgbClr val="FF0000"/>
                </a:solidFill>
              </a:rPr>
              <a:t>検証方法</a:t>
            </a:r>
            <a:r>
              <a:rPr kumimoji="1" lang="ja-JP" altLang="en-US" sz="4000" dirty="0"/>
              <a:t>（実験・情報収集）の関係を意識する</a:t>
            </a:r>
            <a:endParaRPr kumimoji="1" lang="en-US" altLang="ja-JP" sz="4000" dirty="0"/>
          </a:p>
          <a:p>
            <a:r>
              <a:rPr lang="ja-JP" altLang="en-US" sz="4000" dirty="0"/>
              <a:t>自分の課題は何なのか</a:t>
            </a:r>
            <a:endParaRPr lang="en-US" altLang="ja-JP" sz="4000" dirty="0"/>
          </a:p>
          <a:p>
            <a:r>
              <a:rPr kumimoji="1" lang="ja-JP" altLang="en-US" sz="4000" dirty="0"/>
              <a:t>この仮説が検証できると、自分の課題の解決に近づくのか</a:t>
            </a:r>
            <a:endParaRPr kumimoji="1" lang="en-US" altLang="ja-JP" sz="4000" dirty="0"/>
          </a:p>
          <a:p>
            <a:r>
              <a:rPr kumimoji="1" lang="ja-JP" altLang="en-US" sz="4000" dirty="0"/>
              <a:t>何のために実験・情報収集をしているのか</a:t>
            </a:r>
            <a:endParaRPr kumimoji="1" lang="en-US" altLang="ja-JP" sz="4000" dirty="0"/>
          </a:p>
          <a:p>
            <a:r>
              <a:rPr lang="ja-JP" altLang="en-US" sz="4000" dirty="0"/>
              <a:t>どんな結果が出たら、課題の解決に近づくのか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47407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D217F-94FA-EF6D-B18C-E102ABF2D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884C18-7EA6-7760-FC4F-1F71511C9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今年の探究では、みんなにこんなことを気をつけてほしい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5C3BF4-B318-CD5B-0FE8-3E734C885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②</a:t>
            </a:r>
            <a:r>
              <a:rPr kumimoji="1" lang="ja-JP" altLang="en-US" sz="4000" dirty="0">
                <a:solidFill>
                  <a:srgbClr val="FF0000"/>
                </a:solidFill>
              </a:rPr>
              <a:t>科学的なデータ</a:t>
            </a:r>
            <a:r>
              <a:rPr kumimoji="1" lang="ja-JP" altLang="en-US" sz="4000" dirty="0"/>
              <a:t>が取れているか</a:t>
            </a:r>
            <a:endParaRPr lang="en-US" altLang="ja-JP" sz="4000" dirty="0"/>
          </a:p>
          <a:p>
            <a:r>
              <a:rPr kumimoji="1" lang="ja-JP" altLang="en-US" sz="4000" dirty="0"/>
              <a:t>十分な回数の実験データが取れているか</a:t>
            </a:r>
            <a:endParaRPr kumimoji="1" lang="en-US" altLang="ja-JP" sz="4000" dirty="0"/>
          </a:p>
          <a:p>
            <a:r>
              <a:rPr lang="ja-JP" altLang="en-US" sz="4000" dirty="0"/>
              <a:t>再現性のある実験ができているか</a:t>
            </a:r>
            <a:endParaRPr lang="en-US" altLang="ja-JP" sz="4000" dirty="0"/>
          </a:p>
          <a:p>
            <a:endParaRPr kumimoji="1" lang="en-US" altLang="ja-JP" sz="4000" dirty="0"/>
          </a:p>
          <a:p>
            <a:r>
              <a:rPr lang="ja-JP" altLang="en-US" sz="4000" dirty="0"/>
              <a:t>そもそも、十分な回数の実験ができるような課題、仮説になっているのか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198614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9E31-BBA2-88A9-AF11-A80CD280C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18C665-C6B3-AB58-A384-44B00616A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今年の探究では、みんなにこんなことを気をつけてほしい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D583B7-D3F3-42CC-5707-3E230567E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③</a:t>
            </a:r>
            <a:r>
              <a:rPr kumimoji="1" lang="ja-JP" altLang="en-US" sz="4000" dirty="0">
                <a:solidFill>
                  <a:srgbClr val="FF0000"/>
                </a:solidFill>
              </a:rPr>
              <a:t>実験の目標を数値化</a:t>
            </a:r>
            <a:r>
              <a:rPr kumimoji="1" lang="ja-JP" altLang="en-US" sz="4000" dirty="0">
                <a:solidFill>
                  <a:schemeClr val="tx1"/>
                </a:solidFill>
              </a:rPr>
              <a:t>できているか</a:t>
            </a:r>
            <a:endParaRPr lang="en-US" altLang="ja-JP" sz="4000" dirty="0">
              <a:solidFill>
                <a:schemeClr val="tx1"/>
              </a:solidFill>
            </a:endParaRPr>
          </a:p>
          <a:p>
            <a:r>
              <a:rPr kumimoji="1" lang="ja-JP" altLang="en-US" sz="4000" dirty="0"/>
              <a:t>実験結果の数値化だけではなく、〇〇以上だったらよし！○○未満だったら失敗！！というように、条件を数値化する</a:t>
            </a:r>
            <a:endParaRPr kumimoji="1" lang="en-US" altLang="ja-JP" sz="4000" dirty="0"/>
          </a:p>
          <a:p>
            <a:endParaRPr lang="en-US" altLang="ja-JP" sz="4000" dirty="0"/>
          </a:p>
          <a:p>
            <a:r>
              <a:rPr kumimoji="1" lang="ja-JP" altLang="en-US" sz="4000" dirty="0"/>
              <a:t>条件を数値化する根拠が分からなかったら、文献調査が必要</a:t>
            </a:r>
          </a:p>
        </p:txBody>
      </p:sp>
    </p:spTree>
    <p:extLst>
      <p:ext uri="{BB962C8B-B14F-4D97-AF65-F5344CB8AC3E}">
        <p14:creationId xmlns:p14="http://schemas.microsoft.com/office/powerpoint/2010/main" val="3910974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D027DA-154C-0B22-DA28-1E6CA5811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今年度の変更点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073E4A-A8A4-67E6-DD4B-93971E432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①今日の予定の書き方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クラスルームに課題として配布しました。</a:t>
            </a:r>
            <a:endParaRPr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今日やることだけでなく、実際にやったこと、そして分かったことを書いてください。</a:t>
            </a:r>
            <a:endParaRPr kumimoji="1" lang="en-US" altLang="ja-JP" sz="4000" dirty="0"/>
          </a:p>
          <a:p>
            <a:pPr marL="0" indent="0">
              <a:buNone/>
            </a:pPr>
            <a:endParaRPr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黒ノートで記録をしっかりとりつつ、</a:t>
            </a:r>
            <a:br>
              <a:rPr kumimoji="1" lang="en-US" altLang="ja-JP" sz="4000" dirty="0"/>
            </a:br>
            <a:r>
              <a:rPr kumimoji="1" lang="en-US" altLang="ja-JP" sz="4000" dirty="0"/>
              <a:t>Excel</a:t>
            </a:r>
            <a:r>
              <a:rPr kumimoji="1" lang="ja-JP" altLang="en-US" sz="4000" dirty="0"/>
              <a:t>にダイジェスト版を書いていく感じ</a:t>
            </a:r>
          </a:p>
        </p:txBody>
      </p:sp>
    </p:spTree>
    <p:extLst>
      <p:ext uri="{BB962C8B-B14F-4D97-AF65-F5344CB8AC3E}">
        <p14:creationId xmlns:p14="http://schemas.microsoft.com/office/powerpoint/2010/main" val="2913063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28BBC-E2D7-ED74-261C-2BD565EBD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91E078-B90C-3C94-028A-6AB2DC73E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今年度の変更点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79A71F-B3BB-4893-2A13-EEE2A5F85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712884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②「科学的な探究」にするために、「やりたいこと」だけではない視点を持って活動してほしい</a:t>
            </a:r>
            <a:endParaRPr kumimoji="1" lang="en-US" altLang="ja-JP" sz="4000" dirty="0"/>
          </a:p>
          <a:p>
            <a:r>
              <a:rPr kumimoji="1" lang="ja-JP" altLang="en-US" sz="4000" dirty="0"/>
              <a:t>実験をする際には、担当の先生に「</a:t>
            </a:r>
            <a:r>
              <a:rPr kumimoji="1" lang="ja-JP" altLang="en-US" sz="4000" dirty="0">
                <a:solidFill>
                  <a:srgbClr val="FF0000"/>
                </a:solidFill>
              </a:rPr>
              <a:t>その実験の目的</a:t>
            </a:r>
            <a:r>
              <a:rPr kumimoji="1" lang="ja-JP" altLang="en-US" sz="4000" dirty="0"/>
              <a:t>」を伝えること（できれば情報収集も）</a:t>
            </a:r>
            <a:endParaRPr kumimoji="1" lang="en-US" altLang="ja-JP" sz="4000" dirty="0"/>
          </a:p>
          <a:p>
            <a:r>
              <a:rPr kumimoji="1" lang="ja-JP" altLang="en-US" sz="4000" dirty="0"/>
              <a:t>「</a:t>
            </a:r>
            <a:r>
              <a:rPr kumimoji="1" lang="ja-JP" altLang="en-US" sz="4000" dirty="0">
                <a:solidFill>
                  <a:srgbClr val="FF0000"/>
                </a:solidFill>
              </a:rPr>
              <a:t>同じ条件で何度もデータが取れる</a:t>
            </a:r>
            <a:r>
              <a:rPr kumimoji="1" lang="ja-JP" altLang="en-US" sz="4000" dirty="0"/>
              <a:t>ような検証ができるか」を意識すること</a:t>
            </a:r>
            <a:br>
              <a:rPr kumimoji="1" lang="en-US" altLang="ja-JP" sz="4000" dirty="0"/>
            </a:br>
            <a:r>
              <a:rPr kumimoji="1" lang="ja-JP" altLang="en-US" sz="3600" dirty="0"/>
              <a:t>（取れないならダメ！というわけではないが、とれなさそうなら担当の先生に相談する）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452371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9C7F98-07C7-CDB9-3BBE-5A665FF87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本日の内容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026EC49-9275-DC97-848E-E93A047AB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800" dirty="0"/>
              <a:t>①今後の予定を考えて、記入する</a:t>
            </a:r>
            <a:endParaRPr kumimoji="1" lang="en-US" altLang="ja-JP" sz="4800" dirty="0"/>
          </a:p>
          <a:p>
            <a:pPr marL="0" indent="0">
              <a:buNone/>
            </a:pPr>
            <a:r>
              <a:rPr kumimoji="1" lang="ja-JP" altLang="en-US" sz="4800" dirty="0"/>
              <a:t>②新しい担当の先生と面談</a:t>
            </a:r>
            <a:endParaRPr kumimoji="1"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③実行！！</a:t>
            </a:r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745489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360DF495-762F-4377-F45E-98097F8C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11500" dirty="0"/>
              <a:t>探究科学</a:t>
            </a:r>
            <a:r>
              <a:rPr lang="en-US" altLang="ja-JP" sz="11500" dirty="0"/>
              <a:t>Ⅱ</a:t>
            </a:r>
            <a:endParaRPr lang="ja-JP" altLang="en-US" sz="11500" dirty="0"/>
          </a:p>
        </p:txBody>
      </p:sp>
    </p:spTree>
    <p:extLst>
      <p:ext uri="{BB962C8B-B14F-4D97-AF65-F5344CB8AC3E}">
        <p14:creationId xmlns:p14="http://schemas.microsoft.com/office/powerpoint/2010/main" val="2197998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FCDD15-1265-C1F6-7963-49329FB2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いよいよ「探究科学</a:t>
            </a:r>
            <a:r>
              <a:rPr kumimoji="1" lang="en-US" altLang="ja-JP" dirty="0"/>
              <a:t>Ⅱ</a:t>
            </a:r>
            <a:r>
              <a:rPr kumimoji="1" lang="ja-JP" altLang="en-US" dirty="0"/>
              <a:t>」が始まります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71D42C-8567-A8D8-A894-F269E4308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「探究科学</a:t>
            </a:r>
            <a:r>
              <a:rPr kumimoji="1" lang="en-US" altLang="ja-JP" sz="4000" dirty="0"/>
              <a:t>Ⅰ</a:t>
            </a:r>
            <a:r>
              <a:rPr kumimoji="1" lang="ja-JP" altLang="en-US" sz="4000" dirty="0"/>
              <a:t>」はいわば、「探究入門編」</a:t>
            </a:r>
            <a:endParaRPr kumimoji="1" lang="en-US" altLang="ja-JP" sz="4000" dirty="0"/>
          </a:p>
          <a:p>
            <a:pPr lvl="1"/>
            <a:r>
              <a:rPr lang="ja-JP" altLang="en-US" sz="4400" dirty="0"/>
              <a:t>探究って、楽しい！</a:t>
            </a:r>
            <a:endParaRPr lang="en-US" altLang="ja-JP" sz="4400" dirty="0"/>
          </a:p>
          <a:p>
            <a:pPr lvl="1"/>
            <a:r>
              <a:rPr kumimoji="1" lang="ja-JP" altLang="en-US" sz="4400" dirty="0"/>
              <a:t>探究って、何に気をつけたらいいんだろう？</a:t>
            </a:r>
            <a:endParaRPr kumimoji="1" lang="en-US" altLang="ja-JP" sz="4400" dirty="0"/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6424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D8BA-5FB2-CD0A-B9A5-D65DA8D91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4063FA-9A02-AFF3-F64A-3AF0FD98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いよいよ「探究科学</a:t>
            </a:r>
            <a:r>
              <a:rPr kumimoji="1" lang="en-US" altLang="ja-JP" dirty="0"/>
              <a:t>Ⅱ</a:t>
            </a:r>
            <a:r>
              <a:rPr kumimoji="1" lang="ja-JP" altLang="en-US" dirty="0"/>
              <a:t>」が始まります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667F588-4940-C77B-0FC2-FFB7FB080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「探究科学</a:t>
            </a:r>
            <a:r>
              <a:rPr kumimoji="1" lang="en-US" altLang="ja-JP" sz="4000" dirty="0"/>
              <a:t>Ⅰ</a:t>
            </a:r>
            <a:r>
              <a:rPr kumimoji="1" lang="ja-JP" altLang="en-US" sz="4000" dirty="0"/>
              <a:t>」はいわば、「探究入門編」</a:t>
            </a:r>
            <a:endParaRPr kumimoji="1" lang="en-US" altLang="ja-JP" sz="4000" dirty="0"/>
          </a:p>
          <a:p>
            <a:pPr lvl="1"/>
            <a:r>
              <a:rPr lang="ja-JP" altLang="en-US" sz="4400" dirty="0"/>
              <a:t>探究って、楽しい！</a:t>
            </a:r>
            <a:endParaRPr lang="en-US" altLang="ja-JP" sz="4400" dirty="0"/>
          </a:p>
          <a:p>
            <a:pPr lvl="1"/>
            <a:r>
              <a:rPr kumimoji="1" lang="ja-JP" altLang="en-US" sz="4400" dirty="0"/>
              <a:t>探究って、何に気をつけたらいいんだろう？</a:t>
            </a:r>
            <a:endParaRPr kumimoji="1" lang="en-US" altLang="ja-JP" sz="4400" dirty="0"/>
          </a:p>
          <a:p>
            <a:endParaRPr kumimoji="1" lang="en-US" altLang="ja-JP" sz="2400" dirty="0"/>
          </a:p>
          <a:p>
            <a:r>
              <a:rPr lang="ja-JP" altLang="en-US" sz="4000" dirty="0"/>
              <a:t>「探究科学</a:t>
            </a:r>
            <a:r>
              <a:rPr lang="en-US" altLang="ja-JP" sz="4000" dirty="0"/>
              <a:t>Ⅱ</a:t>
            </a:r>
            <a:r>
              <a:rPr lang="ja-JP" altLang="en-US" sz="4000" dirty="0"/>
              <a:t>」はいわば、「研究入門編」</a:t>
            </a:r>
            <a:endParaRPr lang="en-US" altLang="ja-JP" sz="4000" dirty="0"/>
          </a:p>
          <a:p>
            <a:pPr lvl="1"/>
            <a:r>
              <a:rPr kumimoji="1" lang="ja-JP" altLang="en-US" sz="4400" dirty="0"/>
              <a:t>この探究って本当に科学的？</a:t>
            </a:r>
            <a:endParaRPr kumimoji="1" lang="en-US" altLang="ja-JP" sz="4400" dirty="0"/>
          </a:p>
        </p:txBody>
      </p:sp>
    </p:spTree>
    <p:extLst>
      <p:ext uri="{BB962C8B-B14F-4D97-AF65-F5344CB8AC3E}">
        <p14:creationId xmlns:p14="http://schemas.microsoft.com/office/powerpoint/2010/main" val="235088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E29E14-DFC0-CAB3-BDF0-086DA48DA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それでは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C5B00E-4F19-3E2B-D2CB-376FC668D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800" dirty="0"/>
              <a:t>「科学的」って、なんでしたっけ？</a:t>
            </a:r>
            <a:endParaRPr kumimoji="1" lang="en-US" altLang="ja-JP" sz="4800" dirty="0"/>
          </a:p>
          <a:p>
            <a:endParaRPr lang="en-US" altLang="ja-JP" sz="4800" dirty="0"/>
          </a:p>
          <a:p>
            <a:r>
              <a:rPr kumimoji="1" lang="ja-JP" altLang="en-US" sz="4000" dirty="0"/>
              <a:t>「科学的な探究」って？</a:t>
            </a:r>
            <a:endParaRPr kumimoji="1" lang="en-US" altLang="ja-JP" sz="4000" dirty="0"/>
          </a:p>
          <a:p>
            <a:r>
              <a:rPr lang="ja-JP" altLang="en-US" sz="4000" dirty="0"/>
              <a:t>「科学的な実験」って？</a:t>
            </a:r>
            <a:endParaRPr lang="en-US" altLang="ja-JP" sz="4000" dirty="0"/>
          </a:p>
          <a:p>
            <a:r>
              <a:rPr lang="ja-JP" altLang="en-US" sz="4000" dirty="0"/>
              <a:t>「科学的なデータ」って？</a:t>
            </a:r>
            <a:endParaRPr lang="en-US" altLang="ja-JP" sz="4000" dirty="0"/>
          </a:p>
          <a:p>
            <a:endParaRPr lang="en-US" altLang="ja-JP" sz="4000" dirty="0"/>
          </a:p>
          <a:p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04854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5D16E46E-A7FC-2535-520E-768BC5242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“科学的”な探究って何だろう？（４月の君たち）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9E67828-F701-FDBC-82AF-ED842890B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誰が見ても同じように受け取れる（客観性）</a:t>
            </a:r>
            <a:endParaRPr lang="en-US" altLang="ja-JP" dirty="0"/>
          </a:p>
          <a:p>
            <a:r>
              <a:rPr lang="ja-JP" altLang="en-US" dirty="0"/>
              <a:t>何個もやって、自分の中で満足するもの</a:t>
            </a:r>
            <a:endParaRPr lang="en-US" altLang="ja-JP" dirty="0"/>
          </a:p>
          <a:p>
            <a:r>
              <a:rPr lang="ja-JP" altLang="en-US" dirty="0"/>
              <a:t>データや根拠がしっかりあるもの</a:t>
            </a:r>
            <a:endParaRPr lang="en-US" altLang="ja-JP" dirty="0"/>
          </a:p>
          <a:p>
            <a:r>
              <a:rPr lang="ja-JP" altLang="en-US" dirty="0"/>
              <a:t>数値として出せるもの</a:t>
            </a:r>
            <a:endParaRPr lang="en-US" altLang="ja-JP" dirty="0"/>
          </a:p>
          <a:p>
            <a:r>
              <a:rPr lang="ja-JP" altLang="en-US" dirty="0"/>
              <a:t>論理的に説明できる</a:t>
            </a:r>
            <a:endParaRPr lang="en-US" altLang="ja-JP" dirty="0"/>
          </a:p>
          <a:p>
            <a:r>
              <a:rPr lang="ja-JP" altLang="en-US" dirty="0"/>
              <a:t>自分で実際にやったことを基に作る</a:t>
            </a:r>
            <a:endParaRPr lang="en-US" altLang="ja-JP" dirty="0"/>
          </a:p>
          <a:p>
            <a:r>
              <a:rPr lang="ja-JP" altLang="en-US" dirty="0"/>
              <a:t>他のこととも関連付けて出すこと</a:t>
            </a:r>
            <a:endParaRPr lang="en-US" altLang="ja-JP" dirty="0"/>
          </a:p>
          <a:p>
            <a:r>
              <a:rPr lang="ja-JP" altLang="en-US" dirty="0"/>
              <a:t>ただ実験をするのではなく、根拠を明確に</a:t>
            </a:r>
            <a:endParaRPr lang="en-US" altLang="ja-JP" dirty="0"/>
          </a:p>
          <a:p>
            <a:r>
              <a:rPr lang="ja-JP" altLang="en-US" dirty="0"/>
              <a:t>データを集めて分析すること</a:t>
            </a:r>
            <a:endParaRPr lang="en-US" altLang="ja-JP" dirty="0"/>
          </a:p>
          <a:p>
            <a:r>
              <a:rPr lang="ja-JP" altLang="en-US" dirty="0"/>
              <a:t>地道に積み重ねていくこと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06458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B10549-76F1-9DEC-7FE6-F23EEC639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若狭高校が求めている「科学的」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8C1B48-3792-B6AB-006E-837079262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400" dirty="0"/>
              <a:t>以前配布した簡易版ではない、完全版のルーブリック</a:t>
            </a:r>
            <a:endParaRPr kumimoji="1" lang="en-US" altLang="ja-JP" sz="4400" dirty="0"/>
          </a:p>
          <a:p>
            <a:r>
              <a:rPr kumimoji="1" lang="ja-JP" altLang="en-US" sz="4400" dirty="0"/>
              <a:t>特に３番目と４番目に注目</a:t>
            </a:r>
          </a:p>
        </p:txBody>
      </p:sp>
    </p:spTree>
    <p:extLst>
      <p:ext uri="{BB962C8B-B14F-4D97-AF65-F5344CB8AC3E}">
        <p14:creationId xmlns:p14="http://schemas.microsoft.com/office/powerpoint/2010/main" val="1778665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769211-2C54-ADD4-1126-5253EEE16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黒瀬が思う「科学」において大事なこと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76093FB-2ED3-56C8-F9C8-FB48431B7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12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6DBBB-BDDD-5115-8FB1-E3A3D6AB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2D1E98-4E0E-C06B-504D-F3F84C67E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黒瀬が思う「科学」において大事なこと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5AE713-ABA2-2D90-2A69-47CBC8525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40" y="1145116"/>
            <a:ext cx="11904921" cy="4525962"/>
          </a:xfrm>
        </p:spPr>
        <p:txBody>
          <a:bodyPr/>
          <a:lstStyle/>
          <a:p>
            <a:r>
              <a:rPr lang="ja-JP" altLang="en-US" sz="4000" dirty="0"/>
              <a:t>☆論理性がある</a:t>
            </a:r>
            <a:r>
              <a:rPr lang="ja-JP" altLang="en-US" sz="3600" dirty="0"/>
              <a:t>（探究サイクルに矛盾がない。）</a:t>
            </a:r>
            <a:endParaRPr lang="en-US" altLang="ja-JP" sz="4000" dirty="0"/>
          </a:p>
          <a:p>
            <a:r>
              <a:rPr lang="ja-JP" altLang="en-US" sz="4000" dirty="0"/>
              <a:t>一般性がある</a:t>
            </a:r>
            <a:r>
              <a:rPr lang="ja-JP" altLang="en-US" sz="3600" dirty="0"/>
              <a:t>（十分な量のデータがある。）</a:t>
            </a:r>
            <a:endParaRPr lang="en-US" altLang="ja-JP" sz="4000" dirty="0"/>
          </a:p>
          <a:p>
            <a:r>
              <a:rPr lang="ja-JP" altLang="en-US" sz="4000" dirty="0"/>
              <a:t>客観性がある</a:t>
            </a:r>
            <a:r>
              <a:rPr lang="ja-JP" altLang="en-US" sz="3600" dirty="0"/>
              <a:t>（信頼できるデータに基づいている。）</a:t>
            </a:r>
            <a:endParaRPr lang="en-US" altLang="ja-JP" sz="4000" dirty="0"/>
          </a:p>
          <a:p>
            <a:r>
              <a:rPr lang="ja-JP" altLang="en-US" sz="4000" dirty="0"/>
              <a:t>再現性がある</a:t>
            </a:r>
            <a:r>
              <a:rPr lang="ja-JP" altLang="en-US" sz="3600" dirty="0"/>
              <a:t>（誰でも同じ結果が得られる。）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2362186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0DC2BB-0BA3-4704-8027-3AFD754CF41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3.xml><?xml version="1.0" encoding="utf-8"?>
<ds:datastoreItem xmlns:ds="http://schemas.openxmlformats.org/officeDocument/2006/customXml" ds:itemID="{16E43338-1464-40BE-A109-A509A7C7CEAA}"/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802</TotalTime>
  <Words>733</Words>
  <Application>Microsoft Office PowerPoint</Application>
  <PresentationFormat>ワイド画面</PresentationFormat>
  <Paragraphs>76</Paragraphs>
  <Slides>15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1" baseType="lpstr">
      <vt:lpstr>游ゴシック</vt:lpstr>
      <vt:lpstr>Franklin Gothic Book</vt:lpstr>
      <vt:lpstr>Franklin Gothic Medium</vt:lpstr>
      <vt:lpstr>Wingdings</vt:lpstr>
      <vt:lpstr>Wingdings 2</vt:lpstr>
      <vt:lpstr>卒論</vt:lpstr>
      <vt:lpstr>R8 探究科学Ⅱガイダンス</vt:lpstr>
      <vt:lpstr>探究科学Ⅱ</vt:lpstr>
      <vt:lpstr>いよいよ「探究科学Ⅱ」が始まります</vt:lpstr>
      <vt:lpstr>いよいよ「探究科学Ⅱ」が始まります</vt:lpstr>
      <vt:lpstr>それでは</vt:lpstr>
      <vt:lpstr>“科学的”な探究って何だろう？（４月の君たち）</vt:lpstr>
      <vt:lpstr>若狭高校が求めている「科学的」</vt:lpstr>
      <vt:lpstr>黒瀬が思う「科学」において大事なこと</vt:lpstr>
      <vt:lpstr>黒瀬が思う「科学」において大事なこと</vt:lpstr>
      <vt:lpstr>今年の探究では、みんなにこんなことを気をつけてほしい</vt:lpstr>
      <vt:lpstr>今年の探究では、みんなにこんなことを気をつけてほしい</vt:lpstr>
      <vt:lpstr>今年の探究では、みんなにこんなことを気をつけてほしい</vt:lpstr>
      <vt:lpstr>今年度の変更点</vt:lpstr>
      <vt:lpstr>今年度の変更点</vt:lpstr>
      <vt:lpstr>本日の内容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182</cp:revision>
  <dcterms:created xsi:type="dcterms:W3CDTF">2025-04-03T04:47:49Z</dcterms:created>
  <dcterms:modified xsi:type="dcterms:W3CDTF">2026-07-22T03:38:22Z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