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93" r:id="rId13"/>
    <p:sldId id="294" r:id="rId14"/>
    <p:sldId id="306" r:id="rId15"/>
    <p:sldId id="309" r:id="rId16"/>
    <p:sldId id="307" r:id="rId17"/>
    <p:sldId id="308" r:id="rId18"/>
    <p:sldId id="296" r:id="rId19"/>
    <p:sldId id="305" r:id="rId20"/>
    <p:sldId id="310" r:id="rId21"/>
    <p:sldId id="302" r:id="rId22"/>
    <p:sldId id="303" r:id="rId23"/>
    <p:sldId id="301" r:id="rId24"/>
    <p:sldId id="300" r:id="rId25"/>
    <p:sldId id="298" r:id="rId26"/>
    <p:sldId id="299" r:id="rId27"/>
    <p:sldId id="295" r:id="rId28"/>
    <p:sldId id="311" r:id="rId2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9" autoAdjust="0"/>
    <p:restoredTop sz="91417" autoAdjust="0"/>
  </p:normalViewPr>
  <p:slideViewPr>
    <p:cSldViewPr snapToGrid="0">
      <p:cViewPr>
        <p:scale>
          <a:sx n="50" d="100"/>
          <a:sy n="50" d="100"/>
        </p:scale>
        <p:origin x="183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FE10A-85EE-48BD-894B-CED27AACDC01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E22BD-6BBB-46C1-AB24-D41F584BE4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7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917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DBD0E-ACC5-0BDC-5AC4-B5F00E8AE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30F015-428C-40F5-239B-56BE2CB27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959E86-D7CD-1C1C-C7E7-FC6C4B995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82C5C4-8CFF-4567-CECC-17A214197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919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552BB-DEE3-8A2C-1EBE-D28DA52EA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CC7047-5134-FB1A-BB0B-8DC4B80E06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2BF1A3-DCA4-BAF7-EC51-A82EDABED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AFE23C-3967-AF04-794C-F59FDDB633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668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83D77-F557-65B0-75AF-6146CB6DC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3E6E6-7BA2-0577-0406-AB6552B209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7E340C-9BC1-B999-8044-E809E3983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93D5B8-AC31-8872-8D17-0073B77C2A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7489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9E087-144D-3217-7E7E-6AAD6947B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ECBF8A-69F7-6646-5565-56B8797E8E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8DC17B-8630-3DB6-CA78-1369BFE6E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0EDAC2-3EEB-616B-0A06-D88E51EA9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926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探究の基礎の「リサーチクエスチョン」は、課題。それに対する自分なりの回答が仮説。</a:t>
            </a:r>
            <a:endParaRPr kumimoji="1" lang="en-US" altLang="ja-JP" dirty="0"/>
          </a:p>
          <a:p>
            <a:r>
              <a:rPr kumimoji="1" lang="ja-JP" altLang="en-US" dirty="0"/>
              <a:t>（１）ある程度の複雑さが必要→最初は単純でもよい。しかし、検証可能な仮説を立てる中で必然的に複雑になっていく</a:t>
            </a:r>
            <a:endParaRPr kumimoji="1" lang="en-US" altLang="ja-JP" dirty="0"/>
          </a:p>
          <a:p>
            <a:r>
              <a:rPr kumimoji="1" lang="ja-JP" altLang="en-US" dirty="0"/>
              <a:t>（２）焦点を当てる→これも検証可能な仮説にするためには必然。</a:t>
            </a:r>
            <a:endParaRPr kumimoji="1" lang="en-US" altLang="ja-JP" dirty="0"/>
          </a:p>
          <a:p>
            <a:r>
              <a:rPr kumimoji="1" lang="ja-JP" altLang="en-US" dirty="0"/>
              <a:t>（３）答えが出てきそうな疑問を→そのまんま検証可能性</a:t>
            </a:r>
            <a:endParaRPr kumimoji="1" lang="en-US" altLang="ja-JP" dirty="0"/>
          </a:p>
          <a:p>
            <a:r>
              <a:rPr kumimoji="1" lang="ja-JP" altLang="en-US" dirty="0"/>
              <a:t>（４）価値判断に注意→言葉の定義は検証可能性につながる</a:t>
            </a:r>
            <a:endParaRPr kumimoji="1" lang="en-US" altLang="ja-JP" dirty="0"/>
          </a:p>
          <a:p>
            <a:r>
              <a:rPr kumimoji="1" lang="ja-JP" altLang="en-US" dirty="0"/>
              <a:t>（５）抽象的すぎない→抽象的な課題は検証可能な仮説を生み出さない</a:t>
            </a:r>
            <a:endParaRPr kumimoji="1" lang="en-US" altLang="ja-JP" dirty="0"/>
          </a:p>
          <a:p>
            <a:r>
              <a:rPr kumimoji="1" lang="ja-JP" altLang="en-US" dirty="0"/>
              <a:t>（６）「なぜ？」に注意→これは実は（４）と同じ問題。「なぜ？」という言葉の取り方を定義する必要があるという話。</a:t>
            </a:r>
            <a:endParaRPr kumimoji="1" lang="en-US" altLang="ja-JP" dirty="0"/>
          </a:p>
          <a:p>
            <a:r>
              <a:rPr kumimoji="1" lang="ja-JP" altLang="en-US" dirty="0"/>
              <a:t>（７）オリジナリティ→これは後回し。</a:t>
            </a:r>
            <a:endParaRPr kumimoji="1" lang="en-US" altLang="ja-JP" dirty="0"/>
          </a:p>
          <a:p>
            <a:r>
              <a:rPr kumimoji="1" lang="ja-JP" altLang="en-US" dirty="0"/>
              <a:t>（８）調べなくても分かってしまう→課題にならない。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989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生活経験に基づく仮説を立て、文献調査を行い、自分の生活経験に基づく仮説に理論を当てはめ、より強固な仮説にする流れはかなり理想的</a:t>
            </a:r>
            <a:endParaRPr kumimoji="1" lang="en-US" altLang="ja-JP" dirty="0"/>
          </a:p>
          <a:p>
            <a:r>
              <a:rPr kumimoji="1" lang="ja-JP" altLang="en-US" dirty="0"/>
              <a:t>また、文献調査によって理論が発見されたとして、それを実際に確かめるパートはあってもよいと思う（ただし、それがあっていた場合に、そこで探究が終わってしまうのであれば、時間のロスになることには留意）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560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76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12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95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81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8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96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1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734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61010-ACB0-A1C2-A443-A96DE12E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5309417"/>
            <a:ext cx="11277600" cy="775330"/>
          </a:xfrm>
        </p:spPr>
        <p:txBody>
          <a:bodyPr>
            <a:normAutofit/>
          </a:bodyPr>
          <a:lstStyle/>
          <a:p>
            <a:pPr algn="r"/>
            <a:r>
              <a:rPr kumimoji="1" lang="en-US" altLang="ja-JP" sz="4000" dirty="0"/>
              <a:t>R8</a:t>
            </a:r>
            <a:r>
              <a:rPr lang="ja-JP" altLang="en-US" sz="4000" dirty="0"/>
              <a:t> </a:t>
            </a:r>
            <a:r>
              <a:rPr kumimoji="1" lang="ja-JP" altLang="en-US" sz="4000" dirty="0"/>
              <a:t>探究科学</a:t>
            </a:r>
            <a:r>
              <a:rPr lang="en-US" altLang="ja-JP" sz="4000" dirty="0"/>
              <a:t>Ⅰ</a:t>
            </a:r>
            <a:r>
              <a:rPr lang="ja-JP" altLang="en-US" sz="4000" dirty="0"/>
              <a:t>理数ガイダンス</a:t>
            </a:r>
            <a:endParaRPr kumimoji="1" lang="ja-JP" altLang="en-US" sz="40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213F6-DFAB-DB57-6489-38025ACC0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6084747"/>
            <a:ext cx="11277600" cy="678428"/>
          </a:xfrm>
        </p:spPr>
        <p:txBody>
          <a:bodyPr/>
          <a:lstStyle/>
          <a:p>
            <a:r>
              <a:rPr kumimoji="1" lang="ja-JP" altLang="en-US" dirty="0"/>
              <a:t>黒瀬 玲凱</a:t>
            </a:r>
          </a:p>
        </p:txBody>
      </p:sp>
      <p:pic>
        <p:nvPicPr>
          <p:cNvPr id="4" name="図 3" descr="おもちゃ, レゴ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A98D09D-746D-E6B5-C8EF-5BCDAB887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745" y="1827730"/>
            <a:ext cx="2925780" cy="3171577"/>
          </a:xfrm>
          <a:prstGeom prst="rect">
            <a:avLst/>
          </a:prstGeom>
        </p:spPr>
      </p:pic>
      <p:pic>
        <p:nvPicPr>
          <p:cNvPr id="5" name="図 4" descr="レゴのキャラクタ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CA2FAD1-632D-8F7F-D950-BBA36E4D8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45" y="257423"/>
            <a:ext cx="3171577" cy="317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7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FC91-5396-AB7B-8699-F18363AA5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EC9B55-AEEB-BAAF-2FD9-567122A3A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とりあえずここから！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71D46B8D-0CF8-7D54-297B-87712AFCAF4A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14459A26-E722-26AF-D43D-F07B6C4164CF}"/>
              </a:ext>
            </a:extLst>
          </p:cNvPr>
          <p:cNvSpPr/>
          <p:nvPr/>
        </p:nvSpPr>
        <p:spPr>
          <a:xfrm>
            <a:off x="7336613" y="2236507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31E12BD7-86E4-2535-1ABA-06394E7D0004}"/>
              </a:ext>
            </a:extLst>
          </p:cNvPr>
          <p:cNvSpPr/>
          <p:nvPr/>
        </p:nvSpPr>
        <p:spPr>
          <a:xfrm>
            <a:off x="6925856" y="3618448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C8F6020-461B-D85F-C1C6-7AD1CF26EC80}"/>
              </a:ext>
            </a:extLst>
          </p:cNvPr>
          <p:cNvSpPr/>
          <p:nvPr/>
        </p:nvSpPr>
        <p:spPr>
          <a:xfrm>
            <a:off x="7021801" y="5000389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385781A9-7CB9-836C-B4AC-9795C805B54D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D50AB0D8-1C39-8726-82E8-B82E301278E9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6FA550C8-6E36-EAB0-F182-A03F9AE5274A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0E210E97-AD8E-2479-CD92-0B7B13E443BA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A693A7E2-B2DA-F5EE-6A12-9AEB0ACE9C93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4CBF902-7C9B-FC95-F87E-7D26760EAE09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8055D265-3EAE-5981-344C-6028248789DE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462B81F6-E2F1-55A1-B9CF-D94C98769713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ED133152-1A19-65BB-E3EC-1DC3271378E1}"/>
              </a:ext>
            </a:extLst>
          </p:cNvPr>
          <p:cNvSpPr/>
          <p:nvPr/>
        </p:nvSpPr>
        <p:spPr>
          <a:xfrm>
            <a:off x="223284" y="723018"/>
            <a:ext cx="11765516" cy="270598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971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18802B-FCE1-1AB8-7C96-7F1CE2FA4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46153A-F4CB-22E2-E6ED-B29856E48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「探究の基礎」の方で、課題設定は大体済んでいるかもしれませんが</a:t>
            </a:r>
            <a:r>
              <a:rPr kumimoji="1" lang="en-US" altLang="ja-JP" sz="4000" dirty="0"/>
              <a:t>…</a:t>
            </a:r>
          </a:p>
          <a:p>
            <a:r>
              <a:rPr lang="ja-JP" altLang="en-US" sz="4000" dirty="0"/>
              <a:t>せっかくなので、私なりの課題設定のポイントも述べておきたいと思います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5281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6B2B6-DF84-CDC4-1EE9-17C9CE64D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86C846-F1AF-5D4E-D34F-5A15AD011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96EA8FA-343E-FA78-D885-56285C17A672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1B62F1F8-E50D-53F5-A7C7-315E87C3B4DF}"/>
              </a:ext>
            </a:extLst>
          </p:cNvPr>
          <p:cNvSpPr/>
          <p:nvPr/>
        </p:nvSpPr>
        <p:spPr>
          <a:xfrm>
            <a:off x="7336613" y="2236507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82F9EB23-327F-9662-69ED-37A553615644}"/>
              </a:ext>
            </a:extLst>
          </p:cNvPr>
          <p:cNvSpPr/>
          <p:nvPr/>
        </p:nvSpPr>
        <p:spPr>
          <a:xfrm>
            <a:off x="6925856" y="3618448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9F63A28-BFF6-6287-A6DD-18B06CBCDED1}"/>
              </a:ext>
            </a:extLst>
          </p:cNvPr>
          <p:cNvSpPr/>
          <p:nvPr/>
        </p:nvSpPr>
        <p:spPr>
          <a:xfrm>
            <a:off x="7021801" y="5000389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91B8EBCE-26A9-E334-FE61-33A187226DB9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956C9BA8-42B5-7220-E844-40EE0FD02020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96A29D47-6459-9A00-17A1-2E471A83D77D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00C7F59-C568-BA02-1016-2CF784C38E55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1F8F578E-B809-A879-F573-E88F31E2ED75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2E52F7A1-B765-16D1-E032-3CB60ACDE21C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CABCE10D-3DA8-A6D1-BB06-CDBCEDA85931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741F9570-4386-20D2-BE4F-5514F3AE1B97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837EC3F-F0B0-69B6-88EF-0032595CF805}"/>
              </a:ext>
            </a:extLst>
          </p:cNvPr>
          <p:cNvSpPr/>
          <p:nvPr/>
        </p:nvSpPr>
        <p:spPr>
          <a:xfrm>
            <a:off x="223284" y="723018"/>
            <a:ext cx="11765516" cy="270598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456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3E58E-1927-8C2B-CB36-B41B3A69F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343F77-AE4E-2476-3E64-C73FE45B5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課題設定のポイント</a:t>
            </a:r>
            <a:endParaRPr kumimoji="1" lang="ja-JP" altLang="en-US" dirty="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AE945D03-E760-295F-F265-7344BC20B266}"/>
              </a:ext>
            </a:extLst>
          </p:cNvPr>
          <p:cNvSpPr/>
          <p:nvPr/>
        </p:nvSpPr>
        <p:spPr>
          <a:xfrm>
            <a:off x="6310090" y="181323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2C41322E-9455-0AD4-B914-720542FAEC78}"/>
              </a:ext>
            </a:extLst>
          </p:cNvPr>
          <p:cNvSpPr/>
          <p:nvPr/>
        </p:nvSpPr>
        <p:spPr>
          <a:xfrm>
            <a:off x="7336613" y="5673395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127AD3E1-B105-257B-4B8D-64B9EE7C769C}"/>
              </a:ext>
            </a:extLst>
          </p:cNvPr>
          <p:cNvSpPr/>
          <p:nvPr/>
        </p:nvSpPr>
        <p:spPr>
          <a:xfrm>
            <a:off x="6925856" y="7055336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E27E8EA-C619-8D7C-7376-6B179EAC0363}"/>
              </a:ext>
            </a:extLst>
          </p:cNvPr>
          <p:cNvSpPr/>
          <p:nvPr/>
        </p:nvSpPr>
        <p:spPr>
          <a:xfrm>
            <a:off x="7021801" y="8437277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CE2170CB-B9D3-5B71-93EC-BAED9AB007E6}"/>
              </a:ext>
            </a:extLst>
          </p:cNvPr>
          <p:cNvSpPr/>
          <p:nvPr/>
        </p:nvSpPr>
        <p:spPr>
          <a:xfrm>
            <a:off x="671644" y="2814730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31735DB3-BB93-7A08-2A77-D66ED714A617}"/>
              </a:ext>
            </a:extLst>
          </p:cNvPr>
          <p:cNvSpPr/>
          <p:nvPr/>
        </p:nvSpPr>
        <p:spPr>
          <a:xfrm>
            <a:off x="703176" y="5721242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7AC39ABC-9853-ADF8-5310-16E70B274EF7}"/>
              </a:ext>
            </a:extLst>
          </p:cNvPr>
          <p:cNvSpPr/>
          <p:nvPr/>
        </p:nvSpPr>
        <p:spPr>
          <a:xfrm>
            <a:off x="703176" y="7103183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546A38C1-CDC4-0CE1-7656-360F4B6F90A1}"/>
              </a:ext>
            </a:extLst>
          </p:cNvPr>
          <p:cNvSpPr/>
          <p:nvPr/>
        </p:nvSpPr>
        <p:spPr>
          <a:xfrm>
            <a:off x="685455" y="8485124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982514FF-8F83-69B8-4E3D-445E80363D95}"/>
              </a:ext>
            </a:extLst>
          </p:cNvPr>
          <p:cNvSpPr/>
          <p:nvPr/>
        </p:nvSpPr>
        <p:spPr>
          <a:xfrm>
            <a:off x="2742059" y="663002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9916FFF6-5F1B-EFA4-108E-A24EF90FA548}"/>
              </a:ext>
            </a:extLst>
          </p:cNvPr>
          <p:cNvSpPr/>
          <p:nvPr/>
        </p:nvSpPr>
        <p:spPr>
          <a:xfrm>
            <a:off x="2745601" y="8005174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8F47C218-0F66-D33E-FDCB-8359923FE0AF}"/>
              </a:ext>
            </a:extLst>
          </p:cNvPr>
          <p:cNvSpPr/>
          <p:nvPr/>
        </p:nvSpPr>
        <p:spPr>
          <a:xfrm>
            <a:off x="5307074" y="6140650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DCBCB4FF-878C-758A-DB66-FAC551760F95}"/>
              </a:ext>
            </a:extLst>
          </p:cNvPr>
          <p:cNvSpPr/>
          <p:nvPr/>
        </p:nvSpPr>
        <p:spPr>
          <a:xfrm>
            <a:off x="223284" y="141890"/>
            <a:ext cx="11765516" cy="671611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6CFC6224-C732-F0D1-4AEE-C4951103A00B}"/>
              </a:ext>
            </a:extLst>
          </p:cNvPr>
          <p:cNvSpPr/>
          <p:nvPr/>
        </p:nvSpPr>
        <p:spPr>
          <a:xfrm>
            <a:off x="2575852" y="3723513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543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F70E9-5718-C659-3F79-D6887E965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AAB17A-30CC-FCB9-48F9-4C7349FEA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課題設定のポイント</a:t>
            </a:r>
            <a:endParaRPr kumimoji="1" lang="ja-JP" altLang="en-US" dirty="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A762BAFF-EA1D-27B5-A68B-68F48CA7606D}"/>
              </a:ext>
            </a:extLst>
          </p:cNvPr>
          <p:cNvSpPr/>
          <p:nvPr/>
        </p:nvSpPr>
        <p:spPr>
          <a:xfrm>
            <a:off x="6310090" y="181323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4565097-6EF1-7FC3-39AF-355B1498F24A}"/>
              </a:ext>
            </a:extLst>
          </p:cNvPr>
          <p:cNvSpPr/>
          <p:nvPr/>
        </p:nvSpPr>
        <p:spPr>
          <a:xfrm>
            <a:off x="7336613" y="5673395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0139394-BA38-A0C4-93AE-8055AD09E75C}"/>
              </a:ext>
            </a:extLst>
          </p:cNvPr>
          <p:cNvSpPr/>
          <p:nvPr/>
        </p:nvSpPr>
        <p:spPr>
          <a:xfrm>
            <a:off x="6925856" y="7055336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D870D692-9E63-3750-D398-580F8C6EF7E7}"/>
              </a:ext>
            </a:extLst>
          </p:cNvPr>
          <p:cNvSpPr/>
          <p:nvPr/>
        </p:nvSpPr>
        <p:spPr>
          <a:xfrm>
            <a:off x="7021801" y="8437277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50D5C32B-AEE1-DFC1-5B20-1E3A336A4851}"/>
              </a:ext>
            </a:extLst>
          </p:cNvPr>
          <p:cNvSpPr/>
          <p:nvPr/>
        </p:nvSpPr>
        <p:spPr>
          <a:xfrm>
            <a:off x="671644" y="2814730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0F3047A0-CAE1-A2BA-EC6E-EEBD74B9AABD}"/>
              </a:ext>
            </a:extLst>
          </p:cNvPr>
          <p:cNvSpPr/>
          <p:nvPr/>
        </p:nvSpPr>
        <p:spPr>
          <a:xfrm>
            <a:off x="703176" y="5721242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60EEDEB5-E78A-0FAE-305F-63B2AD91277B}"/>
              </a:ext>
            </a:extLst>
          </p:cNvPr>
          <p:cNvSpPr/>
          <p:nvPr/>
        </p:nvSpPr>
        <p:spPr>
          <a:xfrm>
            <a:off x="703176" y="7103183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D3D1A57F-106E-595E-85EF-E21F68F422D1}"/>
              </a:ext>
            </a:extLst>
          </p:cNvPr>
          <p:cNvSpPr/>
          <p:nvPr/>
        </p:nvSpPr>
        <p:spPr>
          <a:xfrm>
            <a:off x="685455" y="8485124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7F7BBCF3-FE2B-442D-0CE3-7EE6715CEC90}"/>
              </a:ext>
            </a:extLst>
          </p:cNvPr>
          <p:cNvSpPr/>
          <p:nvPr/>
        </p:nvSpPr>
        <p:spPr>
          <a:xfrm>
            <a:off x="2607384" y="1024379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E8C17D9-CBF6-D598-D016-AA6FAF9EF59A}"/>
              </a:ext>
            </a:extLst>
          </p:cNvPr>
          <p:cNvSpPr/>
          <p:nvPr/>
        </p:nvSpPr>
        <p:spPr>
          <a:xfrm>
            <a:off x="2742059" y="663002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DF9F5B48-28E9-3C3C-84B7-DF52FFBCFF85}"/>
              </a:ext>
            </a:extLst>
          </p:cNvPr>
          <p:cNvSpPr/>
          <p:nvPr/>
        </p:nvSpPr>
        <p:spPr>
          <a:xfrm>
            <a:off x="2745601" y="8005174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C3059562-4BAC-D482-A4FB-96A02BC99B5F}"/>
              </a:ext>
            </a:extLst>
          </p:cNvPr>
          <p:cNvSpPr/>
          <p:nvPr/>
        </p:nvSpPr>
        <p:spPr>
          <a:xfrm>
            <a:off x="5307074" y="6140650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DF9B64AB-1C34-06CA-7C59-981A536E887A}"/>
              </a:ext>
            </a:extLst>
          </p:cNvPr>
          <p:cNvSpPr/>
          <p:nvPr/>
        </p:nvSpPr>
        <p:spPr>
          <a:xfrm>
            <a:off x="223284" y="141890"/>
            <a:ext cx="11765516" cy="671611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2CFD2536-1F08-46CC-C0D9-57EB16FBC2FE}"/>
              </a:ext>
            </a:extLst>
          </p:cNvPr>
          <p:cNvSpPr/>
          <p:nvPr/>
        </p:nvSpPr>
        <p:spPr>
          <a:xfrm>
            <a:off x="713809" y="260751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目的（分野）の設定</a:t>
            </a:r>
            <a:endParaRPr kumimoji="1" lang="ja-JP" altLang="en-US" sz="3600" dirty="0"/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DEBA1CFF-0553-7D84-53B3-E539AB0BE19C}"/>
              </a:ext>
            </a:extLst>
          </p:cNvPr>
          <p:cNvSpPr/>
          <p:nvPr/>
        </p:nvSpPr>
        <p:spPr>
          <a:xfrm>
            <a:off x="2575852" y="3723513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0005394-1C78-F3AB-E937-30DC8A9BBE2F}"/>
              </a:ext>
            </a:extLst>
          </p:cNvPr>
          <p:cNvSpPr/>
          <p:nvPr/>
        </p:nvSpPr>
        <p:spPr>
          <a:xfrm>
            <a:off x="645288" y="1488362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情報収集①</a:t>
            </a:r>
            <a:endParaRPr kumimoji="1" lang="ja-JP" altLang="en-US" sz="3600" dirty="0"/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A688A0E8-E3D4-5EB7-DAD9-6CF3A9A0563A}"/>
              </a:ext>
            </a:extLst>
          </p:cNvPr>
          <p:cNvSpPr/>
          <p:nvPr/>
        </p:nvSpPr>
        <p:spPr>
          <a:xfrm>
            <a:off x="2607384" y="2361880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8DB3AD43-2B81-AB58-601E-418819FAE04A}"/>
              </a:ext>
            </a:extLst>
          </p:cNvPr>
          <p:cNvSpPr/>
          <p:nvPr/>
        </p:nvSpPr>
        <p:spPr>
          <a:xfrm>
            <a:off x="703176" y="4177125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情報収集②</a:t>
            </a:r>
            <a:endParaRPr kumimoji="1" lang="ja-JP" altLang="en-US" sz="3600" dirty="0"/>
          </a:p>
        </p:txBody>
      </p:sp>
      <p:sp>
        <p:nvSpPr>
          <p:cNvPr id="25" name="矢印: 下 24">
            <a:extLst>
              <a:ext uri="{FF2B5EF4-FFF2-40B4-BE49-F238E27FC236}">
                <a16:creationId xmlns:a16="http://schemas.microsoft.com/office/drawing/2014/main" id="{B5FDEEA7-1796-7E78-B440-33E45753B843}"/>
              </a:ext>
            </a:extLst>
          </p:cNvPr>
          <p:cNvSpPr/>
          <p:nvPr/>
        </p:nvSpPr>
        <p:spPr>
          <a:xfrm>
            <a:off x="2742059" y="5085908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043FC67C-44CF-ED87-C851-8A1481D8C516}"/>
              </a:ext>
            </a:extLst>
          </p:cNvPr>
          <p:cNvSpPr/>
          <p:nvPr/>
        </p:nvSpPr>
        <p:spPr>
          <a:xfrm>
            <a:off x="5333370" y="3309343"/>
            <a:ext cx="988828" cy="133282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8BC52AB0-A0B2-5D02-0087-5BFF6557B81A}"/>
              </a:ext>
            </a:extLst>
          </p:cNvPr>
          <p:cNvSpPr/>
          <p:nvPr/>
        </p:nvSpPr>
        <p:spPr>
          <a:xfrm>
            <a:off x="5370299" y="663389"/>
            <a:ext cx="988828" cy="3983260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A7BE8E8A-CC5C-84CD-EC25-6F6C1901AD07}"/>
              </a:ext>
            </a:extLst>
          </p:cNvPr>
          <p:cNvSpPr/>
          <p:nvPr/>
        </p:nvSpPr>
        <p:spPr>
          <a:xfrm>
            <a:off x="5929908" y="3950319"/>
            <a:ext cx="5819609" cy="1332823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解決方法を探る情報収集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理論でも、経験でも可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41DE3CD5-0359-F623-A872-ED8B65A8F44D}"/>
              </a:ext>
            </a:extLst>
          </p:cNvPr>
          <p:cNvSpPr/>
          <p:nvPr/>
        </p:nvSpPr>
        <p:spPr>
          <a:xfrm>
            <a:off x="5786685" y="1289821"/>
            <a:ext cx="6179346" cy="136725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これまでの人生で得た情報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自分自身の情報も含む</a:t>
            </a:r>
          </a:p>
        </p:txBody>
      </p:sp>
    </p:spTree>
    <p:extLst>
      <p:ext uri="{BB962C8B-B14F-4D97-AF65-F5344CB8AC3E}">
        <p14:creationId xmlns:p14="http://schemas.microsoft.com/office/powerpoint/2010/main" val="178658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5127B1-7277-320B-34AC-83EB848CC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130A5A-7377-62AF-ABB1-7B8A36338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742950" indent="-742950">
              <a:buClr>
                <a:schemeClr val="accent5"/>
              </a:buClr>
              <a:buSzPct val="100000"/>
              <a:buFont typeface="+mj-ea"/>
              <a:buAutoNum type="circleNumDbPlain"/>
            </a:pPr>
            <a:r>
              <a:rPr kumimoji="1" lang="ja-JP" altLang="en-US" sz="4400" dirty="0"/>
              <a:t>「目的」と「課題」と「仮説」を区別して考える</a:t>
            </a:r>
            <a:endParaRPr kumimoji="1" lang="en-US" altLang="ja-JP" sz="4400" dirty="0"/>
          </a:p>
          <a:p>
            <a:endParaRPr lang="en-US" altLang="ja-JP" sz="4400" dirty="0"/>
          </a:p>
          <a:p>
            <a:r>
              <a:rPr kumimoji="1" lang="ja-JP" altLang="en-US" sz="4400" dirty="0"/>
              <a:t>目的は、自分（世界）が達成したいこと</a:t>
            </a:r>
            <a:endParaRPr kumimoji="1" lang="en-US" altLang="ja-JP" sz="4400" dirty="0"/>
          </a:p>
          <a:p>
            <a:r>
              <a:rPr kumimoji="1" lang="ja-JP" altLang="en-US" sz="4400" dirty="0"/>
              <a:t>課題は、目的達成のために必要なこと</a:t>
            </a:r>
            <a:endParaRPr kumimoji="1" lang="en-US" altLang="ja-JP" sz="4400" dirty="0"/>
          </a:p>
          <a:p>
            <a:r>
              <a:rPr lang="ja-JP" altLang="en-US" sz="4400" dirty="0"/>
              <a:t>仮説は、どうやったらそれを解決できるかという方法の予想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953706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D3EDD-F503-7020-5AA8-74004FF8F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C4E67A-625F-5E52-DAEF-C54AA726F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356B34-62E8-6852-C5B8-66A2C1E46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742950" indent="-742950">
              <a:buClr>
                <a:schemeClr val="accent5"/>
              </a:buClr>
              <a:buSzPct val="100000"/>
              <a:buFont typeface="+mj-ea"/>
              <a:buAutoNum type="circleNumDbPlain"/>
            </a:pPr>
            <a:r>
              <a:rPr lang="ja-JP" altLang="en-US" sz="4400" dirty="0"/>
              <a:t>「目的」と「課題」と「仮説」を区別して考える</a:t>
            </a:r>
            <a:endParaRPr lang="en-US" altLang="ja-JP" sz="4400" dirty="0"/>
          </a:p>
          <a:p>
            <a:endParaRPr lang="en-US" altLang="ja-JP" sz="4400" dirty="0"/>
          </a:p>
          <a:p>
            <a:r>
              <a:rPr kumimoji="1" lang="ja-JP" altLang="en-US" sz="4400" dirty="0"/>
              <a:t>これは目的？課題？仮説？</a:t>
            </a:r>
            <a:endParaRPr kumimoji="1" lang="en-US" altLang="ja-JP" sz="4400" dirty="0"/>
          </a:p>
          <a:p>
            <a:pPr marL="0" indent="0" algn="ctr">
              <a:buNone/>
            </a:pPr>
            <a:r>
              <a:rPr lang="ja-JP" altLang="en-US" sz="5400" dirty="0"/>
              <a:t>「空が青いのはなぜか」</a:t>
            </a:r>
            <a:endParaRPr kumimoji="1" lang="en-US" altLang="ja-JP" sz="5400" dirty="0"/>
          </a:p>
          <a:p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709327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FE720-79C4-C5A0-6A2C-109F8B3A4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4469C2-061F-03F3-CED1-8356B855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F31A34-EA2B-5B1C-F10A-A73F001BD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0" indent="0" algn="ctr">
              <a:buNone/>
            </a:pPr>
            <a:r>
              <a:rPr lang="ja-JP" altLang="en-US" sz="5400" dirty="0"/>
              <a:t>「空が青いのはなぜか」</a:t>
            </a:r>
            <a:endParaRPr kumimoji="1" lang="en-US" altLang="ja-JP" sz="5400" dirty="0"/>
          </a:p>
          <a:p>
            <a:r>
              <a:rPr kumimoji="1" lang="ja-JP" altLang="en-US" sz="4400" dirty="0"/>
              <a:t>これは</a:t>
            </a:r>
            <a:r>
              <a:rPr kumimoji="1" lang="ja-JP" altLang="en-US" sz="4400" dirty="0">
                <a:solidFill>
                  <a:schemeClr val="accent5"/>
                </a:solidFill>
              </a:rPr>
              <a:t>目的</a:t>
            </a:r>
            <a:r>
              <a:rPr kumimoji="1" lang="ja-JP" altLang="en-US" sz="4400" dirty="0"/>
              <a:t>である</a:t>
            </a:r>
            <a:endParaRPr kumimoji="1" lang="en-US" altLang="ja-JP" sz="4400" dirty="0"/>
          </a:p>
          <a:p>
            <a:endParaRPr lang="en-US" altLang="ja-JP" sz="2400" dirty="0"/>
          </a:p>
          <a:p>
            <a:r>
              <a:rPr kumimoji="1" lang="ja-JP" altLang="en-US" sz="4400" dirty="0"/>
              <a:t>目的：空が青いのはなぜか知りたい</a:t>
            </a:r>
            <a:endParaRPr kumimoji="1" lang="en-US" altLang="ja-JP" sz="4400" dirty="0"/>
          </a:p>
          <a:p>
            <a:r>
              <a:rPr lang="ja-JP" altLang="en-US" sz="4400" dirty="0"/>
              <a:t>課題：空の色を決める仕組みを解明する</a:t>
            </a:r>
            <a:endParaRPr lang="en-US" altLang="ja-JP" sz="4400" dirty="0"/>
          </a:p>
          <a:p>
            <a:r>
              <a:rPr kumimoji="1" lang="ja-JP" altLang="en-US" sz="4400" dirty="0"/>
              <a:t>仮説：光の色によって散乱のしやすさが違うのではないか</a:t>
            </a:r>
          </a:p>
        </p:txBody>
      </p:sp>
    </p:spTree>
    <p:extLst>
      <p:ext uri="{BB962C8B-B14F-4D97-AF65-F5344CB8AC3E}">
        <p14:creationId xmlns:p14="http://schemas.microsoft.com/office/powerpoint/2010/main" val="504921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3A6F4-7330-CCAB-3EBB-6DDE3363F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55ADD-AD46-8823-8E1C-714179FAC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D1B3C2-7E86-F12C-E7C2-5CB381557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806450" indent="-806450">
              <a:buNone/>
            </a:pPr>
            <a:r>
              <a:rPr lang="ja-JP" altLang="en-US" sz="4400" dirty="0">
                <a:solidFill>
                  <a:schemeClr val="accent5"/>
                </a:solidFill>
              </a:rPr>
              <a:t>②</a:t>
            </a:r>
            <a:r>
              <a:rPr lang="ja-JP" altLang="en-US" sz="4400" dirty="0"/>
              <a:t>「検証可能な」「根拠のある」仮説を立てる</a:t>
            </a:r>
            <a:endParaRPr lang="en-US" altLang="ja-JP" sz="4400" dirty="0"/>
          </a:p>
          <a:p>
            <a:endParaRPr kumimoji="1" lang="en-US" altLang="ja-JP" sz="4400" dirty="0"/>
          </a:p>
          <a:p>
            <a:r>
              <a:rPr kumimoji="1" lang="ja-JP" altLang="en-US" sz="4400" dirty="0"/>
              <a:t>根拠のない仮説は、ただのあてずっぽう</a:t>
            </a:r>
            <a:endParaRPr kumimoji="1" lang="en-US" altLang="ja-JP" sz="4400" dirty="0"/>
          </a:p>
          <a:p>
            <a:r>
              <a:rPr lang="ja-JP" altLang="en-US" sz="4400" dirty="0"/>
              <a:t>ただし、ここでいう根拠とは、学術的である必要はなく、生活経験に基づいていてもよい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895518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4562A-6E2B-AD72-4FC2-0778C984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33A4C7-47C9-0FB4-5DE5-D68D650BF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0FA15D-6300-1A64-07D3-D6908417D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806450" indent="-806450">
              <a:buNone/>
            </a:pPr>
            <a:r>
              <a:rPr lang="ja-JP" altLang="en-US" sz="4400" dirty="0">
                <a:solidFill>
                  <a:schemeClr val="accent5"/>
                </a:solidFill>
              </a:rPr>
              <a:t>②</a:t>
            </a:r>
            <a:r>
              <a:rPr lang="ja-JP" altLang="en-US" sz="4400" dirty="0"/>
              <a:t>「検証可能な」「根拠のある」仮説を立てる</a:t>
            </a:r>
            <a:endParaRPr kumimoji="1" lang="en-US" altLang="ja-JP" sz="4400" dirty="0"/>
          </a:p>
          <a:p>
            <a:endParaRPr kumimoji="1" lang="en-US" altLang="ja-JP" sz="4400" dirty="0"/>
          </a:p>
          <a:p>
            <a:r>
              <a:rPr kumimoji="1" lang="ja-JP" altLang="en-US" sz="4400" dirty="0"/>
              <a:t>仮説の検証方法は主に２つ</a:t>
            </a:r>
            <a:endParaRPr kumimoji="1" lang="en-US" altLang="ja-JP" sz="4400" dirty="0"/>
          </a:p>
          <a:p>
            <a:r>
              <a:rPr lang="ja-JP" altLang="en-US" sz="4400" dirty="0"/>
              <a:t>「文献調査」によって、すでに確立されている理論を探す</a:t>
            </a:r>
            <a:endParaRPr lang="en-US" altLang="ja-JP" sz="4400" dirty="0"/>
          </a:p>
          <a:p>
            <a:r>
              <a:rPr kumimoji="1" lang="ja-JP" altLang="en-US" sz="4400" dirty="0"/>
              <a:t>「実験」によって、自分で理論を見つける</a:t>
            </a:r>
          </a:p>
        </p:txBody>
      </p:sp>
    </p:spTree>
    <p:extLst>
      <p:ext uri="{BB962C8B-B14F-4D97-AF65-F5344CB8AC3E}">
        <p14:creationId xmlns:p14="http://schemas.microsoft.com/office/powerpoint/2010/main" val="2049804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FF7F5C-7019-8F56-D241-B2C7FCC92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理数探究</a:t>
            </a:r>
            <a:r>
              <a:rPr kumimoji="1" lang="en-US" altLang="ja-JP" dirty="0"/>
              <a:t>_</a:t>
            </a:r>
            <a:r>
              <a:rPr kumimoji="1" lang="ja-JP" altLang="en-US" dirty="0"/>
              <a:t>探究科学</a:t>
            </a:r>
            <a:r>
              <a:rPr kumimoji="1" lang="en-US" altLang="ja-JP" dirty="0"/>
              <a:t>Ⅰ</a:t>
            </a:r>
            <a:r>
              <a:rPr kumimoji="1" lang="ja-JP" altLang="en-US" dirty="0"/>
              <a:t>が始まります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934CCB-637D-4FA6-C7F1-DFDFBDC31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5"/>
            <a:ext cx="11582400" cy="5468335"/>
          </a:xfrm>
        </p:spPr>
        <p:txBody>
          <a:bodyPr/>
          <a:lstStyle/>
          <a:p>
            <a:r>
              <a:rPr lang="ja-JP" altLang="en-US" sz="3200" dirty="0"/>
              <a:t>ここまでの授業</a:t>
            </a:r>
            <a:endParaRPr lang="en-US" altLang="ja-JP" sz="3200" dirty="0"/>
          </a:p>
          <a:p>
            <a:endParaRPr kumimoji="1" lang="en-US" altLang="ja-JP" sz="2400" dirty="0"/>
          </a:p>
          <a:p>
            <a:pPr marL="0" indent="0">
              <a:buNone/>
            </a:pPr>
            <a:r>
              <a:rPr lang="ja-JP" altLang="en-US" sz="4000" dirty="0"/>
              <a:t>　探究の基礎⋯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　探究を進めるための情報収集の仕方</a:t>
            </a:r>
            <a:endParaRPr lang="en-US" altLang="ja-JP" sz="4000" dirty="0"/>
          </a:p>
          <a:p>
            <a:pPr marL="0" indent="0">
              <a:buNone/>
            </a:pPr>
            <a:endParaRPr kumimoji="1"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　科学の基礎⋯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　</a:t>
            </a:r>
            <a:r>
              <a:rPr kumimoji="1" lang="ja-JP" altLang="en-US" sz="4000" dirty="0"/>
              <a:t>探究を進めるための仮説サイクルの立て方</a:t>
            </a:r>
            <a:endParaRPr kumimoji="1" lang="en-US" altLang="ja-JP" sz="4000" dirty="0"/>
          </a:p>
          <a:p>
            <a:pPr marL="0" indent="0">
              <a:buNone/>
            </a:pPr>
            <a:endParaRPr kumimoji="1" lang="en-US" altLang="ja-JP" sz="3200" dirty="0"/>
          </a:p>
        </p:txBody>
      </p:sp>
    </p:spTree>
    <p:extLst>
      <p:ext uri="{BB962C8B-B14F-4D97-AF65-F5344CB8AC3E}">
        <p14:creationId xmlns:p14="http://schemas.microsoft.com/office/powerpoint/2010/main" val="4110739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90DC3-F53E-F8C1-4B9C-C51C04976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D9887C-2E0C-A955-E6DB-C2D6A8BAE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E812F4-3FFB-B0F1-AEC4-AB533DC92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5400" dirty="0"/>
              <a:t>正直、ここまではおまけ</a:t>
            </a:r>
            <a:endParaRPr lang="en-US" altLang="ja-JP" sz="5400" dirty="0"/>
          </a:p>
          <a:p>
            <a:pPr marL="0" indent="0">
              <a:buNone/>
            </a:pPr>
            <a:r>
              <a:rPr kumimoji="1" lang="ja-JP" altLang="en-US" sz="5400" dirty="0"/>
              <a:t>一番大事なことは次のポイント</a:t>
            </a:r>
          </a:p>
        </p:txBody>
      </p:sp>
    </p:spTree>
    <p:extLst>
      <p:ext uri="{BB962C8B-B14F-4D97-AF65-F5344CB8AC3E}">
        <p14:creationId xmlns:p14="http://schemas.microsoft.com/office/powerpoint/2010/main" val="2182622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B1E88-FED3-B5A3-2FDE-013F3673E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46E192-64FC-3C36-A326-3B3BF66D9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5435B9-78E8-C361-A644-5073BF600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4000" dirty="0"/>
              <a:t>☆自分の興味関心に基づいて探究を行うこと☆</a:t>
            </a:r>
            <a:endParaRPr lang="en-US" altLang="ja-JP" sz="4000" dirty="0"/>
          </a:p>
          <a:p>
            <a:pPr marL="0" indent="0">
              <a:buNone/>
            </a:pPr>
            <a:endParaRPr kumimoji="1" lang="en-US" altLang="ja-JP" sz="4000" dirty="0"/>
          </a:p>
          <a:p>
            <a:r>
              <a:rPr lang="ja-JP" altLang="en-US" sz="4000" dirty="0"/>
              <a:t>実験しないと理系っぽくない？</a:t>
            </a:r>
            <a:endParaRPr lang="en-US" altLang="ja-JP" sz="4000" dirty="0"/>
          </a:p>
          <a:p>
            <a:r>
              <a:rPr kumimoji="1" lang="ja-JP" altLang="en-US" sz="4000" dirty="0"/>
              <a:t>簡単な問いだと探究っぽくない？</a:t>
            </a:r>
            <a:endParaRPr kumimoji="1" lang="en-US" altLang="ja-JP" sz="4000" dirty="0"/>
          </a:p>
          <a:p>
            <a:r>
              <a:rPr kumimoji="1" lang="ja-JP" altLang="en-US" sz="4000" dirty="0"/>
              <a:t>誰かのためにならないと探究っぽくない？</a:t>
            </a:r>
          </a:p>
        </p:txBody>
      </p:sp>
    </p:spTree>
    <p:extLst>
      <p:ext uri="{BB962C8B-B14F-4D97-AF65-F5344CB8AC3E}">
        <p14:creationId xmlns:p14="http://schemas.microsoft.com/office/powerpoint/2010/main" val="1100770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FEB9B-1485-A65D-8B26-F723485BB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BC4B1D-A9B7-90F8-B89E-835E0709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9948EB-C45C-C40B-9076-20DBAC1EC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3200" dirty="0"/>
              <a:t>☆自分の興味関心に基づいて探究を行うこと☆</a:t>
            </a:r>
            <a:endParaRPr lang="en-US" altLang="ja-JP" sz="3200" dirty="0"/>
          </a:p>
          <a:p>
            <a:pPr marL="0" indent="0">
              <a:buNone/>
            </a:pPr>
            <a:endParaRPr kumimoji="1" lang="en-US" altLang="ja-JP" sz="1000" dirty="0"/>
          </a:p>
          <a:p>
            <a:r>
              <a:rPr lang="ja-JP" altLang="en-US" sz="3200" dirty="0"/>
              <a:t>実験しないと理系っぽくない？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⇒どんな探究でも理数的アプローチはあります！</a:t>
            </a:r>
            <a:endParaRPr lang="en-US" altLang="ja-JP" sz="3200" dirty="0"/>
          </a:p>
          <a:p>
            <a:r>
              <a:rPr kumimoji="1" lang="ja-JP" altLang="en-US" sz="3200" dirty="0"/>
              <a:t>簡単な問いだと探究っぽくない？</a:t>
            </a:r>
            <a:endParaRPr kumimoji="1"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⇒簡単な問いを解いた先に、取り組むべき課題が見える時があります！</a:t>
            </a:r>
            <a:endParaRPr kumimoji="1" lang="en-US" altLang="ja-JP" sz="3200" dirty="0"/>
          </a:p>
          <a:p>
            <a:r>
              <a:rPr kumimoji="1" lang="ja-JP" altLang="en-US" sz="3200" dirty="0"/>
              <a:t>誰かのためにならないと探究っぽくない？</a:t>
            </a:r>
            <a:endParaRPr lang="en-US" altLang="ja-JP" sz="3200" dirty="0"/>
          </a:p>
          <a:p>
            <a:pPr marL="0" indent="0">
              <a:buNone/>
            </a:pPr>
            <a:r>
              <a:rPr kumimoji="1" lang="ja-JP" altLang="en-US" sz="3200" dirty="0"/>
              <a:t>⇒自分のために始めたことが、誰かのためになることなんてよくあることです！</a:t>
            </a:r>
          </a:p>
        </p:txBody>
      </p:sp>
    </p:spTree>
    <p:extLst>
      <p:ext uri="{BB962C8B-B14F-4D97-AF65-F5344CB8AC3E}">
        <p14:creationId xmlns:p14="http://schemas.microsoft.com/office/powerpoint/2010/main" val="1532399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2D15E-64E2-53DA-033B-AEFF17DF2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DE5590-69C6-FD52-EA88-21DE1489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課題設定のポイント！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A302F88-6F9A-6871-4440-B0C1060D2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3200" dirty="0"/>
              <a:t>☆自分の興味関心に基づいて探究を行うこと☆</a:t>
            </a:r>
            <a:endParaRPr lang="en-US" altLang="ja-JP" sz="3200" dirty="0"/>
          </a:p>
          <a:p>
            <a:pPr marL="0" indent="0">
              <a:buNone/>
            </a:pPr>
            <a:endParaRPr kumimoji="1" lang="en-US" altLang="ja-JP" sz="1000" dirty="0"/>
          </a:p>
          <a:p>
            <a:r>
              <a:rPr lang="ja-JP" altLang="en-US" sz="3200" dirty="0"/>
              <a:t>実験しないと理系っぽくない？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⇒どんな探究でも理数的アプローチはあります！</a:t>
            </a:r>
            <a:endParaRPr lang="en-US" altLang="ja-JP" sz="3200" dirty="0"/>
          </a:p>
          <a:p>
            <a:r>
              <a:rPr kumimoji="1" lang="ja-JP" altLang="en-US" sz="3200" dirty="0"/>
              <a:t>簡単な問いだと探究っぽくない？</a:t>
            </a:r>
            <a:endParaRPr kumimoji="1"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⇒簡単な問いを解いた先に、取り組むべき課題が見える時があります！</a:t>
            </a:r>
            <a:endParaRPr kumimoji="1" lang="en-US" altLang="ja-JP" sz="3200" dirty="0"/>
          </a:p>
          <a:p>
            <a:r>
              <a:rPr kumimoji="1" lang="ja-JP" altLang="en-US" sz="3200" dirty="0"/>
              <a:t>誰かのためにならないと探究っぽくない？</a:t>
            </a:r>
            <a:endParaRPr lang="en-US" altLang="ja-JP" sz="3200" dirty="0"/>
          </a:p>
          <a:p>
            <a:pPr marL="0" indent="0">
              <a:buNone/>
            </a:pPr>
            <a:r>
              <a:rPr kumimoji="1" lang="ja-JP" altLang="en-US" sz="3200" dirty="0"/>
              <a:t>⇒自分のために始めたことが、誰かのためになることなんてよくあることです！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4EC0FC57-E76E-7C37-2D8A-347534C5D3CB}"/>
              </a:ext>
            </a:extLst>
          </p:cNvPr>
          <p:cNvSpPr/>
          <p:nvPr/>
        </p:nvSpPr>
        <p:spPr>
          <a:xfrm>
            <a:off x="563282" y="2940424"/>
            <a:ext cx="11065436" cy="1649506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これら</a:t>
            </a:r>
            <a:r>
              <a:rPr kumimoji="1" lang="ja-JP" altLang="en-US" sz="3600" dirty="0"/>
              <a:t>は探究を深めていく中で得られるものであり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探究のスタート地点は興味関心でよい</a:t>
            </a:r>
            <a:endParaRPr kumimoji="1" lang="ja-JP" altLang="en-US" sz="36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BC970C91-41FB-627F-050A-DA73725B6FD8}"/>
              </a:ext>
            </a:extLst>
          </p:cNvPr>
          <p:cNvSpPr/>
          <p:nvPr/>
        </p:nvSpPr>
        <p:spPr>
          <a:xfrm>
            <a:off x="563282" y="4846325"/>
            <a:ext cx="11065436" cy="1649506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課題も仮説も深まっていくものである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最初から深いものを出す必要はない</a:t>
            </a:r>
          </a:p>
        </p:txBody>
      </p:sp>
    </p:spTree>
    <p:extLst>
      <p:ext uri="{BB962C8B-B14F-4D97-AF65-F5344CB8AC3E}">
        <p14:creationId xmlns:p14="http://schemas.microsoft.com/office/powerpoint/2010/main" val="4280353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30891C-A41B-B97D-A9D4-86A40914F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では、ここからは皆さんの時間です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11FE49-3FC4-BA33-3C47-97A531BD7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369984"/>
          </a:xfrm>
        </p:spPr>
        <p:txBody>
          <a:bodyPr/>
          <a:lstStyle/>
          <a:p>
            <a:r>
              <a:rPr kumimoji="1" lang="ja-JP" altLang="en-US" sz="3600" dirty="0"/>
              <a:t>ひとまず、「目的」と「課題」と「仮説」を設定して黒ノートに書いてください！！</a:t>
            </a:r>
            <a:endParaRPr kumimoji="1" lang="en-US" altLang="ja-JP" sz="3600" dirty="0"/>
          </a:p>
          <a:p>
            <a:r>
              <a:rPr kumimoji="1" lang="ja-JP" altLang="en-US" sz="3600" dirty="0"/>
              <a:t>設定できた人は、お近くの先生に相談してください</a:t>
            </a:r>
            <a:endParaRPr kumimoji="1" lang="en-US" altLang="ja-JP" sz="3600" dirty="0"/>
          </a:p>
          <a:p>
            <a:r>
              <a:rPr kumimoji="1" lang="ja-JP" altLang="en-US" sz="3600" dirty="0"/>
              <a:t>仮説まで決定したら、検証に入ってもらって構いません！</a:t>
            </a:r>
            <a:endParaRPr kumimoji="1" lang="en-US" altLang="ja-JP" sz="3600" dirty="0"/>
          </a:p>
          <a:p>
            <a:r>
              <a:rPr lang="ja-JP" altLang="en-US" sz="3600"/>
              <a:t>グループを組んでもよいが、「自分の興味関心に基づいているか」を重視してください</a:t>
            </a:r>
            <a:endParaRPr lang="en-US" altLang="ja-JP" sz="3600" dirty="0"/>
          </a:p>
          <a:p>
            <a:r>
              <a:rPr lang="ja-JP" altLang="en-US" sz="3600" dirty="0"/>
              <a:t>次回の授業では、担当の先生を決めて面談を行います</a:t>
            </a:r>
            <a:endParaRPr lang="en-US" altLang="ja-JP" sz="3600" dirty="0"/>
          </a:p>
          <a:p>
            <a:r>
              <a:rPr lang="ja-JP" altLang="en-US" sz="3600" dirty="0"/>
              <a:t>行き詰ったら周りや</a:t>
            </a:r>
            <a:r>
              <a:rPr lang="en-US" altLang="ja-JP" sz="3600" dirty="0"/>
              <a:t>copilot</a:t>
            </a:r>
            <a:r>
              <a:rPr lang="ja-JP" altLang="en-US" sz="3600" dirty="0"/>
              <a:t>に相談だ！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676074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FAEE84-A903-8DB1-266E-DF6E883FA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今日の目的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4D050F-03B7-068A-8569-64E86F4AC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Clr>
                <a:schemeClr val="accent5"/>
              </a:buClr>
              <a:buSzPct val="100000"/>
              <a:buFont typeface="+mj-ea"/>
              <a:buAutoNum type="circleNumDbPlain"/>
            </a:pPr>
            <a:r>
              <a:rPr lang="ja-JP" altLang="en-US" sz="4000" dirty="0"/>
              <a:t>自分の興味関心に基づいて課題を設定する</a:t>
            </a:r>
            <a:endParaRPr lang="en-US" altLang="ja-JP" sz="4000" dirty="0"/>
          </a:p>
          <a:p>
            <a:pPr marL="514350" indent="-514350">
              <a:buClr>
                <a:schemeClr val="accent5"/>
              </a:buClr>
              <a:buSzPct val="100000"/>
              <a:buFont typeface="+mj-ea"/>
              <a:buAutoNum type="circleNumDbPlain"/>
            </a:pPr>
            <a:r>
              <a:rPr kumimoji="1" lang="ja-JP" altLang="en-US" sz="4000" dirty="0"/>
              <a:t>「目的」「課題」「仮説」を整理する</a:t>
            </a:r>
            <a:endParaRPr kumimoji="1" lang="en-US" altLang="ja-JP" sz="4000" dirty="0"/>
          </a:p>
          <a:p>
            <a:pPr marL="514350" indent="-514350">
              <a:buClr>
                <a:schemeClr val="accent5"/>
              </a:buClr>
              <a:buSzPct val="100000"/>
              <a:buFont typeface="+mj-ea"/>
              <a:buAutoNum type="circleNumDbPlain"/>
            </a:pPr>
            <a:r>
              <a:rPr lang="ja-JP" altLang="en-US" sz="4000" dirty="0"/>
              <a:t>「検証可能な」「根拠のある」仮説を立てる</a:t>
            </a:r>
            <a:endParaRPr lang="en-US" altLang="ja-JP" sz="4000" dirty="0"/>
          </a:p>
          <a:p>
            <a:pPr marL="514350" indent="-514350">
              <a:buClr>
                <a:schemeClr val="accent5"/>
              </a:buClr>
              <a:buSzPct val="100000"/>
              <a:buFont typeface="+mj-ea"/>
              <a:buAutoNum type="circleNumDbPlain"/>
            </a:pPr>
            <a:endParaRPr kumimoji="1" lang="en-US" altLang="ja-JP" sz="4000" dirty="0"/>
          </a:p>
          <a:p>
            <a:pPr marL="514350" indent="-514350">
              <a:buClr>
                <a:schemeClr val="accent5"/>
              </a:buClr>
              <a:buSzPct val="100000"/>
              <a:buFont typeface="+mj-ea"/>
              <a:buAutoNum type="circleNumDbPlain"/>
            </a:pPr>
            <a:r>
              <a:rPr lang="ja-JP" altLang="en-US" sz="4000" dirty="0"/>
              <a:t>「科学的な探究」にすること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146389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E4DA8E-F030-A8E6-7455-EA910B243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改めまして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A3AC37-AAEC-3FCD-0452-65598C81E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kumimoji="1" lang="ja-JP" altLang="en-US" sz="6600" dirty="0"/>
              <a:t>「科学」とは何ですか？</a:t>
            </a:r>
            <a:endParaRPr kumimoji="1" lang="en-US" altLang="ja-JP" sz="6600" dirty="0"/>
          </a:p>
          <a:p>
            <a:pPr marL="0" indent="0" algn="ctr">
              <a:buNone/>
            </a:pPr>
            <a:r>
              <a:rPr lang="ja-JP" altLang="en-US" sz="6600" dirty="0"/>
              <a:t>「科学的」とは何ですか？</a:t>
            </a:r>
            <a:endParaRPr kumimoji="1" lang="ja-JP" altLang="en-US" sz="6600" dirty="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E2B80AF-9BF6-2CC6-E4AF-18DD72537882}"/>
              </a:ext>
            </a:extLst>
          </p:cNvPr>
          <p:cNvSpPr/>
          <p:nvPr/>
        </p:nvSpPr>
        <p:spPr>
          <a:xfrm>
            <a:off x="3018465" y="4236648"/>
            <a:ext cx="6155069" cy="1711842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「科学」を探る探究の旅は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まだまだ続いていく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2102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E84B65-9D42-7314-B78B-19DBFC199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理数探究</a:t>
            </a:r>
            <a:r>
              <a:rPr kumimoji="1" lang="en-US" altLang="ja-JP" dirty="0"/>
              <a:t>_</a:t>
            </a:r>
            <a:r>
              <a:rPr kumimoji="1" lang="ja-JP" altLang="en-US" dirty="0"/>
              <a:t>探究科学</a:t>
            </a:r>
            <a:r>
              <a:rPr kumimoji="1" lang="en-US" altLang="ja-JP" dirty="0"/>
              <a:t>Ⅰ</a:t>
            </a:r>
            <a:r>
              <a:rPr kumimoji="1" lang="ja-JP" altLang="en-US" dirty="0"/>
              <a:t>では何をするのか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0832EF-3F0F-FB38-CE11-4373A1D0B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200" dirty="0"/>
              <a:t>ここまでの授業</a:t>
            </a:r>
            <a:endParaRPr kumimoji="1" lang="en-US" altLang="ja-JP" sz="3200" dirty="0"/>
          </a:p>
          <a:p>
            <a:pPr marL="361950" indent="-361950">
              <a:buNone/>
            </a:pPr>
            <a:r>
              <a:rPr lang="ja-JP" altLang="en-US" sz="3200" dirty="0"/>
              <a:t>　　探究の流れを学んでもらうために、先生が課題や仮説を用意し、検証実験や、実験結果の考察をみんなが行う</a:t>
            </a:r>
            <a:endParaRPr lang="en-US" altLang="ja-JP" sz="3200" dirty="0"/>
          </a:p>
          <a:p>
            <a:pPr marL="361950" indent="-361950">
              <a:buNone/>
            </a:pPr>
            <a:endParaRPr kumimoji="1" lang="en-US" altLang="ja-JP" sz="3200" dirty="0"/>
          </a:p>
          <a:p>
            <a:r>
              <a:rPr lang="ja-JP" altLang="en-US" sz="3200" dirty="0"/>
              <a:t>これからの授業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/>
              <a:t>　　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26654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2EE8A-709E-8474-31E1-CA2A7E88D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A37845-3F46-6A00-34F7-A0E738277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理数探究</a:t>
            </a:r>
            <a:r>
              <a:rPr kumimoji="1" lang="en-US" altLang="ja-JP" dirty="0"/>
              <a:t>_</a:t>
            </a:r>
            <a:r>
              <a:rPr kumimoji="1" lang="ja-JP" altLang="en-US" dirty="0"/>
              <a:t>探究科学</a:t>
            </a:r>
            <a:r>
              <a:rPr kumimoji="1" lang="en-US" altLang="ja-JP" dirty="0"/>
              <a:t>Ⅰ</a:t>
            </a:r>
            <a:r>
              <a:rPr kumimoji="1" lang="ja-JP" altLang="en-US" dirty="0"/>
              <a:t>では何をするのか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CFFFB0-A40D-81D7-1194-AB5EB24B1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213154"/>
          </a:xfrm>
        </p:spPr>
        <p:txBody>
          <a:bodyPr/>
          <a:lstStyle/>
          <a:p>
            <a:r>
              <a:rPr kumimoji="1" lang="ja-JP" altLang="en-US" sz="3200" dirty="0"/>
              <a:t>ここまでの授業</a:t>
            </a:r>
            <a:endParaRPr kumimoji="1" lang="en-US" altLang="ja-JP" sz="3200" dirty="0"/>
          </a:p>
          <a:p>
            <a:pPr marL="361950" indent="-361950">
              <a:buNone/>
            </a:pPr>
            <a:r>
              <a:rPr lang="ja-JP" altLang="en-US" sz="3200" dirty="0"/>
              <a:t>　　探究の流れを学んでもらうために、先生が課題や仮説を用意し、検証実験や、実験結果の考察をみんなが行う</a:t>
            </a:r>
            <a:endParaRPr lang="en-US" altLang="ja-JP" sz="3200" dirty="0"/>
          </a:p>
          <a:p>
            <a:pPr marL="361950" indent="-361950">
              <a:buNone/>
            </a:pPr>
            <a:endParaRPr kumimoji="1" lang="en-US" altLang="ja-JP" sz="3200" dirty="0"/>
          </a:p>
          <a:p>
            <a:r>
              <a:rPr lang="ja-JP" altLang="en-US" sz="3200" dirty="0"/>
              <a:t>これからの授業</a:t>
            </a:r>
            <a:endParaRPr lang="en-US" altLang="ja-JP" sz="3200" dirty="0"/>
          </a:p>
          <a:p>
            <a:pPr marL="361950" marR="0" lvl="0" indent="-3619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　　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自分で課題や仮説を立て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、検証実験や、実験結果の考察を自分で行う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361950" marR="0" lvl="0" indent="-3619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lang="ja-JP" altLang="en-US" sz="3200" dirty="0">
                <a:solidFill>
                  <a:srgbClr val="39302A"/>
                </a:solidFill>
                <a:latin typeface="Franklin Gothic Book"/>
                <a:ea typeface="HGｺﾞｼｯｸE" panose="020B0909000000000000" pitchFamily="49" charset="-128"/>
              </a:rPr>
              <a:t>　　先生方は一緒に探究をしてくれる協力者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indent="0">
              <a:buNone/>
            </a:pPr>
            <a:r>
              <a:rPr lang="ja-JP" altLang="en-US" sz="3200" dirty="0"/>
              <a:t>　　２時間続けて探究できる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79535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A2BADB-2622-C87D-F4DB-FEB825FB7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今後のスケジュール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D138CB-B347-A04F-63C6-316852C9E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/>
              <a:t>9/8	 </a:t>
            </a:r>
            <a:r>
              <a:rPr lang="ja-JP" altLang="en-US" dirty="0"/>
              <a:t>夏休み課題発表会</a:t>
            </a: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9/15	 </a:t>
            </a:r>
            <a:r>
              <a:rPr kumimoji="1" lang="ja-JP" altLang="en-US" dirty="0"/>
              <a:t>探究①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>
                <a:solidFill>
                  <a:schemeClr val="bg1">
                    <a:lumMod val="75000"/>
                  </a:schemeClr>
                </a:solidFill>
              </a:rPr>
              <a:t>9/22	 </a:t>
            </a:r>
            <a:r>
              <a:rPr lang="ja-JP" altLang="en-US" dirty="0">
                <a:solidFill>
                  <a:schemeClr val="bg1">
                    <a:lumMod val="75000"/>
                  </a:schemeClr>
                </a:solidFill>
              </a:rPr>
              <a:t>国民の休日</a:t>
            </a:r>
            <a:endParaRPr lang="en-US" altLang="ja-JP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kumimoji="1" lang="en-US" altLang="ja-JP" dirty="0">
                <a:solidFill>
                  <a:schemeClr val="bg1">
                    <a:lumMod val="75000"/>
                  </a:schemeClr>
                </a:solidFill>
              </a:rPr>
              <a:t>9/29	 </a:t>
            </a:r>
            <a:r>
              <a:rPr kumimoji="1" lang="ja-JP" altLang="en-US" dirty="0">
                <a:solidFill>
                  <a:schemeClr val="bg1">
                    <a:lumMod val="75000"/>
                  </a:schemeClr>
                </a:solidFill>
              </a:rPr>
              <a:t>秋季休業</a:t>
            </a:r>
            <a:endParaRPr kumimoji="1" lang="en-US" altLang="ja-JP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ja-JP" dirty="0"/>
              <a:t>10/6	 </a:t>
            </a:r>
            <a:r>
              <a:rPr lang="ja-JP" altLang="en-US" dirty="0"/>
              <a:t>原子力工学研究所訪問</a:t>
            </a: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10/13 </a:t>
            </a:r>
            <a:r>
              <a:rPr kumimoji="1" lang="ja-JP" altLang="en-US" dirty="0"/>
              <a:t>探究②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10/20 </a:t>
            </a:r>
            <a:r>
              <a:rPr lang="ja-JP" altLang="en-US" dirty="0"/>
              <a:t>探究③</a:t>
            </a: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10/27 </a:t>
            </a:r>
            <a:r>
              <a:rPr kumimoji="1" lang="ja-JP" altLang="en-US" dirty="0"/>
              <a:t>探究④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11/3	</a:t>
            </a:r>
            <a:r>
              <a:rPr lang="ja-JP" altLang="en-US" dirty="0"/>
              <a:t> 文化の日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11/10 </a:t>
            </a:r>
            <a:r>
              <a:rPr lang="ja-JP" altLang="en-US" dirty="0"/>
              <a:t>探究⑤</a:t>
            </a: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11</a:t>
            </a:r>
            <a:r>
              <a:rPr lang="en-US" altLang="ja-JP" dirty="0"/>
              <a:t>/17 </a:t>
            </a:r>
            <a:r>
              <a:rPr kumimoji="1" lang="ja-JP" altLang="en-US" dirty="0">
                <a:solidFill>
                  <a:srgbClr val="FF0000"/>
                </a:solidFill>
              </a:rPr>
              <a:t>探究協働会議</a:t>
            </a:r>
          </a:p>
        </p:txBody>
      </p:sp>
    </p:spTree>
    <p:extLst>
      <p:ext uri="{BB962C8B-B14F-4D97-AF65-F5344CB8AC3E}">
        <p14:creationId xmlns:p14="http://schemas.microsoft.com/office/powerpoint/2010/main" val="354383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C8240-465E-8DDF-8847-7226938AA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EEA71F-A09E-1C94-3216-44370B18D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今後のスケジュール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FBA448-D1C9-C6C8-D96A-ED5ADD2FE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9/8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夏休み課題発表会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9/15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探究①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9/22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国民の休日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9/29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秋季休業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10/6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原子力工学研究所訪問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10/13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探究②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10/20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探究③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10/27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探究④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11/3	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 文化の日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11/10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探究⑤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11/17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探究協働会議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E68A750-8663-E639-8917-7CA138741CC1}"/>
              </a:ext>
            </a:extLst>
          </p:cNvPr>
          <p:cNvSpPr/>
          <p:nvPr/>
        </p:nvSpPr>
        <p:spPr>
          <a:xfrm>
            <a:off x="5443870" y="60586"/>
            <a:ext cx="6544930" cy="6627293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800" dirty="0"/>
              <a:t>　探究協働会議とは？</a:t>
            </a:r>
            <a:endParaRPr kumimoji="1" lang="en-US" altLang="ja-JP" sz="2800" dirty="0"/>
          </a:p>
          <a:p>
            <a:endParaRPr lang="en-US" altLang="ja-JP" sz="2800" dirty="0"/>
          </a:p>
          <a:p>
            <a:r>
              <a:rPr kumimoji="1" lang="ja-JP" altLang="en-US" sz="2800" dirty="0"/>
              <a:t>大学の先生方に対して自分の探究を発表し、アドバイスをいただく会議</a:t>
            </a:r>
            <a:endParaRPr kumimoji="1" lang="en-US" altLang="ja-JP" sz="2800" dirty="0"/>
          </a:p>
          <a:p>
            <a:endParaRPr lang="en-US" altLang="ja-JP" sz="2800" dirty="0"/>
          </a:p>
          <a:p>
            <a:r>
              <a:rPr kumimoji="1" lang="ja-JP" altLang="en-US" sz="2800" dirty="0"/>
              <a:t>今年は、</a:t>
            </a:r>
            <a:r>
              <a:rPr kumimoji="1" lang="ja-JP" altLang="en-US" sz="2800" dirty="0">
                <a:solidFill>
                  <a:srgbClr val="FF0000"/>
                </a:solidFill>
              </a:rPr>
              <a:t>福大（化学）、県大（海洋）、滋賀大（データサイエンス）、京大（地球環境学）</a:t>
            </a:r>
            <a:r>
              <a:rPr kumimoji="1" lang="ja-JP" altLang="en-US" sz="2800" dirty="0"/>
              <a:t>の教授に来ていただく</a:t>
            </a:r>
            <a:endParaRPr kumimoji="1" lang="en-US" altLang="ja-JP" sz="2800" dirty="0"/>
          </a:p>
          <a:p>
            <a:endParaRPr lang="en-US" altLang="ja-JP" sz="2800" dirty="0"/>
          </a:p>
          <a:p>
            <a:r>
              <a:rPr kumimoji="1" lang="ja-JP" altLang="en-US" sz="2800" dirty="0"/>
              <a:t>この時点で１回くらい実験・考察をしておくと、実験結果に基づいたアドバイスをいただくことができる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1784873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A42A6-41D5-C6C9-74E2-05DC04C63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A5ECF5F-6BAA-7496-D9B0-51C5C8D7BDEF}"/>
              </a:ext>
            </a:extLst>
          </p:cNvPr>
          <p:cNvSpPr/>
          <p:nvPr/>
        </p:nvSpPr>
        <p:spPr>
          <a:xfrm>
            <a:off x="5443870" y="60587"/>
            <a:ext cx="6544930" cy="4628372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800" dirty="0"/>
              <a:t>　探究協働会議とは？</a:t>
            </a:r>
            <a:endParaRPr kumimoji="1" lang="en-US" altLang="ja-JP" sz="2800" dirty="0"/>
          </a:p>
          <a:p>
            <a:endParaRPr lang="en-US" altLang="ja-JP" sz="2800" dirty="0"/>
          </a:p>
          <a:p>
            <a:r>
              <a:rPr kumimoji="1" lang="ja-JP" altLang="en-US" sz="2800" dirty="0"/>
              <a:t>大学の先生方に対して自分の探究を発表し、アドバイスをいただく会議</a:t>
            </a:r>
            <a:endParaRPr kumimoji="1" lang="en-US" altLang="ja-JP" sz="2800" dirty="0"/>
          </a:p>
          <a:p>
            <a:endParaRPr lang="en-US" altLang="ja-JP" sz="2800" dirty="0"/>
          </a:p>
          <a:p>
            <a:endParaRPr lang="en-US" altLang="ja-JP" sz="2800" dirty="0"/>
          </a:p>
          <a:p>
            <a:r>
              <a:rPr kumimoji="1" lang="ja-JP" altLang="en-US" sz="2800" dirty="0"/>
              <a:t>この時点で１回くらい実験・考察をしておくと、実験結果に基づいたアドバイスをいただくことができる</a:t>
            </a:r>
            <a:endParaRPr kumimoji="1" lang="en-US" altLang="ja-JP" sz="2800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B6FCCEE-84A9-CB0F-9259-5260CAA4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今後のスケジュール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5186A5-8B7D-21C7-00AA-6C2B74F03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9/8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夏休み課題発表会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9/15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探究①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9/22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国民の休日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9/29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秋季休業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10/6	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原子力工学研究所訪問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10/13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探究②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10/20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探究③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10/27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探究④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11/3	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 文化の日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11/10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探究⑤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11/17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探究協働会議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5F6F4167-A372-E131-5D72-9A8C6993BDA4}"/>
              </a:ext>
            </a:extLst>
          </p:cNvPr>
          <p:cNvSpPr/>
          <p:nvPr/>
        </p:nvSpPr>
        <p:spPr>
          <a:xfrm>
            <a:off x="5528930" y="4890977"/>
            <a:ext cx="5816010" cy="1765004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/>
              <a:t>ひとまずは探究協働会議から逆算して</a:t>
            </a:r>
            <a:endParaRPr kumimoji="1" lang="en-US" altLang="ja-JP" sz="2400" dirty="0"/>
          </a:p>
          <a:p>
            <a:pPr algn="ctr"/>
            <a:r>
              <a:rPr lang="ja-JP" altLang="en-US" sz="2400" dirty="0"/>
              <a:t>探究の予定を立てていくことになる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4581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9096B-0DA4-26D8-0C88-73822F60B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53134E-1129-B87C-CB3D-8055889B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探究の流れ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B5A57CB4-5216-7B6E-F2E5-B127A6849014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E7F6060-C2C6-3BE5-880E-21B670688841}"/>
              </a:ext>
            </a:extLst>
          </p:cNvPr>
          <p:cNvSpPr/>
          <p:nvPr/>
        </p:nvSpPr>
        <p:spPr>
          <a:xfrm>
            <a:off x="7336613" y="2236507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EB7465C8-CE80-72BF-DBAE-D77133954DB6}"/>
              </a:ext>
            </a:extLst>
          </p:cNvPr>
          <p:cNvSpPr/>
          <p:nvPr/>
        </p:nvSpPr>
        <p:spPr>
          <a:xfrm>
            <a:off x="6925856" y="3618448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5DEC620-1268-FFF0-0B8D-1E909928A67D}"/>
              </a:ext>
            </a:extLst>
          </p:cNvPr>
          <p:cNvSpPr/>
          <p:nvPr/>
        </p:nvSpPr>
        <p:spPr>
          <a:xfrm>
            <a:off x="7021801" y="5000389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EF262EE0-CF20-F612-4EB8-4FE1C0602714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ABDB3D1D-2294-CA57-8561-E4EB33855775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5424E42F-B428-9227-E287-2AB51859814A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8109EC6-E785-5AE3-A4F9-3241090A71CE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07A9DB83-024F-8252-F4B9-6C9C75CDDFFD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B2A8695-99E6-B6AB-628F-D772F69FEACA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55E9F9FC-829D-7D53-717E-F36C8E37FC81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5EF9F136-8C83-CC61-D825-478ECEBD64A4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5253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A022F515-1BCC-4A96-A8C6-C28D5751C5B1}" vid="{8AF089BB-AC92-4F4B-83AF-15040DE3ECD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0DC2BB-0BA3-4704-8027-3AFD754CF416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customXml/itemProps2.xml><?xml version="1.0" encoding="utf-8"?>
<ds:datastoreItem xmlns:ds="http://schemas.openxmlformats.org/officeDocument/2006/customXml" ds:itemID="{4CBB467D-30B8-46E1-9917-6852A81647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86D24B-0C4D-422B-9AB1-E682D22642B2}"/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第1回授業</Template>
  <TotalTime>725</TotalTime>
  <Words>1705</Words>
  <Application>Microsoft Office PowerPoint</Application>
  <PresentationFormat>ワイド画面</PresentationFormat>
  <Paragraphs>226</Paragraphs>
  <Slides>25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1" baseType="lpstr">
      <vt:lpstr>游ゴシック</vt:lpstr>
      <vt:lpstr>Franklin Gothic Book</vt:lpstr>
      <vt:lpstr>Franklin Gothic Medium</vt:lpstr>
      <vt:lpstr>Wingdings</vt:lpstr>
      <vt:lpstr>Wingdings 2</vt:lpstr>
      <vt:lpstr>卒論</vt:lpstr>
      <vt:lpstr>R8 探究科学Ⅰ理数ガイダンス</vt:lpstr>
      <vt:lpstr>理数探究_探究科学Ⅰが始まります</vt:lpstr>
      <vt:lpstr>改めまして</vt:lpstr>
      <vt:lpstr>理数探究_探究科学Ⅰでは何をするのか</vt:lpstr>
      <vt:lpstr>理数探究_探究科学Ⅰでは何をするのか</vt:lpstr>
      <vt:lpstr>今後のスケジュール</vt:lpstr>
      <vt:lpstr>今後のスケジュール</vt:lpstr>
      <vt:lpstr>今後のスケジュール</vt:lpstr>
      <vt:lpstr>探究の流れ</vt:lpstr>
      <vt:lpstr>とりあえずここから！</vt:lpstr>
      <vt:lpstr>課題設定のポイント</vt:lpstr>
      <vt:lpstr>課題設定のポイント</vt:lpstr>
      <vt:lpstr>課題設定のポイント</vt:lpstr>
      <vt:lpstr>課題設定のポイント</vt:lpstr>
      <vt:lpstr>課題設定のポイント！</vt:lpstr>
      <vt:lpstr>課題設定のポイント！</vt:lpstr>
      <vt:lpstr>課題設定のポイント！</vt:lpstr>
      <vt:lpstr>課題設定のポイント！</vt:lpstr>
      <vt:lpstr>課題設定のポイント！</vt:lpstr>
      <vt:lpstr>課題設定のポイント！</vt:lpstr>
      <vt:lpstr>課題設定のポイント！</vt:lpstr>
      <vt:lpstr>課題設定のポイント！</vt:lpstr>
      <vt:lpstr>課題設定のポイント！</vt:lpstr>
      <vt:lpstr>では、ここからは皆さんの時間です</vt:lpstr>
      <vt:lpstr>今日の目的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黒瀬 玲凱</dc:creator>
  <cp:lastModifiedBy>黒瀬 玲凱</cp:lastModifiedBy>
  <cp:revision>166</cp:revision>
  <dcterms:created xsi:type="dcterms:W3CDTF">2025-04-03T04:47:49Z</dcterms:created>
  <dcterms:modified xsi:type="dcterms:W3CDTF">2026-08-02T19:28:14Z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