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7"/>
  </p:notesMasterIdLst>
  <p:sldIdLst>
    <p:sldId id="256" r:id="rId5"/>
    <p:sldId id="260" r:id="rId6"/>
    <p:sldId id="263" r:id="rId7"/>
    <p:sldId id="294" r:id="rId8"/>
    <p:sldId id="308" r:id="rId9"/>
    <p:sldId id="296" r:id="rId10"/>
    <p:sldId id="303" r:id="rId11"/>
    <p:sldId id="300" r:id="rId12"/>
    <p:sldId id="299" r:id="rId13"/>
    <p:sldId id="312" r:id="rId14"/>
    <p:sldId id="313" r:id="rId15"/>
    <p:sldId id="316" r:id="rId16"/>
    <p:sldId id="295" r:id="rId17"/>
    <p:sldId id="315" r:id="rId18"/>
    <p:sldId id="297" r:id="rId19"/>
    <p:sldId id="317" r:id="rId20"/>
    <p:sldId id="320" r:id="rId21"/>
    <p:sldId id="302" r:id="rId22"/>
    <p:sldId id="319" r:id="rId23"/>
    <p:sldId id="304" r:id="rId24"/>
    <p:sldId id="305" r:id="rId25"/>
    <p:sldId id="306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C863FE94-C6D0-4A2C-B79E-4C24093E020B}">
          <p14:sldIdLst>
            <p14:sldId id="256"/>
            <p14:sldId id="260"/>
            <p14:sldId id="263"/>
            <p14:sldId id="294"/>
            <p14:sldId id="308"/>
            <p14:sldId id="296"/>
            <p14:sldId id="303"/>
            <p14:sldId id="300"/>
            <p14:sldId id="299"/>
            <p14:sldId id="312"/>
            <p14:sldId id="313"/>
            <p14:sldId id="316"/>
          </p14:sldIdLst>
        </p14:section>
        <p14:section name="課題設定に困っていたら" id="{27297544-4E53-46A5-9AF3-18BC375E6256}">
          <p14:sldIdLst>
            <p14:sldId id="295"/>
            <p14:sldId id="315"/>
            <p14:sldId id="297"/>
            <p14:sldId id="317"/>
          </p14:sldIdLst>
        </p14:section>
        <p14:section name="仮説設定まで進んでいたら" id="{537A8E8E-0E71-4B27-B8BA-B26B1DEE7FBC}">
          <p14:sldIdLst>
            <p14:sldId id="320"/>
            <p14:sldId id="302"/>
            <p14:sldId id="319"/>
            <p14:sldId id="304"/>
            <p14:sldId id="305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9" autoAdjust="0"/>
    <p:restoredTop sz="91417" autoAdjust="0"/>
  </p:normalViewPr>
  <p:slideViewPr>
    <p:cSldViewPr snapToGrid="0">
      <p:cViewPr>
        <p:scale>
          <a:sx n="71" d="100"/>
          <a:sy n="71" d="100"/>
        </p:scale>
        <p:origin x="1032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FE10A-85EE-48BD-894B-CED27AACDC01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E22BD-6BBB-46C1-AB24-D41F584BE4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7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DBD0E-ACC5-0BDC-5AC4-B5F00E8AE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30F015-428C-40F5-239B-56BE2CB27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959E86-D7CD-1C1C-C7E7-FC6C4B995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82C5C4-8CFF-4567-CECC-17A214197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919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9E087-144D-3217-7E7E-6AAD6947B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ECBF8A-69F7-6646-5565-56B8797E8E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8DC17B-8630-3DB6-CA78-1369BFE6E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0EDAC2-3EEB-616B-0A06-D88E51EA9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926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探究の基礎の「リサーチクエスチョン」は、課題。それに対する自分なりの回答が仮説。</a:t>
            </a:r>
            <a:endParaRPr kumimoji="1" lang="en-US" altLang="ja-JP" dirty="0"/>
          </a:p>
          <a:p>
            <a:r>
              <a:rPr kumimoji="1" lang="ja-JP" altLang="en-US" dirty="0"/>
              <a:t>（１）ある程度の複雑さが必要→最初は単純でもよい。しかし、検証可能な仮説を立てる中で必然的に複雑になっていく</a:t>
            </a:r>
            <a:endParaRPr kumimoji="1" lang="en-US" altLang="ja-JP" dirty="0"/>
          </a:p>
          <a:p>
            <a:r>
              <a:rPr kumimoji="1" lang="ja-JP" altLang="en-US" dirty="0"/>
              <a:t>（２）焦点を当てる→これも検証可能な仮説にするためには必然。</a:t>
            </a:r>
            <a:endParaRPr kumimoji="1" lang="en-US" altLang="ja-JP" dirty="0"/>
          </a:p>
          <a:p>
            <a:r>
              <a:rPr kumimoji="1" lang="ja-JP" altLang="en-US" dirty="0"/>
              <a:t>（３）答えが出てきそうな疑問を→そのまんま検証可能性</a:t>
            </a:r>
            <a:endParaRPr kumimoji="1" lang="en-US" altLang="ja-JP" dirty="0"/>
          </a:p>
          <a:p>
            <a:r>
              <a:rPr kumimoji="1" lang="ja-JP" altLang="en-US" dirty="0"/>
              <a:t>（４）価値判断に注意→言葉の定義は検証可能性につながる</a:t>
            </a:r>
            <a:endParaRPr kumimoji="1" lang="en-US" altLang="ja-JP" dirty="0"/>
          </a:p>
          <a:p>
            <a:r>
              <a:rPr kumimoji="1" lang="ja-JP" altLang="en-US" dirty="0"/>
              <a:t>（５）抽象的すぎない→抽象的な課題は検証可能な仮説を生み出さない</a:t>
            </a:r>
            <a:endParaRPr kumimoji="1" lang="en-US" altLang="ja-JP" dirty="0"/>
          </a:p>
          <a:p>
            <a:r>
              <a:rPr kumimoji="1" lang="ja-JP" altLang="en-US" dirty="0"/>
              <a:t>（６）「なぜ？」に注意→これは実は（４）と同じ問題。「なぜ？」という言葉の取り方を定義する必要があるという話。</a:t>
            </a:r>
            <a:endParaRPr kumimoji="1" lang="en-US" altLang="ja-JP" dirty="0"/>
          </a:p>
          <a:p>
            <a:r>
              <a:rPr kumimoji="1" lang="ja-JP" altLang="en-US" dirty="0"/>
              <a:t>（７）オリジナリティ→これは後回し。</a:t>
            </a:r>
            <a:endParaRPr kumimoji="1" lang="en-US" altLang="ja-JP" dirty="0"/>
          </a:p>
          <a:p>
            <a:r>
              <a:rPr kumimoji="1" lang="ja-JP" altLang="en-US" dirty="0"/>
              <a:t>（８）調べなくても分かってしまう→課題にならない。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989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生活経験に基づく仮説を立て、文献調査を行い、自分の生活経験に基づく仮説に理論を当てはめ、より強固な仮説にする流れはかなり理想的</a:t>
            </a:r>
            <a:endParaRPr kumimoji="1" lang="en-US" altLang="ja-JP" dirty="0"/>
          </a:p>
          <a:p>
            <a:r>
              <a:rPr kumimoji="1" lang="ja-JP" altLang="en-US" dirty="0"/>
              <a:t>また、文献調査によって理論が発見されたとして、それを実際に確かめるパートはあってもよいと思う（ただし、それがあっていた場合に、そこで探究が終わってしまうのであれば、時間のロスになることには留意）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560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探究の時間以外にも時間を割く必要があるかも。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9243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F6B9F-D3E5-872F-FBB9-FC7C060B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F68748-80E6-9D01-9C09-CBAB56C7C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BFF607-B55A-AF0A-0B14-607DA7CF3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C4076C-F68C-9F94-CA3C-B9FF52254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3919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76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12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95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81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8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96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1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734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61010-ACB0-A1C2-A443-A96DE12E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5309417"/>
            <a:ext cx="11277600" cy="775330"/>
          </a:xfrm>
        </p:spPr>
        <p:txBody>
          <a:bodyPr>
            <a:normAutofit/>
          </a:bodyPr>
          <a:lstStyle/>
          <a:p>
            <a:pPr algn="r"/>
            <a:r>
              <a:rPr kumimoji="1" lang="en-US" altLang="ja-JP" sz="4000" dirty="0"/>
              <a:t>R8</a:t>
            </a:r>
            <a:r>
              <a:rPr lang="ja-JP" altLang="en-US" sz="4000" dirty="0"/>
              <a:t> </a:t>
            </a:r>
            <a:r>
              <a:rPr kumimoji="1" lang="ja-JP" altLang="en-US" sz="4000" dirty="0"/>
              <a:t>探究科学</a:t>
            </a:r>
            <a:r>
              <a:rPr lang="en-US" altLang="ja-JP" sz="4000" dirty="0"/>
              <a:t>Ⅰ</a:t>
            </a:r>
            <a:r>
              <a:rPr lang="ja-JP" altLang="en-US" sz="4000" dirty="0"/>
              <a:t>理数ガイダンス</a:t>
            </a:r>
            <a:endParaRPr kumimoji="1" lang="ja-JP" altLang="en-US" sz="40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213F6-DFAB-DB57-6489-38025ACC0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6084747"/>
            <a:ext cx="11277600" cy="678428"/>
          </a:xfrm>
        </p:spPr>
        <p:txBody>
          <a:bodyPr/>
          <a:lstStyle/>
          <a:p>
            <a:r>
              <a:rPr kumimoji="1" lang="ja-JP" altLang="en-US" dirty="0"/>
              <a:t>黒瀬 玲凱</a:t>
            </a:r>
          </a:p>
        </p:txBody>
      </p:sp>
      <p:pic>
        <p:nvPicPr>
          <p:cNvPr id="4" name="図 3" descr="おもちゃ, レゴ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A98D09D-746D-E6B5-C8EF-5BCDAB887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745" y="1827730"/>
            <a:ext cx="2925780" cy="3171577"/>
          </a:xfrm>
          <a:prstGeom prst="rect">
            <a:avLst/>
          </a:prstGeom>
        </p:spPr>
      </p:pic>
      <p:pic>
        <p:nvPicPr>
          <p:cNvPr id="5" name="図 4" descr="レゴのキャラクタ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CA2FAD1-632D-8F7F-D950-BBA36E4D8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45" y="257423"/>
            <a:ext cx="3171577" cy="317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7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41B396-C8DA-F6A6-46A3-F1076CC3B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今日の展開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13AC57-3EEA-1BA1-04E3-5C62A5B4C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3600" dirty="0"/>
              <a:t>【</a:t>
            </a:r>
            <a:r>
              <a:rPr kumimoji="1" lang="ja-JP" altLang="en-US" sz="3600" dirty="0"/>
              <a:t>必須</a:t>
            </a:r>
            <a:r>
              <a:rPr kumimoji="1" lang="en-US" altLang="ja-JP" sz="3600" dirty="0"/>
              <a:t>】</a:t>
            </a:r>
            <a:r>
              <a:rPr kumimoji="1" lang="ja-JP" altLang="en-US" sz="3600" dirty="0"/>
              <a:t>自分の担当の先生と面談を行う</a:t>
            </a:r>
            <a:br>
              <a:rPr kumimoji="1" lang="en-US" altLang="ja-JP" sz="3600" dirty="0"/>
            </a:br>
            <a:r>
              <a:rPr kumimoji="1" lang="ja-JP" altLang="en-US" sz="3600" dirty="0"/>
              <a:t>　順番は特に決めないので準備ができた人から</a:t>
            </a:r>
            <a:br>
              <a:rPr kumimoji="1" lang="en-US" altLang="ja-JP" sz="3600" dirty="0"/>
            </a:br>
            <a:r>
              <a:rPr kumimoji="1" lang="ja-JP" altLang="en-US" sz="3600" dirty="0"/>
              <a:t>　ただし、必ず今日中に面談をすること</a:t>
            </a:r>
            <a:endParaRPr kumimoji="1" lang="en-US" altLang="ja-JP" sz="3600" dirty="0"/>
          </a:p>
          <a:p>
            <a:endParaRPr kumimoji="1" lang="en-US" altLang="ja-JP" sz="3600" dirty="0"/>
          </a:p>
          <a:p>
            <a:r>
              <a:rPr kumimoji="1" lang="ja-JP" altLang="en-US" sz="3600" dirty="0"/>
              <a:t>研究の予定を立てる</a:t>
            </a:r>
            <a:endParaRPr kumimoji="1" lang="en-US" altLang="ja-JP" sz="3600" dirty="0"/>
          </a:p>
          <a:p>
            <a:r>
              <a:rPr kumimoji="1" lang="ja-JP" altLang="en-US" sz="3600" dirty="0"/>
              <a:t>自分の探究（実験など）を進める</a:t>
            </a:r>
          </a:p>
        </p:txBody>
      </p:sp>
    </p:spTree>
    <p:extLst>
      <p:ext uri="{BB962C8B-B14F-4D97-AF65-F5344CB8AC3E}">
        <p14:creationId xmlns:p14="http://schemas.microsoft.com/office/powerpoint/2010/main" val="3589962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B9E56F-7A77-D4BA-6EC0-D4A42EF7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探究の予定について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1ACEE9-1D80-D19A-B84E-26EC0C0F8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探究協働会議までに検証まで行けるといいなーというところ</a:t>
            </a:r>
            <a:endParaRPr kumimoji="1" lang="en-US" altLang="ja-JP" sz="3600" dirty="0"/>
          </a:p>
          <a:p>
            <a:r>
              <a:rPr kumimoji="1" lang="ja-JP" altLang="en-US" sz="3600" dirty="0"/>
              <a:t>ただし、探究協働会議の前の回は、「探究協働会議に向けた資料準備」になる可能性が大いにある。そのつもりで予定を立てること。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1648982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65A01091-1AEC-D4DF-74C2-C5059D9FB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1857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F4A9D4-3780-620E-9AAD-3FF71126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皆さん結構悩んでますね</a:t>
            </a:r>
            <a:r>
              <a:rPr kumimoji="1" lang="en-US" altLang="ja-JP" dirty="0"/>
              <a:t>…</a:t>
            </a:r>
            <a:endParaRPr kumimoji="1" lang="ja-JP" altLang="en-US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8F57E1E-BE6C-8CD2-0A76-EB2681F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やりたいことが思いつかない</a:t>
            </a:r>
            <a:r>
              <a:rPr kumimoji="1" lang="en-US" altLang="ja-JP" sz="4000" dirty="0"/>
              <a:t>…</a:t>
            </a:r>
          </a:p>
          <a:p>
            <a:r>
              <a:rPr kumimoji="1" lang="ja-JP" altLang="en-US" sz="4000" dirty="0"/>
              <a:t>興味があるものはあるけど、できる気がしない</a:t>
            </a:r>
            <a:r>
              <a:rPr kumimoji="1" lang="en-US" altLang="ja-JP" sz="4000" dirty="0"/>
              <a:t>…</a:t>
            </a:r>
          </a:p>
          <a:p>
            <a:r>
              <a:rPr lang="ja-JP" altLang="en-US" sz="4000" dirty="0"/>
              <a:t>先輩たちなんか難しげなこと</a:t>
            </a:r>
            <a:br>
              <a:rPr lang="en-US" altLang="ja-JP" sz="4000" dirty="0"/>
            </a:br>
            <a:r>
              <a:rPr lang="ja-JP" altLang="en-US" sz="4000" dirty="0"/>
              <a:t>やってるし、これじゃ簡単か</a:t>
            </a:r>
            <a:r>
              <a:rPr lang="en-US" altLang="ja-JP" sz="4000" dirty="0"/>
              <a:t>…</a:t>
            </a:r>
          </a:p>
          <a:p>
            <a:endParaRPr kumimoji="1" lang="ja-JP" altLang="en-US" sz="4000" dirty="0"/>
          </a:p>
        </p:txBody>
      </p:sp>
      <p:pic>
        <p:nvPicPr>
          <p:cNvPr id="7" name="コンテンツ プレースホルダー 4" descr="黒いシャツを着ている人の絵&#10;&#10;AI 生成コンテンツは誤りを含む可能性があります。">
            <a:extLst>
              <a:ext uri="{FF2B5EF4-FFF2-40B4-BE49-F238E27FC236}">
                <a16:creationId xmlns:a16="http://schemas.microsoft.com/office/drawing/2014/main" id="{E7603063-5797-9295-C0EB-74CD00BC5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6566" y="2732566"/>
            <a:ext cx="4125433" cy="41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941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EC399B-B716-E921-5EC9-D8D4D9387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私の思い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CCFEAE-41A8-3483-7028-7D3F461F9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200" dirty="0"/>
              <a:t>いい結果を出す ＜ </a:t>
            </a:r>
            <a:r>
              <a:rPr kumimoji="1" lang="ja-JP" altLang="en-US" sz="3200" dirty="0">
                <a:solidFill>
                  <a:srgbClr val="FF0000"/>
                </a:solidFill>
              </a:rPr>
              <a:t>自分の興味があることを究める</a:t>
            </a:r>
            <a:endParaRPr kumimoji="1" lang="en-US" altLang="ja-JP" sz="3200" dirty="0">
              <a:solidFill>
                <a:srgbClr val="FF0000"/>
              </a:solidFill>
            </a:endParaRPr>
          </a:p>
          <a:p>
            <a:endParaRPr kumimoji="1" lang="en-US" altLang="ja-JP" sz="3200" dirty="0"/>
          </a:p>
          <a:p>
            <a:r>
              <a:rPr kumimoji="1" lang="ja-JP" altLang="en-US" sz="3200" dirty="0"/>
              <a:t>難しくてかっこよさそうなこと </a:t>
            </a:r>
            <a:br>
              <a:rPr kumimoji="1" lang="en-US" altLang="ja-JP" sz="3200" dirty="0"/>
            </a:br>
            <a:r>
              <a:rPr kumimoji="1" lang="ja-JP" altLang="en-US" sz="3200" dirty="0"/>
              <a:t>＜ 他の誰も興味がなくても、</a:t>
            </a:r>
            <a:r>
              <a:rPr kumimoji="1" lang="ja-JP" altLang="en-US" sz="3200" dirty="0">
                <a:solidFill>
                  <a:srgbClr val="FF0000"/>
                </a:solidFill>
              </a:rPr>
              <a:t>自分は興味があること</a:t>
            </a:r>
            <a:endParaRPr kumimoji="1" lang="en-US" altLang="ja-JP" sz="3200" dirty="0">
              <a:solidFill>
                <a:srgbClr val="FF0000"/>
              </a:solidFill>
            </a:endParaRPr>
          </a:p>
          <a:p>
            <a:endParaRPr lang="en-US" altLang="ja-JP" sz="3200" dirty="0"/>
          </a:p>
          <a:p>
            <a:r>
              <a:rPr kumimoji="1" lang="ja-JP" altLang="en-US" sz="3200" dirty="0"/>
              <a:t>できそうなこと ＜ </a:t>
            </a:r>
            <a:r>
              <a:rPr kumimoji="1" lang="ja-JP" altLang="en-US" sz="3200" dirty="0">
                <a:solidFill>
                  <a:srgbClr val="FF0000"/>
                </a:solidFill>
              </a:rPr>
              <a:t>やりたいこと</a:t>
            </a:r>
            <a:endParaRPr kumimoji="1" lang="en-US" altLang="ja-JP" sz="3200" dirty="0">
              <a:solidFill>
                <a:srgbClr val="FF0000"/>
              </a:solidFill>
            </a:endParaRPr>
          </a:p>
          <a:p>
            <a:endParaRPr lang="en-US" altLang="ja-JP" sz="3200" dirty="0"/>
          </a:p>
          <a:p>
            <a:r>
              <a:rPr kumimoji="1" lang="ja-JP" altLang="en-US" sz="3200" dirty="0"/>
              <a:t>できるかどうか足踏みするより、</a:t>
            </a:r>
            <a:br>
              <a:rPr lang="en-US" altLang="ja-JP" sz="3200" dirty="0"/>
            </a:br>
            <a:r>
              <a:rPr kumimoji="1" lang="ja-JP" altLang="en-US" sz="3200" dirty="0">
                <a:solidFill>
                  <a:srgbClr val="FF0000"/>
                </a:solidFill>
              </a:rPr>
              <a:t>とりあえずやってみる</a:t>
            </a:r>
          </a:p>
        </p:txBody>
      </p:sp>
      <p:pic>
        <p:nvPicPr>
          <p:cNvPr id="5" name="図 4" descr="おもちゃ, 人形, ケーキ, 衣類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30EA317-B19A-D54C-8425-BB5152F1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3" y="3382931"/>
            <a:ext cx="2633330" cy="347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43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69AA0F-3025-6E86-933D-EB639E7F8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やりたいことが思いつかない人へ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72863B-08B0-334B-3F99-D84064064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私もこういうの苦手寄りの人ですが</a:t>
            </a:r>
            <a:r>
              <a:rPr kumimoji="1" lang="en-US" altLang="ja-JP" dirty="0"/>
              <a:t>…</a:t>
            </a:r>
          </a:p>
          <a:p>
            <a:pPr marL="0" indent="0" algn="ctr">
              <a:buNone/>
            </a:pPr>
            <a:r>
              <a:rPr lang="ja-JP" altLang="en-US" sz="4400" dirty="0"/>
              <a:t>日ごろの不満（こうなってほしい）</a:t>
            </a:r>
            <a:endParaRPr lang="en-US" altLang="ja-JP" sz="4400" dirty="0"/>
          </a:p>
          <a:p>
            <a:pPr marL="0" indent="0" algn="ctr">
              <a:buNone/>
            </a:pPr>
            <a:r>
              <a:rPr kumimoji="1" lang="ja-JP" altLang="en-US" sz="4400" dirty="0"/>
              <a:t>日ごろの疑問（なんでこうなる？）</a:t>
            </a:r>
            <a:endParaRPr kumimoji="1" lang="en-US" altLang="ja-JP" sz="4400" dirty="0"/>
          </a:p>
          <a:p>
            <a:pPr marL="0" indent="0" algn="r">
              <a:buNone/>
            </a:pPr>
            <a:r>
              <a:rPr kumimoji="1" lang="ja-JP" altLang="en-US" dirty="0"/>
              <a:t>が「やりたい」「知りたい」への第一歩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黒板が消しにくい</a:t>
            </a:r>
            <a:r>
              <a:rPr kumimoji="1" lang="en-US" altLang="ja-JP" dirty="0"/>
              <a:t>…</a:t>
            </a:r>
          </a:p>
          <a:p>
            <a:r>
              <a:rPr lang="ja-JP" altLang="en-US" dirty="0"/>
              <a:t>授業が眠い</a:t>
            </a:r>
            <a:r>
              <a:rPr lang="en-US" altLang="ja-JP" dirty="0"/>
              <a:t>…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教科書って本当に正しいの？</a:t>
            </a:r>
            <a:endParaRPr kumimoji="1" lang="en-US" altLang="ja-JP" dirty="0"/>
          </a:p>
          <a:p>
            <a:r>
              <a:rPr kumimoji="1" lang="ja-JP" altLang="en-US" dirty="0"/>
              <a:t>授業中は眠いのに、休み時間は目が覚めるのはなぜ？</a:t>
            </a:r>
          </a:p>
        </p:txBody>
      </p:sp>
    </p:spTree>
    <p:extLst>
      <p:ext uri="{BB962C8B-B14F-4D97-AF65-F5344CB8AC3E}">
        <p14:creationId xmlns:p14="http://schemas.microsoft.com/office/powerpoint/2010/main" val="1181309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5E447D-57E4-4B48-748D-F8C5705FD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412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1F1EE-1E5E-FC6E-5B09-07335B784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11CB47-3FE8-928D-E9A3-A42F48BF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「仮説の設定」には主に２種類の方向性がある</a:t>
            </a:r>
            <a:endParaRPr kumimoji="1" lang="ja-JP" altLang="en-US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7AFAA792-6EF6-2C1B-2504-2CAB1C0228C5}"/>
              </a:ext>
            </a:extLst>
          </p:cNvPr>
          <p:cNvSpPr/>
          <p:nvPr/>
        </p:nvSpPr>
        <p:spPr>
          <a:xfrm>
            <a:off x="7336613" y="3683239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05E13C98-0C37-0332-A5E4-D253B93D4BC0}"/>
              </a:ext>
            </a:extLst>
          </p:cNvPr>
          <p:cNvSpPr/>
          <p:nvPr/>
        </p:nvSpPr>
        <p:spPr>
          <a:xfrm>
            <a:off x="6925856" y="5065180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4F915BE1-F1E3-6C5F-B815-E2FE05A23301}"/>
              </a:ext>
            </a:extLst>
          </p:cNvPr>
          <p:cNvSpPr/>
          <p:nvPr/>
        </p:nvSpPr>
        <p:spPr>
          <a:xfrm>
            <a:off x="7021801" y="6447121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96D50C29-8567-4A07-A444-A3AE1AB59C9E}"/>
              </a:ext>
            </a:extLst>
          </p:cNvPr>
          <p:cNvSpPr/>
          <p:nvPr/>
        </p:nvSpPr>
        <p:spPr>
          <a:xfrm>
            <a:off x="703176" y="3731086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25AB458B-371F-6264-C0D8-996017206DB7}"/>
              </a:ext>
            </a:extLst>
          </p:cNvPr>
          <p:cNvSpPr/>
          <p:nvPr/>
        </p:nvSpPr>
        <p:spPr>
          <a:xfrm>
            <a:off x="703176" y="5113027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3E4CE1A7-889D-F202-225F-C30AB42D94C5}"/>
              </a:ext>
            </a:extLst>
          </p:cNvPr>
          <p:cNvSpPr/>
          <p:nvPr/>
        </p:nvSpPr>
        <p:spPr>
          <a:xfrm>
            <a:off x="685455" y="6494968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8E23BC05-EAD0-BF92-E6EE-FBF9166A2F84}"/>
              </a:ext>
            </a:extLst>
          </p:cNvPr>
          <p:cNvSpPr/>
          <p:nvPr/>
        </p:nvSpPr>
        <p:spPr>
          <a:xfrm>
            <a:off x="2742059" y="4639869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EDEF7D0C-C0A8-8F3C-65FB-4B7F619A69CC}"/>
              </a:ext>
            </a:extLst>
          </p:cNvPr>
          <p:cNvSpPr/>
          <p:nvPr/>
        </p:nvSpPr>
        <p:spPr>
          <a:xfrm>
            <a:off x="2745601" y="6015018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957863BF-EF72-4920-69E2-93E31457833C}"/>
              </a:ext>
            </a:extLst>
          </p:cNvPr>
          <p:cNvSpPr/>
          <p:nvPr/>
        </p:nvSpPr>
        <p:spPr>
          <a:xfrm>
            <a:off x="5307074" y="4150494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A6643F4D-1398-D9F2-DE98-6CB5F0F5E82F}"/>
              </a:ext>
            </a:extLst>
          </p:cNvPr>
          <p:cNvSpPr/>
          <p:nvPr/>
        </p:nvSpPr>
        <p:spPr>
          <a:xfrm>
            <a:off x="2669981" y="173335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AFC50A3D-E9C7-F77E-14A7-E48807D01491}"/>
              </a:ext>
            </a:extLst>
          </p:cNvPr>
          <p:cNvSpPr/>
          <p:nvPr/>
        </p:nvSpPr>
        <p:spPr>
          <a:xfrm>
            <a:off x="703176" y="2186969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情報収集②</a:t>
            </a:r>
            <a:endParaRPr kumimoji="1" lang="ja-JP" altLang="en-US" sz="3600" dirty="0"/>
          </a:p>
        </p:txBody>
      </p:sp>
      <p:sp>
        <p:nvSpPr>
          <p:cNvPr id="25" name="矢印: 下 24">
            <a:extLst>
              <a:ext uri="{FF2B5EF4-FFF2-40B4-BE49-F238E27FC236}">
                <a16:creationId xmlns:a16="http://schemas.microsoft.com/office/drawing/2014/main" id="{CA189153-0CCF-127B-E996-791ADEFC313C}"/>
              </a:ext>
            </a:extLst>
          </p:cNvPr>
          <p:cNvSpPr/>
          <p:nvPr/>
        </p:nvSpPr>
        <p:spPr>
          <a:xfrm>
            <a:off x="2742059" y="3095752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3D320AAE-7C13-C8BA-B281-8A6B29AFFCC7}"/>
              </a:ext>
            </a:extLst>
          </p:cNvPr>
          <p:cNvSpPr/>
          <p:nvPr/>
        </p:nvSpPr>
        <p:spPr>
          <a:xfrm>
            <a:off x="5929908" y="1960163"/>
            <a:ext cx="5819609" cy="1332823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解決方法を探る情報収集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理論でも、経験でも可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8966901C-4C4E-3243-6A70-DBC3164CACD1}"/>
              </a:ext>
            </a:extLst>
          </p:cNvPr>
          <p:cNvSpPr/>
          <p:nvPr/>
        </p:nvSpPr>
        <p:spPr>
          <a:xfrm>
            <a:off x="783703" y="976974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896071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8B60F9-5986-E7E0-E617-C9DBCE721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例えば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011BD3-D0E2-88EC-6A41-58861FA93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3600" dirty="0"/>
              <a:t>目的「電気を消した時の暗闇が危ない」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課題「暗闇で目が早く慣れるにはどうしたらいい？」</a:t>
            </a:r>
            <a:endParaRPr lang="en-US" altLang="ja-JP" sz="3600" dirty="0"/>
          </a:p>
          <a:p>
            <a:pPr marL="0" indent="0">
              <a:buNone/>
            </a:pPr>
            <a:endParaRPr kumimoji="1"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どんな仮説が立つだろうか</a:t>
            </a:r>
            <a:endParaRPr lang="en-US" altLang="ja-JP" sz="3600" dirty="0"/>
          </a:p>
          <a:p>
            <a:pPr marL="0" indent="0">
              <a:buNone/>
            </a:pPr>
            <a:r>
              <a:rPr kumimoji="1" lang="ja-JP" altLang="en-US" sz="3600" dirty="0"/>
              <a:t>仮説を立てるための情報収集はどうやって行おうか？</a:t>
            </a:r>
          </a:p>
        </p:txBody>
      </p:sp>
    </p:spTree>
    <p:extLst>
      <p:ext uri="{BB962C8B-B14F-4D97-AF65-F5344CB8AC3E}">
        <p14:creationId xmlns:p14="http://schemas.microsoft.com/office/powerpoint/2010/main" val="2200037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38340-8041-E4FF-A56E-5FF0A1271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5F7D55-6564-E7C9-5072-04AF01D3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帰納的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C1FEE4-AD62-C2D3-DD69-D8A7CD095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ja-JP" altLang="en-US" sz="3600" dirty="0"/>
              <a:t>課題「暗闇で目が早く慣れるにはどうしたらいい？」</a:t>
            </a:r>
            <a:endParaRPr lang="en-US" altLang="ja-JP" sz="3600" dirty="0"/>
          </a:p>
          <a:p>
            <a:pPr marL="0" indent="0">
              <a:buNone/>
            </a:pPr>
            <a:endParaRPr kumimoji="1" lang="en-US" altLang="ja-JP" sz="1200" dirty="0"/>
          </a:p>
          <a:p>
            <a:pPr marL="0" indent="0">
              <a:buNone/>
            </a:pPr>
            <a:r>
              <a:rPr lang="ja-JP" altLang="en-US" sz="3600" dirty="0"/>
              <a:t>パターン①「実験結果から、法則性を見つける」</a:t>
            </a:r>
            <a:endParaRPr lang="en-US" altLang="ja-JP" sz="3600" dirty="0"/>
          </a:p>
          <a:p>
            <a:pPr marL="0" indent="0">
              <a:buNone/>
            </a:pPr>
            <a:r>
              <a:rPr kumimoji="1" lang="ja-JP" altLang="en-US" sz="3600" dirty="0"/>
              <a:t>　とりあえず、色々なパターンを試してみて、どういうときに目が早く慣れるか調べてみる</a:t>
            </a:r>
            <a:br>
              <a:rPr kumimoji="1" lang="en-US" altLang="ja-JP" sz="3600" dirty="0"/>
            </a:br>
            <a:r>
              <a:rPr kumimoji="1" lang="ja-JP" altLang="en-US" sz="3600" dirty="0"/>
              <a:t>（ひたすら対照実験）</a:t>
            </a:r>
            <a:endParaRPr kumimoji="1" lang="en-US" altLang="ja-JP" sz="3600" dirty="0"/>
          </a:p>
          <a:p>
            <a:pPr marL="0" indent="0">
              <a:buNone/>
            </a:pPr>
            <a:endParaRPr kumimoji="1" lang="en-US" altLang="ja-JP" sz="3600" dirty="0"/>
          </a:p>
          <a:p>
            <a:pPr marL="444500" indent="-444500">
              <a:buNone/>
            </a:pPr>
            <a:r>
              <a:rPr lang="ja-JP" altLang="en-US" sz="3600" dirty="0"/>
              <a:t>⇒なんとなく見つけた法則性を仮説にして、さらに検証していく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191324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2EE8A-709E-8474-31E1-CA2A7E88D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A37845-3F46-6A00-34F7-A0E738277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理数探究</a:t>
            </a:r>
            <a:r>
              <a:rPr kumimoji="1" lang="en-US" altLang="ja-JP" dirty="0"/>
              <a:t>_</a:t>
            </a:r>
            <a:r>
              <a:rPr kumimoji="1" lang="ja-JP" altLang="en-US" dirty="0"/>
              <a:t>探究科学</a:t>
            </a:r>
            <a:r>
              <a:rPr kumimoji="1" lang="en-US" altLang="ja-JP" dirty="0"/>
              <a:t>Ⅰ</a:t>
            </a:r>
            <a:r>
              <a:rPr kumimoji="1" lang="ja-JP" altLang="en-US" dirty="0"/>
              <a:t>では何をするのか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CFFFB0-A40D-81D7-1194-AB5EB24B1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213154"/>
          </a:xfrm>
        </p:spPr>
        <p:txBody>
          <a:bodyPr/>
          <a:lstStyle/>
          <a:p>
            <a:r>
              <a:rPr kumimoji="1" lang="ja-JP" altLang="en-US" sz="3200" dirty="0"/>
              <a:t>ここまでの授業</a:t>
            </a:r>
            <a:endParaRPr kumimoji="1" lang="en-US" altLang="ja-JP" sz="3200" dirty="0"/>
          </a:p>
          <a:p>
            <a:pPr marL="361950" indent="-361950">
              <a:buNone/>
            </a:pPr>
            <a:r>
              <a:rPr lang="ja-JP" altLang="en-US" sz="3200" dirty="0"/>
              <a:t>　　探究の流れを学んでもらうために、先生が課題や仮説を用意し、検証実験や、実験結果の考察をみんなが行う</a:t>
            </a:r>
            <a:endParaRPr lang="en-US" altLang="ja-JP" sz="3200" dirty="0"/>
          </a:p>
          <a:p>
            <a:pPr marL="361950" indent="-361950">
              <a:buNone/>
            </a:pPr>
            <a:endParaRPr kumimoji="1" lang="en-US" altLang="ja-JP" sz="3200" dirty="0"/>
          </a:p>
          <a:p>
            <a:r>
              <a:rPr lang="ja-JP" altLang="en-US" sz="3200" dirty="0"/>
              <a:t>これからの授業</a:t>
            </a:r>
            <a:endParaRPr lang="en-US" altLang="ja-JP" sz="3200" dirty="0"/>
          </a:p>
          <a:p>
            <a:pPr marL="361950" marR="0" lvl="0" indent="-3619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　　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自分で課題や仮説を立て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、検証実験や、実験結果の考察を自分で行う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lang="ja-JP" altLang="en-US" sz="3200" dirty="0">
                <a:solidFill>
                  <a:srgbClr val="39302A"/>
                </a:solidFill>
                <a:latin typeface="Franklin Gothic Book"/>
                <a:ea typeface="HGｺﾞｼｯｸE" panose="020B0909000000000000" pitchFamily="49" charset="-128"/>
              </a:rPr>
              <a:t>　　先生方は一緒に探究をしてくれる協力者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indent="0">
              <a:buNone/>
            </a:pPr>
            <a:r>
              <a:rPr lang="ja-JP" altLang="en-US" sz="3200" dirty="0"/>
              <a:t>　　２時間続けて探究できる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795354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10A90-BD3E-E678-62DD-0188F72D2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BED8ED-C32E-0668-82B4-0D913D67B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演繹的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679701-EA32-CAD4-4E6E-97DDF8673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0" indent="0" algn="ctr">
              <a:buNone/>
            </a:pPr>
            <a:r>
              <a:rPr lang="ja-JP" altLang="en-US" sz="3600" dirty="0"/>
              <a:t>課題「暗闇で目が早く慣れるにはどうしたらいい？」</a:t>
            </a:r>
            <a:endParaRPr lang="en-US" altLang="ja-JP" sz="3600" dirty="0"/>
          </a:p>
          <a:p>
            <a:pPr marL="0" indent="0">
              <a:buNone/>
            </a:pPr>
            <a:endParaRPr kumimoji="1" lang="en-US" altLang="ja-JP" sz="1200" dirty="0"/>
          </a:p>
          <a:p>
            <a:pPr marL="0" indent="0">
              <a:buNone/>
            </a:pPr>
            <a:r>
              <a:rPr lang="ja-JP" altLang="en-US" sz="3600" dirty="0"/>
              <a:t>パターン②「理論から、仮説を見つける」</a:t>
            </a:r>
            <a:endParaRPr lang="en-US" altLang="ja-JP" sz="3600" dirty="0"/>
          </a:p>
          <a:p>
            <a:pPr marL="0" indent="0">
              <a:buNone/>
            </a:pPr>
            <a:r>
              <a:rPr kumimoji="1" lang="ja-JP" altLang="en-US" sz="3600" dirty="0"/>
              <a:t>　</a:t>
            </a:r>
            <a:r>
              <a:rPr lang="ja-JP" altLang="en-US" sz="3600" dirty="0"/>
              <a:t>なんで暗闇では一旦見えなくなるのか？</a:t>
            </a:r>
            <a:endParaRPr lang="en-US" altLang="ja-JP" sz="3600" dirty="0"/>
          </a:p>
          <a:p>
            <a:pPr marL="0" indent="0">
              <a:buNone/>
            </a:pPr>
            <a:r>
              <a:rPr kumimoji="1" lang="ja-JP" altLang="en-US" sz="3600" dirty="0"/>
              <a:t>　なんで一旦見えなくなった後、見えるようになるのか？といった理論を文献調査などで調べる</a:t>
            </a:r>
            <a:endParaRPr kumimoji="1" lang="en-US" altLang="ja-JP" sz="3600" dirty="0"/>
          </a:p>
          <a:p>
            <a:pPr marL="0" indent="0">
              <a:buNone/>
            </a:pPr>
            <a:endParaRPr lang="en-US" altLang="ja-JP" sz="2400" dirty="0"/>
          </a:p>
          <a:p>
            <a:pPr marL="444500" indent="-444500">
              <a:buNone/>
            </a:pPr>
            <a:r>
              <a:rPr kumimoji="1" lang="ja-JP" altLang="en-US" sz="3600" dirty="0"/>
              <a:t>⇒「暗闇に目が慣れる」メカニズムを理解することで、効果的な対策を考え、仮説を立てる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1897188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73D34-2A2C-C16A-9E82-0700BD84C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91ADC6-FEC0-6DA5-A309-7C1AD2CE1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論理構造としては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142CDB14-D3E6-FF76-253F-50517CCF479C}"/>
              </a:ext>
            </a:extLst>
          </p:cNvPr>
          <p:cNvSpPr/>
          <p:nvPr/>
        </p:nvSpPr>
        <p:spPr>
          <a:xfrm>
            <a:off x="2794000" y="5712884"/>
            <a:ext cx="6807200" cy="952500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目が慣れるシステム（理論）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B75FF7DA-68F0-CF3E-A0B0-56817E02B019}"/>
              </a:ext>
            </a:extLst>
          </p:cNvPr>
          <p:cNvSpPr/>
          <p:nvPr/>
        </p:nvSpPr>
        <p:spPr>
          <a:xfrm>
            <a:off x="2844800" y="997078"/>
            <a:ext cx="6502400" cy="952500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実際の実験の法則性（結果）</a:t>
            </a:r>
          </a:p>
        </p:txBody>
      </p:sp>
      <p:sp>
        <p:nvSpPr>
          <p:cNvPr id="7" name="矢印: 上 6">
            <a:extLst>
              <a:ext uri="{FF2B5EF4-FFF2-40B4-BE49-F238E27FC236}">
                <a16:creationId xmlns:a16="http://schemas.microsoft.com/office/drawing/2014/main" id="{A2D15C14-98FC-B83A-4D66-4C9AE3A8B121}"/>
              </a:ext>
            </a:extLst>
          </p:cNvPr>
          <p:cNvSpPr/>
          <p:nvPr/>
        </p:nvSpPr>
        <p:spPr>
          <a:xfrm>
            <a:off x="4102100" y="2078952"/>
            <a:ext cx="774700" cy="349634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矢印: 上 7">
            <a:extLst>
              <a:ext uri="{FF2B5EF4-FFF2-40B4-BE49-F238E27FC236}">
                <a16:creationId xmlns:a16="http://schemas.microsoft.com/office/drawing/2014/main" id="{65E2DC61-5E9B-74A4-AC7A-A49B2AAF4851}"/>
              </a:ext>
            </a:extLst>
          </p:cNvPr>
          <p:cNvSpPr/>
          <p:nvPr/>
        </p:nvSpPr>
        <p:spPr>
          <a:xfrm flipV="1">
            <a:off x="7315202" y="2078952"/>
            <a:ext cx="774700" cy="3496348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206A5919-26F8-4162-996F-4D07AAB138D9}"/>
              </a:ext>
            </a:extLst>
          </p:cNvPr>
          <p:cNvSpPr/>
          <p:nvPr/>
        </p:nvSpPr>
        <p:spPr>
          <a:xfrm>
            <a:off x="304800" y="3168971"/>
            <a:ext cx="3530600" cy="1316310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/>
              <a:t>理論から結果を推測し</a:t>
            </a:r>
            <a:endParaRPr kumimoji="1" lang="en-US" altLang="ja-JP" sz="2400" dirty="0"/>
          </a:p>
          <a:p>
            <a:pPr algn="ctr"/>
            <a:r>
              <a:rPr lang="ja-JP" altLang="en-US" sz="2400" dirty="0"/>
              <a:t>仮説を立てる</a:t>
            </a:r>
            <a:endParaRPr lang="en-US" altLang="ja-JP" sz="2400" dirty="0"/>
          </a:p>
          <a:p>
            <a:pPr algn="ctr"/>
            <a:r>
              <a:rPr kumimoji="1" lang="ja-JP" altLang="en-US" sz="2400" dirty="0"/>
              <a:t>（演繹的）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ACD182A5-5E4F-5645-4967-B05440823A77}"/>
              </a:ext>
            </a:extLst>
          </p:cNvPr>
          <p:cNvSpPr/>
          <p:nvPr/>
        </p:nvSpPr>
        <p:spPr>
          <a:xfrm>
            <a:off x="8356600" y="3168971"/>
            <a:ext cx="3530600" cy="1316310"/>
          </a:xfrm>
          <a:prstGeom prst="round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/>
              <a:t>結果から仮説を立て</a:t>
            </a:r>
            <a:endParaRPr kumimoji="1" lang="en-US" altLang="ja-JP" sz="2400" dirty="0"/>
          </a:p>
          <a:p>
            <a:pPr algn="ctr"/>
            <a:r>
              <a:rPr lang="ja-JP" altLang="en-US" sz="2400" dirty="0"/>
              <a:t>理論に迫っていく</a:t>
            </a:r>
            <a:endParaRPr lang="en-US" altLang="ja-JP" sz="2400" dirty="0"/>
          </a:p>
          <a:p>
            <a:pPr algn="ctr"/>
            <a:r>
              <a:rPr kumimoji="1" lang="ja-JP" altLang="en-US" sz="2400" dirty="0"/>
              <a:t>（</a:t>
            </a:r>
            <a:r>
              <a:rPr lang="ja-JP" altLang="en-US" sz="2400" dirty="0"/>
              <a:t>帰納</a:t>
            </a:r>
            <a:r>
              <a:rPr kumimoji="1" lang="ja-JP" altLang="en-US" sz="2400" dirty="0"/>
              <a:t>的）</a:t>
            </a:r>
          </a:p>
        </p:txBody>
      </p:sp>
    </p:spTree>
    <p:extLst>
      <p:ext uri="{BB962C8B-B14F-4D97-AF65-F5344CB8AC3E}">
        <p14:creationId xmlns:p14="http://schemas.microsoft.com/office/powerpoint/2010/main" val="99464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3142EB-9099-53EE-5835-63089E175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それぞれの良し悪し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B984437-2F8A-8726-076A-F838DF6652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400" y="939800"/>
            <a:ext cx="5588000" cy="5448300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3600" dirty="0"/>
              <a:t>演繹的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dirty="0"/>
              <a:t>長所</a:t>
            </a:r>
            <a:endParaRPr lang="en-US" altLang="ja-JP" sz="3600" dirty="0"/>
          </a:p>
          <a:p>
            <a:r>
              <a:rPr lang="ja-JP" altLang="en-US" dirty="0"/>
              <a:t>課題と仮説が直接的につながり、</a:t>
            </a:r>
            <a:r>
              <a:rPr lang="ja-JP" altLang="en-US" dirty="0">
                <a:solidFill>
                  <a:srgbClr val="FF0000"/>
                </a:solidFill>
              </a:rPr>
              <a:t>有効な検証がしやすい</a:t>
            </a:r>
            <a:endParaRPr lang="en-US" altLang="ja-JP" dirty="0">
              <a:solidFill>
                <a:srgbClr val="FF0000"/>
              </a:solidFill>
            </a:endParaRPr>
          </a:p>
          <a:p>
            <a:r>
              <a:rPr lang="ja-JP" altLang="en-US" dirty="0"/>
              <a:t>論理的である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短所</a:t>
            </a:r>
            <a:endParaRPr lang="en-US" altLang="ja-JP" dirty="0"/>
          </a:p>
          <a:p>
            <a:r>
              <a:rPr lang="ja-JP" altLang="en-US" dirty="0">
                <a:solidFill>
                  <a:srgbClr val="FF0000"/>
                </a:solidFill>
              </a:rPr>
              <a:t>知識が足りない</a:t>
            </a:r>
            <a:r>
              <a:rPr lang="ja-JP" altLang="en-US" dirty="0"/>
              <a:t>と難しい</a:t>
            </a:r>
            <a:endParaRPr lang="en-US" altLang="ja-JP" dirty="0"/>
          </a:p>
          <a:p>
            <a:r>
              <a:rPr lang="ja-JP" altLang="en-US" dirty="0"/>
              <a:t>理論値と現実との誤差に弱い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EC0A5AD5-1D48-C68B-66F6-BA19EC91E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939800"/>
            <a:ext cx="5791200" cy="5448300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3600" dirty="0"/>
              <a:t>帰納的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dirty="0"/>
              <a:t>長所</a:t>
            </a:r>
            <a:endParaRPr lang="en-US" altLang="ja-JP" sz="3600" dirty="0"/>
          </a:p>
          <a:p>
            <a:r>
              <a:rPr lang="ja-JP" altLang="en-US" dirty="0">
                <a:solidFill>
                  <a:srgbClr val="FF0000"/>
                </a:solidFill>
              </a:rPr>
              <a:t>直感的</a:t>
            </a:r>
            <a:r>
              <a:rPr lang="ja-JP" altLang="en-US" dirty="0"/>
              <a:t>に理解できる</a:t>
            </a:r>
            <a:endParaRPr lang="en-US" altLang="ja-JP" dirty="0"/>
          </a:p>
          <a:p>
            <a:r>
              <a:rPr lang="ja-JP" altLang="en-US" dirty="0"/>
              <a:t>現実での最適解を見つけられる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短所</a:t>
            </a:r>
            <a:endParaRPr lang="en-US" altLang="ja-JP" dirty="0"/>
          </a:p>
          <a:p>
            <a:r>
              <a:rPr lang="ja-JP" altLang="en-US" dirty="0"/>
              <a:t>知識がある人から見ると、</a:t>
            </a:r>
            <a:r>
              <a:rPr lang="ja-JP" altLang="en-US" dirty="0">
                <a:solidFill>
                  <a:srgbClr val="FF0000"/>
                </a:solidFill>
              </a:rPr>
              <a:t>遠回りや詰み状態</a:t>
            </a:r>
            <a:r>
              <a:rPr lang="ja-JP" altLang="en-US" dirty="0"/>
              <a:t>で進めていることがある</a:t>
            </a:r>
            <a:endParaRPr lang="en-US" altLang="ja-JP" dirty="0"/>
          </a:p>
          <a:p>
            <a:r>
              <a:rPr lang="ja-JP" altLang="en-US" dirty="0"/>
              <a:t>再現性の確保が難しい</a:t>
            </a:r>
            <a:endParaRPr lang="en-US" altLang="ja-JP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84926FD-0405-6CE9-4E71-30DC7AFDD754}"/>
              </a:ext>
            </a:extLst>
          </p:cNvPr>
          <p:cNvSpPr/>
          <p:nvPr/>
        </p:nvSpPr>
        <p:spPr>
          <a:xfrm>
            <a:off x="1454150" y="5676900"/>
            <a:ext cx="9283700" cy="1108611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/>
              <a:t>つまり、理論を理解したうえで</a:t>
            </a:r>
            <a:r>
              <a:rPr lang="ja-JP" altLang="en-US" sz="3200" dirty="0"/>
              <a:t>、信用しすぎず、</a:t>
            </a:r>
            <a:endParaRPr lang="en-US" altLang="ja-JP" sz="3200" dirty="0"/>
          </a:p>
          <a:p>
            <a:pPr algn="ctr"/>
            <a:r>
              <a:rPr lang="ja-JP" altLang="en-US" sz="3200" dirty="0"/>
              <a:t>実際に実験をして、最適解を見つけるのが最強</a:t>
            </a:r>
            <a:endParaRPr lang="en-US" altLang="ja-JP" sz="3200" dirty="0"/>
          </a:p>
        </p:txBody>
      </p:sp>
    </p:spTree>
    <p:extLst>
      <p:ext uri="{BB962C8B-B14F-4D97-AF65-F5344CB8AC3E}">
        <p14:creationId xmlns:p14="http://schemas.microsoft.com/office/powerpoint/2010/main" val="2948183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A42A6-41D5-C6C9-74E2-05DC04C63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A5ECF5F-6BAA-7496-D9B0-51C5C8D7BDEF}"/>
              </a:ext>
            </a:extLst>
          </p:cNvPr>
          <p:cNvSpPr/>
          <p:nvPr/>
        </p:nvSpPr>
        <p:spPr>
          <a:xfrm>
            <a:off x="5443870" y="60587"/>
            <a:ext cx="6544930" cy="4628372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800" dirty="0"/>
              <a:t>　探究協働会議とは？</a:t>
            </a:r>
            <a:endParaRPr kumimoji="1" lang="en-US" altLang="ja-JP" sz="2800" dirty="0"/>
          </a:p>
          <a:p>
            <a:endParaRPr lang="en-US" altLang="ja-JP" sz="2800" dirty="0"/>
          </a:p>
          <a:p>
            <a:r>
              <a:rPr kumimoji="1" lang="ja-JP" altLang="en-US" sz="2800" dirty="0"/>
              <a:t>大学の先生方に対して自分の探究を発表し、アドバイスをいただく会議</a:t>
            </a:r>
            <a:endParaRPr kumimoji="1" lang="en-US" altLang="ja-JP" sz="2800" dirty="0"/>
          </a:p>
          <a:p>
            <a:endParaRPr lang="en-US" altLang="ja-JP" sz="2800" dirty="0"/>
          </a:p>
          <a:p>
            <a:endParaRPr lang="en-US" altLang="ja-JP" sz="2800" dirty="0"/>
          </a:p>
          <a:p>
            <a:r>
              <a:rPr kumimoji="1" lang="ja-JP" altLang="en-US" sz="2800" dirty="0"/>
              <a:t>この時点で１回くらい実験・考察をしておくと、実験結果に基づいたアドバイスをいただくことができる</a:t>
            </a:r>
            <a:endParaRPr kumimoji="1" lang="en-US" altLang="ja-JP" sz="2800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B6FCCEE-84A9-CB0F-9259-5260CAA4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今後のスケジュール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5186A5-8B7D-21C7-00AA-6C2B74F03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9/8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夏休み課題発表会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9/15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探究①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9/22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国民の休日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9/29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秋季休業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10/6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原子力工学研究所訪問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10/13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探究②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10/20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探究③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10/27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探究④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11/3	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 文化の日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11/10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探究⑤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11/17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探究協働会議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5F6F4167-A372-E131-5D72-9A8C6993BDA4}"/>
              </a:ext>
            </a:extLst>
          </p:cNvPr>
          <p:cNvSpPr/>
          <p:nvPr/>
        </p:nvSpPr>
        <p:spPr>
          <a:xfrm>
            <a:off x="5528930" y="4890977"/>
            <a:ext cx="5816010" cy="1765004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/>
              <a:t>ひとまずは探究協働会議から逆算して</a:t>
            </a:r>
            <a:endParaRPr kumimoji="1" lang="en-US" altLang="ja-JP" sz="2400" dirty="0"/>
          </a:p>
          <a:p>
            <a:pPr algn="ctr"/>
            <a:r>
              <a:rPr lang="ja-JP" altLang="en-US" sz="2400" dirty="0"/>
              <a:t>探究の予定を立てていくことになる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458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FC91-5396-AB7B-8699-F18363AA5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EC9B55-AEEB-BAAF-2FD9-567122A3A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とりあえずここから！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71D46B8D-0CF8-7D54-297B-87712AFCAF4A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14459A26-E722-26AF-D43D-F07B6C4164CF}"/>
              </a:ext>
            </a:extLst>
          </p:cNvPr>
          <p:cNvSpPr/>
          <p:nvPr/>
        </p:nvSpPr>
        <p:spPr>
          <a:xfrm>
            <a:off x="7336613" y="2236507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31E12BD7-86E4-2535-1ABA-06394E7D0004}"/>
              </a:ext>
            </a:extLst>
          </p:cNvPr>
          <p:cNvSpPr/>
          <p:nvPr/>
        </p:nvSpPr>
        <p:spPr>
          <a:xfrm>
            <a:off x="6925856" y="3618448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C8F6020-461B-D85F-C1C6-7AD1CF26EC80}"/>
              </a:ext>
            </a:extLst>
          </p:cNvPr>
          <p:cNvSpPr/>
          <p:nvPr/>
        </p:nvSpPr>
        <p:spPr>
          <a:xfrm>
            <a:off x="7021801" y="5000389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385781A9-7CB9-836C-B4AC-9795C805B54D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D50AB0D8-1C39-8726-82E8-B82E301278E9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6FA550C8-6E36-EAB0-F182-A03F9AE5274A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0E210E97-AD8E-2479-CD92-0B7B13E443BA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A693A7E2-B2DA-F5EE-6A12-9AEB0ACE9C93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4CBF902-7C9B-FC95-F87E-7D26760EAE09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8055D265-3EAE-5981-344C-6028248789DE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462B81F6-E2F1-55A1-B9CF-D94C98769713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ED133152-1A19-65BB-E3EC-1DC3271378E1}"/>
              </a:ext>
            </a:extLst>
          </p:cNvPr>
          <p:cNvSpPr/>
          <p:nvPr/>
        </p:nvSpPr>
        <p:spPr>
          <a:xfrm>
            <a:off x="223284" y="723018"/>
            <a:ext cx="11765516" cy="270598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971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F70E9-5718-C659-3F79-D6887E965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AAB17A-30CC-FCB9-48F9-4C7349FEA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課題設定のポイント</a:t>
            </a:r>
            <a:endParaRPr kumimoji="1" lang="ja-JP" altLang="en-US" dirty="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A762BAFF-EA1D-27B5-A68B-68F48CA7606D}"/>
              </a:ext>
            </a:extLst>
          </p:cNvPr>
          <p:cNvSpPr/>
          <p:nvPr/>
        </p:nvSpPr>
        <p:spPr>
          <a:xfrm>
            <a:off x="6310090" y="181323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4565097-6EF1-7FC3-39AF-355B1498F24A}"/>
              </a:ext>
            </a:extLst>
          </p:cNvPr>
          <p:cNvSpPr/>
          <p:nvPr/>
        </p:nvSpPr>
        <p:spPr>
          <a:xfrm>
            <a:off x="7336613" y="5673395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0139394-BA38-A0C4-93AE-8055AD09E75C}"/>
              </a:ext>
            </a:extLst>
          </p:cNvPr>
          <p:cNvSpPr/>
          <p:nvPr/>
        </p:nvSpPr>
        <p:spPr>
          <a:xfrm>
            <a:off x="6925856" y="7055336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D870D692-9E63-3750-D398-580F8C6EF7E7}"/>
              </a:ext>
            </a:extLst>
          </p:cNvPr>
          <p:cNvSpPr/>
          <p:nvPr/>
        </p:nvSpPr>
        <p:spPr>
          <a:xfrm>
            <a:off x="7021801" y="8437277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50D5C32B-AEE1-DFC1-5B20-1E3A336A4851}"/>
              </a:ext>
            </a:extLst>
          </p:cNvPr>
          <p:cNvSpPr/>
          <p:nvPr/>
        </p:nvSpPr>
        <p:spPr>
          <a:xfrm>
            <a:off x="671644" y="2814730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0F3047A0-CAE1-A2BA-EC6E-EEBD74B9AABD}"/>
              </a:ext>
            </a:extLst>
          </p:cNvPr>
          <p:cNvSpPr/>
          <p:nvPr/>
        </p:nvSpPr>
        <p:spPr>
          <a:xfrm>
            <a:off x="703176" y="5721242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60EEDEB5-E78A-0FAE-305F-63B2AD91277B}"/>
              </a:ext>
            </a:extLst>
          </p:cNvPr>
          <p:cNvSpPr/>
          <p:nvPr/>
        </p:nvSpPr>
        <p:spPr>
          <a:xfrm>
            <a:off x="703176" y="7103183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D3D1A57F-106E-595E-85EF-E21F68F422D1}"/>
              </a:ext>
            </a:extLst>
          </p:cNvPr>
          <p:cNvSpPr/>
          <p:nvPr/>
        </p:nvSpPr>
        <p:spPr>
          <a:xfrm>
            <a:off x="685455" y="8485124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7F7BBCF3-FE2B-442D-0CE3-7EE6715CEC90}"/>
              </a:ext>
            </a:extLst>
          </p:cNvPr>
          <p:cNvSpPr/>
          <p:nvPr/>
        </p:nvSpPr>
        <p:spPr>
          <a:xfrm>
            <a:off x="2607384" y="1024379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E8C17D9-CBF6-D598-D016-AA6FAF9EF59A}"/>
              </a:ext>
            </a:extLst>
          </p:cNvPr>
          <p:cNvSpPr/>
          <p:nvPr/>
        </p:nvSpPr>
        <p:spPr>
          <a:xfrm>
            <a:off x="2742059" y="663002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DF9F5B48-28E9-3C3C-84B7-DF52FFBCFF85}"/>
              </a:ext>
            </a:extLst>
          </p:cNvPr>
          <p:cNvSpPr/>
          <p:nvPr/>
        </p:nvSpPr>
        <p:spPr>
          <a:xfrm>
            <a:off x="2745601" y="8005174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C3059562-4BAC-D482-A4FB-96A02BC99B5F}"/>
              </a:ext>
            </a:extLst>
          </p:cNvPr>
          <p:cNvSpPr/>
          <p:nvPr/>
        </p:nvSpPr>
        <p:spPr>
          <a:xfrm>
            <a:off x="5307074" y="6140650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DF9B64AB-1C34-06CA-7C59-981A536E887A}"/>
              </a:ext>
            </a:extLst>
          </p:cNvPr>
          <p:cNvSpPr/>
          <p:nvPr/>
        </p:nvSpPr>
        <p:spPr>
          <a:xfrm>
            <a:off x="223284" y="141890"/>
            <a:ext cx="11765516" cy="671611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2CFD2536-1F08-46CC-C0D9-57EB16FBC2FE}"/>
              </a:ext>
            </a:extLst>
          </p:cNvPr>
          <p:cNvSpPr/>
          <p:nvPr/>
        </p:nvSpPr>
        <p:spPr>
          <a:xfrm>
            <a:off x="713809" y="260751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目的（分野）の設定</a:t>
            </a:r>
            <a:endParaRPr kumimoji="1" lang="ja-JP" altLang="en-US" sz="3600" dirty="0"/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DEBA1CFF-0553-7D84-53B3-E539AB0BE19C}"/>
              </a:ext>
            </a:extLst>
          </p:cNvPr>
          <p:cNvSpPr/>
          <p:nvPr/>
        </p:nvSpPr>
        <p:spPr>
          <a:xfrm>
            <a:off x="2575852" y="3723513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0005394-1C78-F3AB-E937-30DC8A9BBE2F}"/>
              </a:ext>
            </a:extLst>
          </p:cNvPr>
          <p:cNvSpPr/>
          <p:nvPr/>
        </p:nvSpPr>
        <p:spPr>
          <a:xfrm>
            <a:off x="645288" y="1488362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情報収集①</a:t>
            </a:r>
            <a:endParaRPr kumimoji="1" lang="ja-JP" altLang="en-US" sz="3600" dirty="0"/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A688A0E8-E3D4-5EB7-DAD9-6CF3A9A0563A}"/>
              </a:ext>
            </a:extLst>
          </p:cNvPr>
          <p:cNvSpPr/>
          <p:nvPr/>
        </p:nvSpPr>
        <p:spPr>
          <a:xfrm>
            <a:off x="2607384" y="2361880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8DB3AD43-2B81-AB58-601E-418819FAE04A}"/>
              </a:ext>
            </a:extLst>
          </p:cNvPr>
          <p:cNvSpPr/>
          <p:nvPr/>
        </p:nvSpPr>
        <p:spPr>
          <a:xfrm>
            <a:off x="703176" y="4177125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情報収集②</a:t>
            </a:r>
            <a:endParaRPr kumimoji="1" lang="ja-JP" altLang="en-US" sz="3600" dirty="0"/>
          </a:p>
        </p:txBody>
      </p:sp>
      <p:sp>
        <p:nvSpPr>
          <p:cNvPr id="25" name="矢印: 下 24">
            <a:extLst>
              <a:ext uri="{FF2B5EF4-FFF2-40B4-BE49-F238E27FC236}">
                <a16:creationId xmlns:a16="http://schemas.microsoft.com/office/drawing/2014/main" id="{B5FDEEA7-1796-7E78-B440-33E45753B843}"/>
              </a:ext>
            </a:extLst>
          </p:cNvPr>
          <p:cNvSpPr/>
          <p:nvPr/>
        </p:nvSpPr>
        <p:spPr>
          <a:xfrm>
            <a:off x="2742059" y="5085908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043FC67C-44CF-ED87-C851-8A1481D8C516}"/>
              </a:ext>
            </a:extLst>
          </p:cNvPr>
          <p:cNvSpPr/>
          <p:nvPr/>
        </p:nvSpPr>
        <p:spPr>
          <a:xfrm>
            <a:off x="5333370" y="3309343"/>
            <a:ext cx="988828" cy="133282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8BC52AB0-A0B2-5D02-0087-5BFF6557B81A}"/>
              </a:ext>
            </a:extLst>
          </p:cNvPr>
          <p:cNvSpPr/>
          <p:nvPr/>
        </p:nvSpPr>
        <p:spPr>
          <a:xfrm>
            <a:off x="5370299" y="663389"/>
            <a:ext cx="988828" cy="3983260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A7BE8E8A-CC5C-84CD-EC25-6F6C1901AD07}"/>
              </a:ext>
            </a:extLst>
          </p:cNvPr>
          <p:cNvSpPr/>
          <p:nvPr/>
        </p:nvSpPr>
        <p:spPr>
          <a:xfrm>
            <a:off x="5929908" y="3950319"/>
            <a:ext cx="5819609" cy="1332823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解決方法を探る情報収集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理論でも、経験でも可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41DE3CD5-0359-F623-A872-ED8B65A8F44D}"/>
              </a:ext>
            </a:extLst>
          </p:cNvPr>
          <p:cNvSpPr/>
          <p:nvPr/>
        </p:nvSpPr>
        <p:spPr>
          <a:xfrm>
            <a:off x="5786685" y="1289821"/>
            <a:ext cx="6179346" cy="136725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これまでの人生で得た情報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自分自身の情報も含む</a:t>
            </a:r>
          </a:p>
        </p:txBody>
      </p:sp>
    </p:spTree>
    <p:extLst>
      <p:ext uri="{BB962C8B-B14F-4D97-AF65-F5344CB8AC3E}">
        <p14:creationId xmlns:p14="http://schemas.microsoft.com/office/powerpoint/2010/main" val="178658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5127B1-7277-320B-34AC-83EB848CC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130A5A-7377-62AF-ABB1-7B8A36338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742950" indent="-742950">
              <a:buClr>
                <a:schemeClr val="accent5"/>
              </a:buClr>
              <a:buSzPct val="100000"/>
              <a:buFont typeface="+mj-ea"/>
              <a:buAutoNum type="circleNumDbPlain"/>
            </a:pPr>
            <a:r>
              <a:rPr kumimoji="1" lang="ja-JP" altLang="en-US" sz="4400" dirty="0"/>
              <a:t>「目的」と「課題」と「仮説」を区別して考える</a:t>
            </a:r>
            <a:endParaRPr kumimoji="1" lang="en-US" altLang="ja-JP" sz="4400" dirty="0"/>
          </a:p>
          <a:p>
            <a:endParaRPr lang="en-US" altLang="ja-JP" sz="4400" dirty="0"/>
          </a:p>
          <a:p>
            <a:r>
              <a:rPr kumimoji="1" lang="ja-JP" altLang="en-US" sz="4400" dirty="0"/>
              <a:t>目的は、自分（世界）が達成したいこと</a:t>
            </a:r>
            <a:endParaRPr kumimoji="1" lang="en-US" altLang="ja-JP" sz="4400" dirty="0"/>
          </a:p>
          <a:p>
            <a:r>
              <a:rPr kumimoji="1" lang="ja-JP" altLang="en-US" sz="4400" dirty="0"/>
              <a:t>課題は、目的達成のために必要なこと</a:t>
            </a:r>
            <a:endParaRPr kumimoji="1" lang="en-US" altLang="ja-JP" sz="4400" dirty="0"/>
          </a:p>
          <a:p>
            <a:r>
              <a:rPr lang="ja-JP" altLang="en-US" sz="4400" dirty="0"/>
              <a:t>仮説は、どうやったらそれを解決できるかという方法の予想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95370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4562A-6E2B-AD72-4FC2-0778C984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33A4C7-47C9-0FB4-5DE5-D68D650BF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0FA15D-6300-1A64-07D3-D6908417D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806450" indent="-806450">
              <a:buNone/>
            </a:pPr>
            <a:r>
              <a:rPr lang="ja-JP" altLang="en-US" sz="4400" dirty="0">
                <a:solidFill>
                  <a:schemeClr val="accent5"/>
                </a:solidFill>
              </a:rPr>
              <a:t>②</a:t>
            </a:r>
            <a:r>
              <a:rPr lang="ja-JP" altLang="en-US" sz="4400" dirty="0"/>
              <a:t>「検証可能な」「根拠のある」仮説を立てる</a:t>
            </a:r>
            <a:endParaRPr kumimoji="1" lang="en-US" altLang="ja-JP" sz="4400" dirty="0"/>
          </a:p>
          <a:p>
            <a:endParaRPr kumimoji="1" lang="en-US" altLang="ja-JP" sz="4400" dirty="0"/>
          </a:p>
          <a:p>
            <a:r>
              <a:rPr kumimoji="1" lang="ja-JP" altLang="en-US" sz="4400" dirty="0"/>
              <a:t>仮説の検証方法は主に２つ</a:t>
            </a:r>
            <a:endParaRPr kumimoji="1" lang="en-US" altLang="ja-JP" sz="4400" dirty="0"/>
          </a:p>
          <a:p>
            <a:r>
              <a:rPr lang="ja-JP" altLang="en-US" sz="4400" dirty="0"/>
              <a:t>「文献調査」によって、すでに確立されている理論を探す</a:t>
            </a:r>
            <a:endParaRPr lang="en-US" altLang="ja-JP" sz="4400" dirty="0"/>
          </a:p>
          <a:p>
            <a:r>
              <a:rPr kumimoji="1" lang="ja-JP" altLang="en-US" sz="4400" dirty="0"/>
              <a:t>「実験」によって、自分で理論を見つける</a:t>
            </a:r>
          </a:p>
        </p:txBody>
      </p:sp>
    </p:spTree>
    <p:extLst>
      <p:ext uri="{BB962C8B-B14F-4D97-AF65-F5344CB8AC3E}">
        <p14:creationId xmlns:p14="http://schemas.microsoft.com/office/powerpoint/2010/main" val="2049804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B1E88-FED3-B5A3-2FDE-013F3673E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46E192-64FC-3C36-A326-3B3BF66D9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5435B9-78E8-C361-A644-5073BF600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4000" dirty="0"/>
              <a:t>☆自分の興味関心に基づいて探究を行うこと☆</a:t>
            </a:r>
            <a:endParaRPr lang="en-US" altLang="ja-JP" sz="4000" dirty="0"/>
          </a:p>
          <a:p>
            <a:pPr marL="0" indent="0">
              <a:buNone/>
            </a:pPr>
            <a:endParaRPr kumimoji="1" lang="en-US" altLang="ja-JP" sz="4000" dirty="0"/>
          </a:p>
          <a:p>
            <a:r>
              <a:rPr lang="ja-JP" altLang="en-US" sz="4000" dirty="0"/>
              <a:t>実験しないと理系っぽくない？</a:t>
            </a:r>
            <a:endParaRPr lang="en-US" altLang="ja-JP" sz="4000" dirty="0"/>
          </a:p>
          <a:p>
            <a:r>
              <a:rPr kumimoji="1" lang="ja-JP" altLang="en-US" sz="4000" dirty="0"/>
              <a:t>簡単な問いだと探究っぽくない？</a:t>
            </a:r>
            <a:endParaRPr kumimoji="1" lang="en-US" altLang="ja-JP" sz="4000" dirty="0"/>
          </a:p>
          <a:p>
            <a:r>
              <a:rPr kumimoji="1" lang="ja-JP" altLang="en-US" sz="4000" dirty="0"/>
              <a:t>誰かのためにならないと探究っぽくない？</a:t>
            </a:r>
          </a:p>
        </p:txBody>
      </p:sp>
    </p:spTree>
    <p:extLst>
      <p:ext uri="{BB962C8B-B14F-4D97-AF65-F5344CB8AC3E}">
        <p14:creationId xmlns:p14="http://schemas.microsoft.com/office/powerpoint/2010/main" val="110077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2D15E-64E2-53DA-033B-AEFF17DF2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DE5590-69C6-FD52-EA88-21DE1489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A302F88-6F9A-6871-4440-B0C1060D2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3200" dirty="0"/>
              <a:t>☆自分の興味関心に基づいて探究を行うこと☆</a:t>
            </a:r>
            <a:endParaRPr lang="en-US" altLang="ja-JP" sz="3200" dirty="0"/>
          </a:p>
          <a:p>
            <a:pPr marL="0" indent="0">
              <a:buNone/>
            </a:pPr>
            <a:endParaRPr kumimoji="1" lang="en-US" altLang="ja-JP" sz="1000" dirty="0"/>
          </a:p>
          <a:p>
            <a:r>
              <a:rPr lang="ja-JP" altLang="en-US" sz="3200" dirty="0"/>
              <a:t>実験しないと理系っぽくない？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⇒どんな探究でも理数的アプローチはあります！</a:t>
            </a:r>
            <a:endParaRPr lang="en-US" altLang="ja-JP" sz="3200" dirty="0"/>
          </a:p>
          <a:p>
            <a:r>
              <a:rPr kumimoji="1" lang="ja-JP" altLang="en-US" sz="3200" dirty="0"/>
              <a:t>簡単な問いだと探究っぽくない？</a:t>
            </a:r>
            <a:endParaRPr kumimoji="1"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⇒簡単な問いを解いた先に、取り組むべき課題が見える時があります！</a:t>
            </a:r>
            <a:endParaRPr kumimoji="1" lang="en-US" altLang="ja-JP" sz="3200" dirty="0"/>
          </a:p>
          <a:p>
            <a:r>
              <a:rPr kumimoji="1" lang="ja-JP" altLang="en-US" sz="3200" dirty="0"/>
              <a:t>誰かのためにならないと探究っぽくない？</a:t>
            </a:r>
            <a:endParaRPr lang="en-US" altLang="ja-JP" sz="3200" dirty="0"/>
          </a:p>
          <a:p>
            <a:pPr marL="0" indent="0">
              <a:buNone/>
            </a:pPr>
            <a:r>
              <a:rPr kumimoji="1" lang="ja-JP" altLang="en-US" sz="3200" dirty="0"/>
              <a:t>⇒自分のために始めたことが、誰かのためになることなんてよくあることです！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4EC0FC57-E76E-7C37-2D8A-347534C5D3CB}"/>
              </a:ext>
            </a:extLst>
          </p:cNvPr>
          <p:cNvSpPr/>
          <p:nvPr/>
        </p:nvSpPr>
        <p:spPr>
          <a:xfrm>
            <a:off x="563282" y="2940424"/>
            <a:ext cx="11065436" cy="1649506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これら</a:t>
            </a:r>
            <a:r>
              <a:rPr kumimoji="1" lang="ja-JP" altLang="en-US" sz="3600" dirty="0"/>
              <a:t>は探究を深めていく中で得られるものであり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探究のスタート地点は興味関心でよい</a:t>
            </a:r>
            <a:endParaRPr kumimoji="1" lang="ja-JP" altLang="en-US" sz="36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BC970C91-41FB-627F-050A-DA73725B6FD8}"/>
              </a:ext>
            </a:extLst>
          </p:cNvPr>
          <p:cNvSpPr/>
          <p:nvPr/>
        </p:nvSpPr>
        <p:spPr>
          <a:xfrm>
            <a:off x="563282" y="4846325"/>
            <a:ext cx="11065436" cy="1649506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課題も仮説も深まっていくものである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最初から深いものを出す必要はない</a:t>
            </a:r>
          </a:p>
        </p:txBody>
      </p:sp>
    </p:spTree>
    <p:extLst>
      <p:ext uri="{BB962C8B-B14F-4D97-AF65-F5344CB8AC3E}">
        <p14:creationId xmlns:p14="http://schemas.microsoft.com/office/powerpoint/2010/main" val="4280353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A022F515-1BCC-4A96-A8C6-C28D5751C5B1}" vid="{8AF089BB-AC92-4F4B-83AF-15040DE3ECD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0DC2BB-0BA3-4704-8027-3AFD754CF416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customXml/itemProps2.xml><?xml version="1.0" encoding="utf-8"?>
<ds:datastoreItem xmlns:ds="http://schemas.openxmlformats.org/officeDocument/2006/customXml" ds:itemID="{4CBB467D-30B8-46E1-9917-6852A81647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765D8E-09DA-4945-85BF-0245E534553F}"/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第1回授業</Template>
  <TotalTime>740</TotalTime>
  <Words>1554</Words>
  <Application>Microsoft Office PowerPoint</Application>
  <PresentationFormat>ワイド画面</PresentationFormat>
  <Paragraphs>193</Paragraphs>
  <Slides>22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8" baseType="lpstr">
      <vt:lpstr>游ゴシック</vt:lpstr>
      <vt:lpstr>Franklin Gothic Book</vt:lpstr>
      <vt:lpstr>Franklin Gothic Medium</vt:lpstr>
      <vt:lpstr>Wingdings</vt:lpstr>
      <vt:lpstr>Wingdings 2</vt:lpstr>
      <vt:lpstr>卒論</vt:lpstr>
      <vt:lpstr>R8 探究科学Ⅰ理数ガイダンス</vt:lpstr>
      <vt:lpstr>理数探究_探究科学Ⅰでは何をするのか</vt:lpstr>
      <vt:lpstr>今後のスケジュール</vt:lpstr>
      <vt:lpstr>とりあえずここから！</vt:lpstr>
      <vt:lpstr>課題設定のポイント</vt:lpstr>
      <vt:lpstr>課題設定のポイント！</vt:lpstr>
      <vt:lpstr>課題設定のポイント！</vt:lpstr>
      <vt:lpstr>課題設定のポイント！</vt:lpstr>
      <vt:lpstr>課題設定のポイント！</vt:lpstr>
      <vt:lpstr>今日の展開</vt:lpstr>
      <vt:lpstr>探究の予定について</vt:lpstr>
      <vt:lpstr>PowerPoint プレゼンテーション</vt:lpstr>
      <vt:lpstr>皆さん結構悩んでますね…</vt:lpstr>
      <vt:lpstr>私の思い</vt:lpstr>
      <vt:lpstr>やりたいことが思いつかない人へ</vt:lpstr>
      <vt:lpstr>PowerPoint プレゼンテーション</vt:lpstr>
      <vt:lpstr>「仮説の設定」には主に２種類の方向性がある</vt:lpstr>
      <vt:lpstr>例えば</vt:lpstr>
      <vt:lpstr>帰納的</vt:lpstr>
      <vt:lpstr>演繹的</vt:lpstr>
      <vt:lpstr>論理構造としては</vt:lpstr>
      <vt:lpstr>それぞれの良し悪し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黒瀬 玲凱</dc:creator>
  <cp:lastModifiedBy>黒瀬 玲凱</cp:lastModifiedBy>
  <cp:revision>169</cp:revision>
  <dcterms:created xsi:type="dcterms:W3CDTF">2025-04-03T04:47:49Z</dcterms:created>
  <dcterms:modified xsi:type="dcterms:W3CDTF">2026-08-02T19:39:57Z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