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9" r:id="rId5"/>
    <p:sldId id="280" r:id="rId6"/>
    <p:sldId id="263" r:id="rId7"/>
    <p:sldId id="276" r:id="rId8"/>
    <p:sldId id="291" r:id="rId9"/>
    <p:sldId id="293" r:id="rId10"/>
    <p:sldId id="294" r:id="rId11"/>
    <p:sldId id="295" r:id="rId12"/>
    <p:sldId id="296" r:id="rId13"/>
    <p:sldId id="297" r:id="rId14"/>
    <p:sldId id="300" r:id="rId15"/>
    <p:sldId id="302" r:id="rId16"/>
    <p:sldId id="303" r:id="rId17"/>
    <p:sldId id="312" r:id="rId18"/>
    <p:sldId id="313" r:id="rId19"/>
    <p:sldId id="314" r:id="rId20"/>
    <p:sldId id="316" r:id="rId21"/>
    <p:sldId id="319" r:id="rId22"/>
    <p:sldId id="320" r:id="rId23"/>
    <p:sldId id="304" r:id="rId24"/>
    <p:sldId id="306" r:id="rId25"/>
    <p:sldId id="305" r:id="rId26"/>
    <p:sldId id="307" r:id="rId27"/>
    <p:sldId id="308" r:id="rId28"/>
    <p:sldId id="321" r:id="rId29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506"/>
    <a:srgbClr val="FDFFF7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8996E7-5057-CF1F-ED0A-6F3E5752A283}" v="12" dt="2026-08-05T06:33:52.931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横田 将也" userId="56cb7ced-5cc5-450b-bf99-230b8a5e840f" providerId="ADAL" clId="{0B97F1CE-818B-4D2C-A494-6E5BC3230639}"/>
    <pc:docChg chg="undo custSel addSld delSld modSld">
      <pc:chgData name="横田 将也" userId="56cb7ced-5cc5-450b-bf99-230b8a5e840f" providerId="ADAL" clId="{0B97F1CE-818B-4D2C-A494-6E5BC3230639}" dt="2026-08-03T00:05:15.756" v="13" actId="478"/>
      <pc:docMkLst>
        <pc:docMk/>
      </pc:docMkLst>
      <pc:sldChg chg="delSp mod">
        <pc:chgData name="横田 将也" userId="56cb7ced-5cc5-450b-bf99-230b8a5e840f" providerId="ADAL" clId="{0B97F1CE-818B-4D2C-A494-6E5BC3230639}" dt="2026-08-03T00:05:15.756" v="13" actId="478"/>
        <pc:sldMkLst>
          <pc:docMk/>
          <pc:sldMk cId="3239680726" sldId="259"/>
        </pc:sldMkLst>
      </pc:sldChg>
      <pc:sldChg chg="delSp mod">
        <pc:chgData name="横田 将也" userId="56cb7ced-5cc5-450b-bf99-230b8a5e840f" providerId="ADAL" clId="{0B97F1CE-818B-4D2C-A494-6E5BC3230639}" dt="2026-08-03T00:04:06.204" v="6" actId="478"/>
        <pc:sldMkLst>
          <pc:docMk/>
          <pc:sldMk cId="3655961404" sldId="296"/>
        </pc:sldMkLst>
      </pc:sldChg>
      <pc:sldChg chg="add del">
        <pc:chgData name="横田 将也" userId="56cb7ced-5cc5-450b-bf99-230b8a5e840f" providerId="ADAL" clId="{0B97F1CE-818B-4D2C-A494-6E5BC3230639}" dt="2026-08-03T00:04:30.306" v="9" actId="47"/>
        <pc:sldMkLst>
          <pc:docMk/>
          <pc:sldMk cId="1849148752" sldId="316"/>
        </pc:sldMkLst>
      </pc:sldChg>
    </pc:docChg>
  </pc:docChgLst>
  <pc:docChgLst>
    <pc:chgData name="横田 将也" userId="S::m-yokota-ug@fesc.ed.jp::56cb7ced-5cc5-450b-bf99-230b8a5e840f" providerId="AD" clId="Web-{E08996E7-5057-CF1F-ED0A-6F3E5752A283}"/>
    <pc:docChg chg="addSld modSld">
      <pc:chgData name="横田 将也" userId="S::m-yokota-ug@fesc.ed.jp::56cb7ced-5cc5-450b-bf99-230b8a5e840f" providerId="AD" clId="Web-{E08996E7-5057-CF1F-ED0A-6F3E5752A283}" dt="2026-08-05T06:33:52.931" v="12" actId="1076"/>
      <pc:docMkLst>
        <pc:docMk/>
      </pc:docMkLst>
      <pc:sldChg chg="modSp new">
        <pc:chgData name="横田 将也" userId="S::m-yokota-ug@fesc.ed.jp::56cb7ced-5cc5-450b-bf99-230b8a5e840f" providerId="AD" clId="Web-{E08996E7-5057-CF1F-ED0A-6F3E5752A283}" dt="2026-08-05T06:33:52.931" v="12" actId="1076"/>
        <pc:sldMkLst>
          <pc:docMk/>
          <pc:sldMk cId="3304638821" sldId="321"/>
        </pc:sldMkLst>
        <pc:spChg chg="mod">
          <ac:chgData name="横田 将也" userId="S::m-yokota-ug@fesc.ed.jp::56cb7ced-5cc5-450b-bf99-230b8a5e840f" providerId="AD" clId="Web-{E08996E7-5057-CF1F-ED0A-6F3E5752A283}" dt="2026-08-05T06:33:52.931" v="12" actId="1076"/>
          <ac:spMkLst>
            <pc:docMk/>
            <pc:sldMk cId="3304638821" sldId="321"/>
            <ac:spMk id="2" creationId="{6B24A6EB-A8BC-EC36-62B7-4A6A2B8912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12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71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308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95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04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08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05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41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09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13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512F5-D72D-4562-9161-C0A2429C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801124-ED2D-49EE-ACB0-78072BBD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7D3B94-A64D-4792-9B5E-2EE6DD6A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9DF3710-8B87-4850-915D-C0518C622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5A4D3F6-5CEC-4A4E-84DB-0C4D9FE22D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1227" y="4577700"/>
            <a:ext cx="1381318" cy="1343212"/>
          </a:xfrm>
          <a:prstGeom prst="rect">
            <a:avLst/>
          </a:prstGeom>
        </p:spPr>
      </p:pic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262056A9-97D0-4163-B501-E12BAC8DCB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1430" y="4358719"/>
            <a:ext cx="2220913" cy="1781175"/>
          </a:xfr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84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6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14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8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2E58C2-7B1D-4EA2-9F1C-92B73E6E0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2617364"/>
            <a:ext cx="9966960" cy="1191091"/>
          </a:xfrm>
        </p:spPr>
        <p:txBody>
          <a:bodyPr/>
          <a:lstStyle/>
          <a:p>
            <a:r>
              <a:rPr kumimoji="1" lang="ja-JP" altLang="en-US">
                <a:solidFill>
                  <a:schemeClr val="accent5"/>
                </a:solidFill>
                <a:latin typeface="+mn-ea"/>
                <a:ea typeface="+mn-ea"/>
              </a:rPr>
              <a:t>初回ガイダンス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7CA815-71B0-4181-A740-58E0087072E4}"/>
              </a:ext>
            </a:extLst>
          </p:cNvPr>
          <p:cNvSpPr txBox="1"/>
          <p:nvPr/>
        </p:nvSpPr>
        <p:spPr>
          <a:xfrm>
            <a:off x="364824" y="297789"/>
            <a:ext cx="4135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5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情報</a:t>
            </a:r>
          </a:p>
        </p:txBody>
      </p:sp>
    </p:spTree>
    <p:extLst>
      <p:ext uri="{BB962C8B-B14F-4D97-AF65-F5344CB8AC3E}">
        <p14:creationId xmlns:p14="http://schemas.microsoft.com/office/powerpoint/2010/main" val="3239680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4716FA-ABF0-C1C7-208C-FBDF43C9D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73" y="240145"/>
            <a:ext cx="9875520" cy="1356360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ヒストグラムとは、、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F0947CE-D897-9AC1-2F2B-686BA5C2F861}"/>
              </a:ext>
            </a:extLst>
          </p:cNvPr>
          <p:cNvSpPr txBox="1"/>
          <p:nvPr/>
        </p:nvSpPr>
        <p:spPr>
          <a:xfrm>
            <a:off x="348673" y="2092238"/>
            <a:ext cx="114219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dirty="0">
                <a:solidFill>
                  <a:schemeClr val="accent5"/>
                </a:solidFill>
              </a:rPr>
              <a:t>ある特定のデータを区間ごとに区切り、各区間の個数や数値のばらつきを棒グラフで表現したもの。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522E41-E38E-1E78-0FBB-4B78CFAE2B84}"/>
              </a:ext>
            </a:extLst>
          </p:cNvPr>
          <p:cNvSpPr txBox="1"/>
          <p:nvPr/>
        </p:nvSpPr>
        <p:spPr>
          <a:xfrm>
            <a:off x="4569350" y="5109229"/>
            <a:ext cx="77627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dirty="0">
                <a:solidFill>
                  <a:schemeClr val="accent5"/>
                </a:solidFill>
              </a:rPr>
              <a:t>データ処理の第一歩です！</a:t>
            </a:r>
            <a:endParaRPr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82174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C099A-1716-B4BE-DB2A-8D8B224D5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B495EE-4646-9EC5-512E-1012149F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77" y="114100"/>
            <a:ext cx="9875520" cy="1468168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ヒストグラム</a:t>
            </a:r>
            <a:r>
              <a:rPr lang="ja-JP" altLang="en-US" dirty="0">
                <a:solidFill>
                  <a:schemeClr val="accent5"/>
                </a:solidFill>
              </a:rPr>
              <a:t>の作成手順</a:t>
            </a:r>
            <a:endParaRPr kumimoji="1" lang="ja-JP" altLang="en-US" dirty="0">
              <a:solidFill>
                <a:schemeClr val="accent5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389CC5-97E1-1E00-4C1C-3D11F561E498}"/>
              </a:ext>
            </a:extLst>
          </p:cNvPr>
          <p:cNvSpPr txBox="1"/>
          <p:nvPr/>
        </p:nvSpPr>
        <p:spPr>
          <a:xfrm>
            <a:off x="1058779" y="1748943"/>
            <a:ext cx="100744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kumimoji="1" lang="ja-JP" altLang="en-US" sz="3600" dirty="0">
                <a:solidFill>
                  <a:schemeClr val="accent5"/>
                </a:solidFill>
              </a:rPr>
              <a:t>データをいくつかの区間</a:t>
            </a:r>
            <a:r>
              <a:rPr kumimoji="1" lang="en-US" altLang="ja-JP" sz="3600" dirty="0">
                <a:solidFill>
                  <a:schemeClr val="accent5"/>
                </a:solidFill>
              </a:rPr>
              <a:t>(</a:t>
            </a:r>
            <a:r>
              <a:rPr kumimoji="1" lang="ja-JP" altLang="en-US" sz="3600" dirty="0">
                <a:solidFill>
                  <a:schemeClr val="accent5"/>
                </a:solidFill>
              </a:rPr>
              <a:t>階級</a:t>
            </a:r>
            <a:r>
              <a:rPr kumimoji="1" lang="en-US" altLang="ja-JP" sz="3600" dirty="0">
                <a:solidFill>
                  <a:schemeClr val="accent5"/>
                </a:solidFill>
              </a:rPr>
              <a:t>)</a:t>
            </a:r>
            <a:r>
              <a:rPr kumimoji="1" lang="ja-JP" altLang="en-US" sz="3600" dirty="0">
                <a:solidFill>
                  <a:schemeClr val="accent5"/>
                </a:solidFill>
              </a:rPr>
              <a:t>に分ける。</a:t>
            </a:r>
            <a:endParaRPr kumimoji="1" lang="en-US" altLang="ja-JP" sz="3600" dirty="0">
              <a:solidFill>
                <a:schemeClr val="accent5"/>
              </a:solidFill>
            </a:endParaRPr>
          </a:p>
          <a:p>
            <a:r>
              <a:rPr kumimoji="1" lang="ja-JP" altLang="en-US" sz="3600" dirty="0">
                <a:solidFill>
                  <a:schemeClr val="accent5"/>
                </a:solidFill>
              </a:rPr>
              <a:t>　  例：</a:t>
            </a:r>
            <a:r>
              <a:rPr kumimoji="1" lang="en-US" altLang="ja-JP" sz="3600" dirty="0">
                <a:solidFill>
                  <a:schemeClr val="accent5"/>
                </a:solidFill>
              </a:rPr>
              <a:t>170cm </a:t>
            </a:r>
            <a:r>
              <a:rPr kumimoji="1" lang="ja-JP" altLang="en-US" sz="3600" dirty="0">
                <a:solidFill>
                  <a:schemeClr val="accent5"/>
                </a:solidFill>
              </a:rPr>
              <a:t>～　</a:t>
            </a:r>
            <a:r>
              <a:rPr kumimoji="1" lang="en-US" altLang="ja-JP" sz="3600" dirty="0">
                <a:solidFill>
                  <a:schemeClr val="accent5"/>
                </a:solidFill>
              </a:rPr>
              <a:t>180cm</a:t>
            </a:r>
            <a:endParaRPr lang="ja-JP" altLang="en-US" sz="36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62374BC-065A-FD1D-C4B3-3FF61D9545AF}"/>
              </a:ext>
            </a:extLst>
          </p:cNvPr>
          <p:cNvSpPr txBox="1"/>
          <p:nvPr/>
        </p:nvSpPr>
        <p:spPr>
          <a:xfrm>
            <a:off x="1058779" y="3369549"/>
            <a:ext cx="100744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3600" dirty="0">
                <a:solidFill>
                  <a:schemeClr val="accent5"/>
                </a:solidFill>
              </a:rPr>
              <a:t>2.</a:t>
            </a:r>
            <a:r>
              <a:rPr kumimoji="1" lang="ja-JP" altLang="en-US" sz="3600" dirty="0">
                <a:solidFill>
                  <a:schemeClr val="accent5"/>
                </a:solidFill>
              </a:rPr>
              <a:t>  それぞれの区間に含まれるデータの個数を表　</a:t>
            </a:r>
            <a:endParaRPr kumimoji="1" lang="en-US" altLang="ja-JP" sz="3600" dirty="0">
              <a:solidFill>
                <a:schemeClr val="accent5"/>
              </a:solidFill>
            </a:endParaRPr>
          </a:p>
          <a:p>
            <a:r>
              <a:rPr kumimoji="1" lang="ja-JP" altLang="en-US" sz="3600" dirty="0">
                <a:solidFill>
                  <a:schemeClr val="accent5"/>
                </a:solidFill>
              </a:rPr>
              <a:t>　  の形式で表す。</a:t>
            </a:r>
            <a:r>
              <a:rPr kumimoji="1" lang="ja-JP" altLang="en-US" sz="3600" dirty="0">
                <a:solidFill>
                  <a:srgbClr val="FF0000"/>
                </a:solidFill>
              </a:rPr>
              <a:t>（度数分布表）</a:t>
            </a:r>
            <a:endParaRPr kumimoji="1" lang="en-US" altLang="ja-JP" sz="3600" dirty="0">
              <a:solidFill>
                <a:srgbClr val="FF0000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D546B8-C894-0730-6B22-128354259CB1}"/>
              </a:ext>
            </a:extLst>
          </p:cNvPr>
          <p:cNvSpPr txBox="1"/>
          <p:nvPr/>
        </p:nvSpPr>
        <p:spPr>
          <a:xfrm>
            <a:off x="1058779" y="5410432"/>
            <a:ext cx="10074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3600" dirty="0">
                <a:solidFill>
                  <a:schemeClr val="accent5"/>
                </a:solidFill>
              </a:rPr>
              <a:t>3.</a:t>
            </a:r>
            <a:r>
              <a:rPr kumimoji="1" lang="ja-JP" altLang="en-US" sz="3600" dirty="0">
                <a:solidFill>
                  <a:schemeClr val="accent5"/>
                </a:solidFill>
              </a:rPr>
              <a:t>  表を棒グラフで表す。</a:t>
            </a:r>
            <a:endParaRPr kumimoji="1" lang="en-US" altLang="ja-JP" sz="3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655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3B0137EA-1F34-261D-18D7-25FEF83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35" y="1649854"/>
            <a:ext cx="12047621" cy="1356360"/>
          </a:xfrm>
        </p:spPr>
        <p:txBody>
          <a:bodyPr/>
          <a:lstStyle/>
          <a:p>
            <a:r>
              <a:rPr lang="ja-JP" altLang="en-US" dirty="0">
                <a:solidFill>
                  <a:schemeClr val="accent5"/>
                </a:solidFill>
              </a:rPr>
              <a:t>任意の区間に分け、度数分布表を作成しよう。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AEA4692-9DF2-0429-C3A0-948D9CD7C6F3}"/>
              </a:ext>
            </a:extLst>
          </p:cNvPr>
          <p:cNvSpPr txBox="1"/>
          <p:nvPr/>
        </p:nvSpPr>
        <p:spPr>
          <a:xfrm>
            <a:off x="577517" y="622833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dirty="0">
                <a:solidFill>
                  <a:schemeClr val="accent5"/>
                </a:solidFill>
              </a:rPr>
              <a:t>課題１</a:t>
            </a:r>
            <a:endParaRPr lang="ja-JP" altLang="en-US" sz="40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82014FB-F727-ECDE-2974-4B784610DE7D}"/>
              </a:ext>
            </a:extLst>
          </p:cNvPr>
          <p:cNvSpPr txBox="1"/>
          <p:nvPr/>
        </p:nvSpPr>
        <p:spPr>
          <a:xfrm>
            <a:off x="347335" y="3851787"/>
            <a:ext cx="11614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階級の幅を変えて、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2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通りの度数分布表を作成し比較する。</a:t>
            </a:r>
          </a:p>
        </p:txBody>
      </p:sp>
    </p:spTree>
    <p:extLst>
      <p:ext uri="{BB962C8B-B14F-4D97-AF65-F5344CB8AC3E}">
        <p14:creationId xmlns:p14="http://schemas.microsoft.com/office/powerpoint/2010/main" val="4253658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9E8F8A8A-03D6-F6BA-5558-D44F82C2E5CC}"/>
              </a:ext>
            </a:extLst>
          </p:cNvPr>
          <p:cNvSpPr/>
          <p:nvPr/>
        </p:nvSpPr>
        <p:spPr>
          <a:xfrm>
            <a:off x="364836" y="424871"/>
            <a:ext cx="6978270" cy="13563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6F62E5BF-A024-8F86-F306-C8F59DDC2641}"/>
              </a:ext>
            </a:extLst>
          </p:cNvPr>
          <p:cNvSpPr/>
          <p:nvPr/>
        </p:nvSpPr>
        <p:spPr>
          <a:xfrm>
            <a:off x="443345" y="3639126"/>
            <a:ext cx="10741891" cy="243840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E4BED1A-EC9F-463D-01D9-580764612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36" y="424871"/>
            <a:ext cx="11462327" cy="1356360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ポイント</a:t>
            </a:r>
            <a:r>
              <a:rPr kumimoji="1" lang="en-US" altLang="ja-JP" dirty="0">
                <a:solidFill>
                  <a:schemeClr val="accent5"/>
                </a:solidFill>
              </a:rPr>
              <a:t>1</a:t>
            </a:r>
            <a:r>
              <a:rPr kumimoji="1" lang="ja-JP" altLang="en-US" dirty="0">
                <a:solidFill>
                  <a:schemeClr val="accent5"/>
                </a:solidFill>
              </a:rPr>
              <a:t>：</a:t>
            </a:r>
            <a:r>
              <a:rPr lang="en-US" altLang="ja-JP" b="0" i="0" dirty="0">
                <a:solidFill>
                  <a:srgbClr val="333333"/>
                </a:solidFill>
                <a:effectLst/>
                <a:latin typeface="Hiragino Kaku Gothic ProN"/>
              </a:rPr>
              <a:t>COUNTIFS</a:t>
            </a:r>
            <a:r>
              <a:rPr lang="ja-JP" altLang="en-US" b="0" i="0" dirty="0">
                <a:solidFill>
                  <a:srgbClr val="333333"/>
                </a:solidFill>
                <a:effectLst/>
                <a:latin typeface="Hiragino Kaku Gothic ProN"/>
              </a:rPr>
              <a:t>関数</a:t>
            </a:r>
            <a:endParaRPr kumimoji="1" lang="ja-JP" altLang="en-US" dirty="0">
              <a:solidFill>
                <a:schemeClr val="accent5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53E81F3-4838-92A6-7280-EC0AA5283C5F}"/>
              </a:ext>
            </a:extLst>
          </p:cNvPr>
          <p:cNvSpPr txBox="1"/>
          <p:nvPr/>
        </p:nvSpPr>
        <p:spPr>
          <a:xfrm>
            <a:off x="521855" y="2336700"/>
            <a:ext cx="106633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1" lang="ja-JP" altLang="en-US" sz="4000" b="1" dirty="0">
                <a:solidFill>
                  <a:schemeClr val="accent5"/>
                </a:solidFill>
              </a:rPr>
              <a:t>＝</a:t>
            </a:r>
            <a:r>
              <a:rPr lang="en-US" altLang="ja-JP" sz="4000" b="0" i="0" dirty="0">
                <a:solidFill>
                  <a:srgbClr val="333333"/>
                </a:solidFill>
                <a:effectLst/>
                <a:latin typeface="Hiragino Kaku Gothic ProN"/>
              </a:rPr>
              <a:t> COUNTIFS(</a:t>
            </a:r>
            <a:r>
              <a:rPr lang="ja-JP" altLang="en-US" sz="4000" b="0" i="0" dirty="0">
                <a:solidFill>
                  <a:srgbClr val="333333"/>
                </a:solidFill>
                <a:effectLst/>
                <a:latin typeface="Hiragino Kaku Gothic ProN"/>
              </a:rPr>
              <a:t>データ、条件１、データ、条件</a:t>
            </a:r>
            <a:r>
              <a:rPr lang="en-US" altLang="ja-JP" sz="4000" b="0" i="0" dirty="0">
                <a:solidFill>
                  <a:srgbClr val="333333"/>
                </a:solidFill>
                <a:effectLst/>
                <a:latin typeface="Hiragino Kaku Gothic ProN"/>
              </a:rPr>
              <a:t>2)</a:t>
            </a:r>
            <a:endParaRPr kumimoji="1" lang="ja-JP" altLang="en-US" sz="4000" b="1" dirty="0">
              <a:solidFill>
                <a:schemeClr val="accent5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C149DB5-E4EF-B374-4EC4-076560AA3C30}"/>
              </a:ext>
            </a:extLst>
          </p:cNvPr>
          <p:cNvSpPr txBox="1"/>
          <p:nvPr/>
        </p:nvSpPr>
        <p:spPr>
          <a:xfrm>
            <a:off x="1163781" y="5073112"/>
            <a:ext cx="100214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1" lang="ja-JP" altLang="en-US" sz="2800" b="1" dirty="0">
                <a:solidFill>
                  <a:schemeClr val="accent5"/>
                </a:solidFill>
              </a:rPr>
              <a:t>＝</a:t>
            </a:r>
            <a:r>
              <a:rPr lang="en-US" altLang="ja-JP" sz="2800" b="0" i="0" dirty="0">
                <a:solidFill>
                  <a:srgbClr val="333333"/>
                </a:solidFill>
                <a:effectLst/>
                <a:latin typeface="Hiragino Kaku Gothic ProN"/>
              </a:rPr>
              <a:t> COUNTIFS(</a:t>
            </a:r>
            <a:r>
              <a:rPr lang="ja-JP" altLang="en-US" sz="2800" b="0" i="0" dirty="0">
                <a:solidFill>
                  <a:srgbClr val="333333"/>
                </a:solidFill>
                <a:effectLst/>
                <a:latin typeface="Hiragino Kaku Gothic ProN"/>
              </a:rPr>
              <a:t>データ、“</a:t>
            </a:r>
            <a:r>
              <a:rPr lang="en-US" altLang="ja-JP" sz="2800" b="0" i="0" dirty="0">
                <a:solidFill>
                  <a:srgbClr val="333333"/>
                </a:solidFill>
                <a:effectLst/>
                <a:latin typeface="Hiragino Kaku Gothic ProN"/>
              </a:rPr>
              <a:t>160</a:t>
            </a:r>
            <a:r>
              <a:rPr lang="ja-JP" altLang="en-US" sz="2800" dirty="0">
                <a:solidFill>
                  <a:srgbClr val="333333"/>
                </a:solidFill>
                <a:latin typeface="Hiragino Kaku Gothic ProN"/>
              </a:rPr>
              <a:t>＞＝”</a:t>
            </a:r>
            <a:r>
              <a:rPr lang="ja-JP" altLang="en-US" sz="2800" b="0" i="0" dirty="0">
                <a:solidFill>
                  <a:srgbClr val="333333"/>
                </a:solidFill>
                <a:effectLst/>
                <a:latin typeface="Hiragino Kaku Gothic ProN"/>
              </a:rPr>
              <a:t>、データ、“＜</a:t>
            </a:r>
            <a:r>
              <a:rPr lang="en-US" altLang="ja-JP" sz="2800" dirty="0">
                <a:solidFill>
                  <a:srgbClr val="333333"/>
                </a:solidFill>
                <a:latin typeface="Hiragino Kaku Gothic ProN"/>
              </a:rPr>
              <a:t>180</a:t>
            </a:r>
            <a:r>
              <a:rPr lang="ja-JP" altLang="en-US" sz="2800" b="0" i="0" dirty="0">
                <a:solidFill>
                  <a:srgbClr val="333333"/>
                </a:solidFill>
                <a:effectLst/>
                <a:latin typeface="Hiragino Kaku Gothic ProN"/>
              </a:rPr>
              <a:t>”</a:t>
            </a:r>
            <a:r>
              <a:rPr lang="en-US" altLang="ja-JP" sz="2800" b="0" i="0" dirty="0">
                <a:solidFill>
                  <a:srgbClr val="333333"/>
                </a:solidFill>
                <a:effectLst/>
                <a:latin typeface="Hiragino Kaku Gothic ProN"/>
              </a:rPr>
              <a:t>)</a:t>
            </a:r>
            <a:endParaRPr kumimoji="1" lang="ja-JP" altLang="en-US" sz="2800" b="1" dirty="0">
              <a:solidFill>
                <a:schemeClr val="accent5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362671-BB18-582D-ED68-3668EE34BCBE}"/>
              </a:ext>
            </a:extLst>
          </p:cNvPr>
          <p:cNvSpPr txBox="1"/>
          <p:nvPr/>
        </p:nvSpPr>
        <p:spPr>
          <a:xfrm>
            <a:off x="789709" y="4007142"/>
            <a:ext cx="6553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例：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160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以上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180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未満を数える。</a:t>
            </a:r>
          </a:p>
        </p:txBody>
      </p:sp>
    </p:spTree>
    <p:extLst>
      <p:ext uri="{BB962C8B-B14F-4D97-AF65-F5344CB8AC3E}">
        <p14:creationId xmlns:p14="http://schemas.microsoft.com/office/powerpoint/2010/main" val="2427184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8127AF-7A2F-6377-A165-FDDAB307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32" y="288759"/>
            <a:ext cx="9875520" cy="1356360"/>
          </a:xfrm>
        </p:spPr>
        <p:txBody>
          <a:bodyPr/>
          <a:lstStyle/>
          <a:p>
            <a:r>
              <a:rPr kumimoji="1" lang="ja-JP" altLang="en-US" dirty="0"/>
              <a:t>作業を早くするために、、</a:t>
            </a:r>
          </a:p>
        </p:txBody>
      </p:sp>
    </p:spTree>
    <p:extLst>
      <p:ext uri="{BB962C8B-B14F-4D97-AF65-F5344CB8AC3E}">
        <p14:creationId xmlns:p14="http://schemas.microsoft.com/office/powerpoint/2010/main" val="2573512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74B582-2AF0-83E2-59A5-234908A2E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062" y="283092"/>
            <a:ext cx="9875520" cy="1356360"/>
          </a:xfrm>
        </p:spPr>
        <p:txBody>
          <a:bodyPr/>
          <a:lstStyle/>
          <a:p>
            <a:r>
              <a:rPr kumimoji="1" lang="ja-JP" altLang="en-US" dirty="0"/>
              <a:t>ショートカットキー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658D66-C07B-6AD6-C49F-9DADE3A49F7C}"/>
              </a:ext>
            </a:extLst>
          </p:cNvPr>
          <p:cNvSpPr txBox="1"/>
          <p:nvPr/>
        </p:nvSpPr>
        <p:spPr>
          <a:xfrm>
            <a:off x="2406315" y="1948934"/>
            <a:ext cx="73793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1" dirty="0">
                <a:solidFill>
                  <a:schemeClr val="accent5"/>
                </a:solidFill>
              </a:rPr>
              <a:t>コピー　　：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ctrl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　＋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C</a:t>
            </a:r>
            <a:endParaRPr lang="ja-JP" altLang="en-US" sz="4400" b="1" dirty="0">
              <a:solidFill>
                <a:schemeClr val="accent5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0DBAAA1-B57C-33E9-D0FC-9BAEDE5F5EDE}"/>
              </a:ext>
            </a:extLst>
          </p:cNvPr>
          <p:cNvSpPr txBox="1"/>
          <p:nvPr/>
        </p:nvSpPr>
        <p:spPr>
          <a:xfrm>
            <a:off x="2406315" y="3337339"/>
            <a:ext cx="73793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1" dirty="0">
                <a:solidFill>
                  <a:schemeClr val="accent5"/>
                </a:solidFill>
              </a:rPr>
              <a:t>貼り付け　：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ctrl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　＋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V</a:t>
            </a:r>
            <a:endParaRPr lang="ja-JP" altLang="en-US" sz="4400" b="1" dirty="0">
              <a:solidFill>
                <a:schemeClr val="accent5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CCC5760-14FA-758B-D521-7FABAB37AA85}"/>
              </a:ext>
            </a:extLst>
          </p:cNvPr>
          <p:cNvSpPr txBox="1"/>
          <p:nvPr/>
        </p:nvSpPr>
        <p:spPr>
          <a:xfrm>
            <a:off x="2406315" y="4725744"/>
            <a:ext cx="73793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1" dirty="0">
                <a:solidFill>
                  <a:schemeClr val="accent5"/>
                </a:solidFill>
              </a:rPr>
              <a:t>切り取り　：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ctrl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　＋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X</a:t>
            </a:r>
            <a:endParaRPr lang="ja-JP" altLang="en-US" sz="4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77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F72B7-05B7-7B9B-E1E3-2380587D6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EF3CBF-2197-E7F2-E9B6-D164861802F2}"/>
              </a:ext>
            </a:extLst>
          </p:cNvPr>
          <p:cNvSpPr txBox="1"/>
          <p:nvPr/>
        </p:nvSpPr>
        <p:spPr>
          <a:xfrm>
            <a:off x="1909010" y="1747535"/>
            <a:ext cx="805313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1" dirty="0">
                <a:solidFill>
                  <a:schemeClr val="accent5"/>
                </a:solidFill>
              </a:rPr>
              <a:t>元に戻す　　：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ctrl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　＋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Z</a:t>
            </a:r>
            <a:endParaRPr lang="ja-JP" altLang="en-US" sz="4400" b="1" dirty="0">
              <a:solidFill>
                <a:schemeClr val="accent5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C148BD-86A5-673F-3909-456C34A319CA}"/>
              </a:ext>
            </a:extLst>
          </p:cNvPr>
          <p:cNvSpPr txBox="1"/>
          <p:nvPr/>
        </p:nvSpPr>
        <p:spPr>
          <a:xfrm>
            <a:off x="2534653" y="3956304"/>
            <a:ext cx="73793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1" dirty="0">
                <a:solidFill>
                  <a:schemeClr val="accent5"/>
                </a:solidFill>
              </a:rPr>
              <a:t>やり直す　：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ctrl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　＋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Y</a:t>
            </a:r>
            <a:endParaRPr lang="ja-JP" altLang="en-US" sz="4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805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56F80D-A837-BC01-B323-6E431AA8D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990" y="737938"/>
            <a:ext cx="11132020" cy="1356360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計算式をコピーするときに、２つの使い分けがある。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09010DA4-D453-D724-F6BD-F6CA6A24862F}"/>
              </a:ext>
            </a:extLst>
          </p:cNvPr>
          <p:cNvSpPr/>
          <p:nvPr/>
        </p:nvSpPr>
        <p:spPr>
          <a:xfrm>
            <a:off x="1267327" y="3429000"/>
            <a:ext cx="4203032" cy="16042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8F36EA-FFB9-DF8B-9BB1-3CC343CBA212}"/>
              </a:ext>
            </a:extLst>
          </p:cNvPr>
          <p:cNvSpPr txBox="1"/>
          <p:nvPr/>
        </p:nvSpPr>
        <p:spPr>
          <a:xfrm>
            <a:off x="1732548" y="3723273"/>
            <a:ext cx="37378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6000" dirty="0">
                <a:solidFill>
                  <a:schemeClr val="accent5"/>
                </a:solidFill>
              </a:rPr>
              <a:t>相対参照</a:t>
            </a:r>
            <a:endParaRPr lang="ja-JP" altLang="en-US" sz="60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34726140-2FD6-0315-8A08-503E84BBEFDB}"/>
              </a:ext>
            </a:extLst>
          </p:cNvPr>
          <p:cNvSpPr/>
          <p:nvPr/>
        </p:nvSpPr>
        <p:spPr>
          <a:xfrm>
            <a:off x="6545178" y="3429000"/>
            <a:ext cx="4203032" cy="16042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7C025CD-EE63-0CE5-8E47-4EE67B789FDC}"/>
              </a:ext>
            </a:extLst>
          </p:cNvPr>
          <p:cNvSpPr txBox="1"/>
          <p:nvPr/>
        </p:nvSpPr>
        <p:spPr>
          <a:xfrm>
            <a:off x="7010399" y="3723273"/>
            <a:ext cx="37378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6000" dirty="0">
                <a:solidFill>
                  <a:schemeClr val="accent5"/>
                </a:solidFill>
              </a:rPr>
              <a:t>絶対参照</a:t>
            </a:r>
            <a:endParaRPr lang="ja-JP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849148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B61A1179-1CE9-3018-7B9D-78752D1F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727" y="208547"/>
            <a:ext cx="9875520" cy="1356360"/>
          </a:xfrm>
        </p:spPr>
        <p:txBody>
          <a:bodyPr>
            <a:normAutofit/>
          </a:bodyPr>
          <a:lstStyle/>
          <a:p>
            <a:r>
              <a:rPr lang="ja-JP" altLang="en-US" sz="5400" dirty="0"/>
              <a:t>絶対</a:t>
            </a:r>
            <a:r>
              <a:rPr kumimoji="1" lang="ja-JP" altLang="en-US" sz="5400" dirty="0"/>
              <a:t>参照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4FCEC8A-B920-7CA4-BA01-6B2F18F0B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61" y="1954490"/>
            <a:ext cx="7061371" cy="3936171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AB8E3CA-DA46-1595-6CB4-0DB79545DBCE}"/>
              </a:ext>
            </a:extLst>
          </p:cNvPr>
          <p:cNvSpPr txBox="1"/>
          <p:nvPr/>
        </p:nvSpPr>
        <p:spPr>
          <a:xfrm>
            <a:off x="7439525" y="1954490"/>
            <a:ext cx="43514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3200" dirty="0">
                <a:solidFill>
                  <a:schemeClr val="accent5"/>
                </a:solidFill>
              </a:rPr>
              <a:t>C3</a:t>
            </a:r>
            <a:r>
              <a:rPr kumimoji="1" lang="ja-JP" altLang="en-US" sz="3200" dirty="0">
                <a:solidFill>
                  <a:schemeClr val="accent5"/>
                </a:solidFill>
              </a:rPr>
              <a:t>に書くべき数式は</a:t>
            </a:r>
            <a:endParaRPr kumimoji="1" lang="en-US" altLang="ja-JP" sz="3200" dirty="0">
              <a:solidFill>
                <a:schemeClr val="accent5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22A35C5-2005-0350-F869-9C054AE267CC}"/>
              </a:ext>
            </a:extLst>
          </p:cNvPr>
          <p:cNvSpPr txBox="1"/>
          <p:nvPr/>
        </p:nvSpPr>
        <p:spPr>
          <a:xfrm>
            <a:off x="8273717" y="3429000"/>
            <a:ext cx="32605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dirty="0"/>
              <a:t>= B3*C1</a:t>
            </a:r>
            <a:endParaRPr lang="ja-JP" altLang="en-US" sz="40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78668BA-5172-81C5-BDFF-FEAF0403DED9}"/>
              </a:ext>
            </a:extLst>
          </p:cNvPr>
          <p:cNvSpPr txBox="1"/>
          <p:nvPr/>
        </p:nvSpPr>
        <p:spPr>
          <a:xfrm>
            <a:off x="7634619" y="4936554"/>
            <a:ext cx="40279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dirty="0">
                <a:solidFill>
                  <a:schemeClr val="accent5"/>
                </a:solidFill>
              </a:rPr>
              <a:t>このまま参照すると、</a:t>
            </a:r>
            <a:r>
              <a:rPr kumimoji="1" lang="en-US" altLang="ja-JP" sz="2800" dirty="0">
                <a:solidFill>
                  <a:schemeClr val="accent5"/>
                </a:solidFill>
              </a:rPr>
              <a:t>C1</a:t>
            </a:r>
            <a:r>
              <a:rPr kumimoji="1" lang="ja-JP" altLang="en-US" sz="2800" dirty="0">
                <a:solidFill>
                  <a:schemeClr val="accent5"/>
                </a:solidFill>
              </a:rPr>
              <a:t>もずれてしまう、、、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75661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6ED4A4C-66FA-425F-A610-C8FB398B0571}"/>
              </a:ext>
            </a:extLst>
          </p:cNvPr>
          <p:cNvSpPr/>
          <p:nvPr/>
        </p:nvSpPr>
        <p:spPr>
          <a:xfrm>
            <a:off x="577516" y="4090737"/>
            <a:ext cx="11012905" cy="17806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3C5EBF4-5D7C-53BB-95EF-24FF4A842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32" y="0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4800" dirty="0">
                <a:solidFill>
                  <a:schemeClr val="accent5"/>
                </a:solidFill>
              </a:rPr>
              <a:t>ここで＄を使う！！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5186A8F-69FE-2ADF-0394-63792078E12D}"/>
              </a:ext>
            </a:extLst>
          </p:cNvPr>
          <p:cNvSpPr txBox="1"/>
          <p:nvPr/>
        </p:nvSpPr>
        <p:spPr>
          <a:xfrm>
            <a:off x="3294648" y="2016905"/>
            <a:ext cx="56027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200" dirty="0">
                <a:solidFill>
                  <a:schemeClr val="accent5"/>
                </a:solidFill>
              </a:rPr>
              <a:t>= B3*</a:t>
            </a:r>
            <a:r>
              <a:rPr lang="en-US" altLang="ja-JP" sz="7200" dirty="0"/>
              <a:t>$</a:t>
            </a:r>
            <a:r>
              <a:rPr lang="en-US" altLang="ja-JP" sz="7200" dirty="0">
                <a:solidFill>
                  <a:schemeClr val="accent5"/>
                </a:solidFill>
              </a:rPr>
              <a:t>C</a:t>
            </a:r>
            <a:r>
              <a:rPr lang="en-US" altLang="ja-JP" sz="7200" dirty="0">
                <a:solidFill>
                  <a:srgbClr val="0070C0"/>
                </a:solidFill>
              </a:rPr>
              <a:t>$</a:t>
            </a:r>
            <a:r>
              <a:rPr lang="en-US" altLang="ja-JP" sz="7200" dirty="0">
                <a:solidFill>
                  <a:schemeClr val="accent5"/>
                </a:solidFill>
              </a:rPr>
              <a:t>1</a:t>
            </a:r>
            <a:endParaRPr lang="ja-JP" altLang="en-US" sz="7200" dirty="0">
              <a:solidFill>
                <a:schemeClr val="accent5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A3ED27-E55A-2475-2DF0-C950D2ED6C0B}"/>
              </a:ext>
            </a:extLst>
          </p:cNvPr>
          <p:cNvSpPr txBox="1"/>
          <p:nvPr/>
        </p:nvSpPr>
        <p:spPr>
          <a:xfrm>
            <a:off x="1056775" y="4386748"/>
            <a:ext cx="50392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5400" dirty="0"/>
              <a:t>$</a:t>
            </a:r>
            <a:r>
              <a:rPr kumimoji="1" lang="ja-JP" altLang="en-US" sz="5400" dirty="0">
                <a:solidFill>
                  <a:schemeClr val="accent5"/>
                </a:solidFill>
              </a:rPr>
              <a:t>：</a:t>
            </a:r>
            <a:r>
              <a:rPr kumimoji="1" lang="en-US" altLang="ja-JP" sz="5400" dirty="0">
                <a:solidFill>
                  <a:schemeClr val="accent5"/>
                </a:solidFill>
              </a:rPr>
              <a:t>C</a:t>
            </a:r>
            <a:r>
              <a:rPr kumimoji="1" lang="ja-JP" altLang="en-US" sz="5400" dirty="0">
                <a:solidFill>
                  <a:schemeClr val="accent5"/>
                </a:solidFill>
              </a:rPr>
              <a:t>列を固定</a:t>
            </a:r>
            <a:endParaRPr lang="ja-JP" altLang="en-US" sz="5400" dirty="0">
              <a:solidFill>
                <a:schemeClr val="accent5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FE19338-1304-E2EF-F7FB-B32CD1CD1D67}"/>
              </a:ext>
            </a:extLst>
          </p:cNvPr>
          <p:cNvSpPr txBox="1"/>
          <p:nvPr/>
        </p:nvSpPr>
        <p:spPr>
          <a:xfrm>
            <a:off x="6204283" y="4386748"/>
            <a:ext cx="53861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5400" dirty="0">
                <a:solidFill>
                  <a:srgbClr val="0070C0"/>
                </a:solidFill>
              </a:rPr>
              <a:t>$</a:t>
            </a:r>
            <a:r>
              <a:rPr kumimoji="1" lang="ja-JP" altLang="en-US" sz="5400" dirty="0">
                <a:solidFill>
                  <a:schemeClr val="accent5"/>
                </a:solidFill>
              </a:rPr>
              <a:t>：１行を固定</a:t>
            </a:r>
            <a:endParaRPr lang="ja-JP" altLang="en-US" sz="5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43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3527827-989D-44CF-AFCE-151F0E941068}"/>
              </a:ext>
            </a:extLst>
          </p:cNvPr>
          <p:cNvSpPr txBox="1"/>
          <p:nvPr/>
        </p:nvSpPr>
        <p:spPr>
          <a:xfrm>
            <a:off x="412022" y="756023"/>
            <a:ext cx="80313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4000" b="1" dirty="0">
                <a:solidFill>
                  <a:schemeClr val="accent5"/>
                </a:solidFill>
              </a:rPr>
              <a:t>DS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　</a:t>
            </a:r>
            <a:r>
              <a:rPr kumimoji="1" lang="en-US" altLang="ja-JP" sz="4000" b="1" dirty="0">
                <a:solidFill>
                  <a:schemeClr val="accent5"/>
                </a:solidFill>
              </a:rPr>
              <a:t>(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データサイエンス</a:t>
            </a:r>
            <a:r>
              <a:rPr kumimoji="1" lang="en-US" altLang="ja-JP" sz="4000" b="1" dirty="0">
                <a:solidFill>
                  <a:schemeClr val="accent5"/>
                </a:solidFill>
              </a:rPr>
              <a:t>)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とは、、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DE665B-212D-CAB6-2D6E-1EC0C7CE613D}"/>
              </a:ext>
            </a:extLst>
          </p:cNvPr>
          <p:cNvSpPr txBox="1"/>
          <p:nvPr/>
        </p:nvSpPr>
        <p:spPr>
          <a:xfrm>
            <a:off x="1251283" y="2705725"/>
            <a:ext cx="935254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1" dirty="0">
                <a:solidFill>
                  <a:schemeClr val="accent5"/>
                </a:solidFill>
              </a:rPr>
              <a:t>多くのデータから価値ある情報を導き出し、分析・理解していく分野</a:t>
            </a:r>
            <a:endParaRPr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44537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A5356-E841-54FA-8788-2757E0911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A99B3BB8-E22C-5D84-03BB-397D3E3A33E6}"/>
              </a:ext>
            </a:extLst>
          </p:cNvPr>
          <p:cNvSpPr/>
          <p:nvPr/>
        </p:nvSpPr>
        <p:spPr>
          <a:xfrm>
            <a:off x="364836" y="424871"/>
            <a:ext cx="7592048" cy="13563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72388A8-6E50-5A3D-C676-8DDE24EE0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36" y="424871"/>
            <a:ext cx="11462327" cy="1356360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ポイント</a:t>
            </a:r>
            <a:r>
              <a:rPr lang="en-US" altLang="ja-JP" dirty="0">
                <a:solidFill>
                  <a:schemeClr val="accent5"/>
                </a:solidFill>
              </a:rPr>
              <a:t>2</a:t>
            </a:r>
            <a:r>
              <a:rPr kumimoji="1" lang="ja-JP" altLang="en-US" dirty="0">
                <a:solidFill>
                  <a:schemeClr val="accent5"/>
                </a:solidFill>
              </a:rPr>
              <a:t>：</a:t>
            </a:r>
            <a:r>
              <a:rPr lang="en-US" altLang="ja-JP" b="0" i="0" dirty="0">
                <a:solidFill>
                  <a:srgbClr val="333333"/>
                </a:solidFill>
                <a:effectLst/>
                <a:latin typeface="Hiragino Kaku Gothic ProN"/>
              </a:rPr>
              <a:t>FREQUENCY</a:t>
            </a:r>
            <a:r>
              <a:rPr lang="ja-JP" altLang="en-US" b="0" i="0" dirty="0">
                <a:solidFill>
                  <a:srgbClr val="333333"/>
                </a:solidFill>
                <a:effectLst/>
                <a:latin typeface="Hiragino Kaku Gothic ProN"/>
              </a:rPr>
              <a:t>関数</a:t>
            </a:r>
            <a:endParaRPr kumimoji="1" lang="ja-JP" altLang="en-US" dirty="0">
              <a:solidFill>
                <a:schemeClr val="accent5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D3C817-FC8B-215C-EB96-4E23234D4103}"/>
              </a:ext>
            </a:extLst>
          </p:cNvPr>
          <p:cNvSpPr txBox="1"/>
          <p:nvPr/>
        </p:nvSpPr>
        <p:spPr>
          <a:xfrm>
            <a:off x="526473" y="2681069"/>
            <a:ext cx="114623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600" b="0" i="0" dirty="0">
                <a:solidFill>
                  <a:srgbClr val="333333"/>
                </a:solidFill>
                <a:effectLst/>
                <a:latin typeface="Hiragino Kaku Gothic ProN"/>
              </a:rPr>
              <a:t>=FREQUENCY(</a:t>
            </a:r>
            <a:r>
              <a:rPr lang="ja-JP" altLang="en-US" sz="3600" b="0" i="0" dirty="0">
                <a:solidFill>
                  <a:srgbClr val="333333"/>
                </a:solidFill>
                <a:effectLst/>
                <a:latin typeface="Hiragino Kaku Gothic ProN"/>
              </a:rPr>
              <a:t>データ、｛階級</a:t>
            </a:r>
            <a:r>
              <a:rPr lang="en-US" altLang="ja-JP" sz="3600" b="0" i="0" dirty="0">
                <a:solidFill>
                  <a:srgbClr val="333333"/>
                </a:solidFill>
                <a:effectLst/>
                <a:latin typeface="Hiragino Kaku Gothic ProN"/>
              </a:rPr>
              <a:t>1</a:t>
            </a:r>
            <a:r>
              <a:rPr lang="ja-JP" altLang="en-US" sz="3600" b="0" i="0" dirty="0">
                <a:solidFill>
                  <a:srgbClr val="333333"/>
                </a:solidFill>
                <a:effectLst/>
                <a:latin typeface="Hiragino Kaku Gothic ProN"/>
              </a:rPr>
              <a:t>，階級</a:t>
            </a:r>
            <a:r>
              <a:rPr lang="en-US" altLang="ja-JP" sz="3600" b="0" i="0" dirty="0">
                <a:solidFill>
                  <a:srgbClr val="333333"/>
                </a:solidFill>
                <a:effectLst/>
                <a:latin typeface="Hiragino Kaku Gothic ProN"/>
              </a:rPr>
              <a:t>2</a:t>
            </a:r>
            <a:r>
              <a:rPr lang="ja-JP" altLang="en-US" sz="3600" b="0" i="0" dirty="0">
                <a:solidFill>
                  <a:srgbClr val="333333"/>
                </a:solidFill>
                <a:effectLst/>
                <a:latin typeface="Hiragino Kaku Gothic ProN"/>
              </a:rPr>
              <a:t>、、、、｝</a:t>
            </a:r>
            <a:r>
              <a:rPr lang="en-US" altLang="ja-JP" sz="3600" b="0" i="0" dirty="0">
                <a:solidFill>
                  <a:srgbClr val="333333"/>
                </a:solidFill>
                <a:effectLst/>
                <a:latin typeface="Hiragino Kaku Gothic ProN"/>
              </a:rPr>
              <a:t>)</a:t>
            </a:r>
            <a:endParaRPr lang="ja-JP" altLang="en-US" sz="3600" dirty="0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8DCE2F33-49E0-08E7-AD7A-F82DA353CD99}"/>
              </a:ext>
            </a:extLst>
          </p:cNvPr>
          <p:cNvSpPr/>
          <p:nvPr/>
        </p:nvSpPr>
        <p:spPr>
          <a:xfrm>
            <a:off x="399301" y="3629890"/>
            <a:ext cx="11462326" cy="243840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EC85A2B-17DE-8335-323F-1061176AA613}"/>
              </a:ext>
            </a:extLst>
          </p:cNvPr>
          <p:cNvSpPr txBox="1"/>
          <p:nvPr/>
        </p:nvSpPr>
        <p:spPr>
          <a:xfrm>
            <a:off x="1163781" y="5073112"/>
            <a:ext cx="100214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b="0" i="0" dirty="0">
                <a:solidFill>
                  <a:srgbClr val="333333"/>
                </a:solidFill>
                <a:effectLst/>
                <a:latin typeface="Hiragino Kaku Gothic ProN"/>
              </a:rPr>
              <a:t>=FREQUENCY(</a:t>
            </a:r>
            <a:r>
              <a:rPr lang="ja-JP" altLang="en-US" sz="2800" b="0" i="0" dirty="0">
                <a:solidFill>
                  <a:srgbClr val="333333"/>
                </a:solidFill>
                <a:effectLst/>
                <a:latin typeface="Hiragino Kaku Gothic ProN"/>
              </a:rPr>
              <a:t>データ、｛</a:t>
            </a:r>
            <a:r>
              <a:rPr lang="en-US" altLang="ja-JP" sz="2800" b="0" i="0" dirty="0">
                <a:solidFill>
                  <a:srgbClr val="333333"/>
                </a:solidFill>
                <a:effectLst/>
                <a:latin typeface="Hiragino Kaku Gothic ProN"/>
              </a:rPr>
              <a:t>139</a:t>
            </a:r>
            <a:r>
              <a:rPr lang="ja-JP" altLang="en-US" sz="2800" b="0" i="0" dirty="0">
                <a:solidFill>
                  <a:srgbClr val="333333"/>
                </a:solidFill>
                <a:effectLst/>
                <a:latin typeface="Hiragino Kaku Gothic ProN"/>
              </a:rPr>
              <a:t>，</a:t>
            </a:r>
            <a:r>
              <a:rPr lang="en-US" altLang="ja-JP" sz="2800" b="0" i="0" dirty="0">
                <a:solidFill>
                  <a:srgbClr val="333333"/>
                </a:solidFill>
                <a:effectLst/>
                <a:latin typeface="Hiragino Kaku Gothic ProN"/>
              </a:rPr>
              <a:t>149</a:t>
            </a:r>
            <a:r>
              <a:rPr lang="ja-JP" altLang="en-US" sz="2800" b="0" i="0" dirty="0">
                <a:solidFill>
                  <a:srgbClr val="333333"/>
                </a:solidFill>
                <a:effectLst/>
                <a:latin typeface="Hiragino Kaku Gothic ProN"/>
              </a:rPr>
              <a:t>、、、、｝</a:t>
            </a:r>
            <a:r>
              <a:rPr lang="en-US" altLang="ja-JP" sz="2800" b="0" i="0" dirty="0">
                <a:solidFill>
                  <a:srgbClr val="333333"/>
                </a:solidFill>
                <a:effectLst/>
                <a:latin typeface="Hiragino Kaku Gothic ProN"/>
              </a:rPr>
              <a:t>)</a:t>
            </a:r>
            <a:endParaRPr lang="ja-JP" altLang="en-US" sz="28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A2DFE0B-752F-CF66-F83B-2B8452388233}"/>
              </a:ext>
            </a:extLst>
          </p:cNvPr>
          <p:cNvSpPr txBox="1"/>
          <p:nvPr/>
        </p:nvSpPr>
        <p:spPr>
          <a:xfrm>
            <a:off x="526473" y="3934850"/>
            <a:ext cx="11266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例：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0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以上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140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未満（階級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1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）、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140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以上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150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未満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(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階級２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)</a:t>
            </a:r>
            <a:endParaRPr kumimoji="1" lang="ja-JP" altLang="en-US" sz="32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108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FAE0DC-A8E1-1FCE-3AE3-4542DBE70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618" y="0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3200" dirty="0"/>
              <a:t>こんな感じです。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77AC3F43-918E-F140-E765-B9A30EF81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372867"/>
              </p:ext>
            </p:extLst>
          </p:nvPr>
        </p:nvGraphicFramePr>
        <p:xfrm>
          <a:off x="213745" y="1684707"/>
          <a:ext cx="6113165" cy="4235600"/>
        </p:xfrm>
        <a:graphic>
          <a:graphicData uri="http://schemas.openxmlformats.org/drawingml/2006/table">
            <a:tbl>
              <a:tblPr/>
              <a:tblGrid>
                <a:gridCol w="3511819">
                  <a:extLst>
                    <a:ext uri="{9D8B030D-6E8A-4147-A177-3AD203B41FA5}">
                      <a16:colId xmlns:a16="http://schemas.microsoft.com/office/drawing/2014/main" val="2475322383"/>
                    </a:ext>
                  </a:extLst>
                </a:gridCol>
                <a:gridCol w="2601346">
                  <a:extLst>
                    <a:ext uri="{9D8B030D-6E8A-4147-A177-3AD203B41FA5}">
                      <a16:colId xmlns:a16="http://schemas.microsoft.com/office/drawing/2014/main" val="2063998345"/>
                    </a:ext>
                  </a:extLst>
                </a:gridCol>
              </a:tblGrid>
              <a:tr h="571640">
                <a:tc>
                  <a:txBody>
                    <a:bodyPr/>
                    <a:lstStyle/>
                    <a:p>
                      <a:pPr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10㎝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ごとに区切る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ja-JP" altLang="en-US" sz="24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6401393"/>
                  </a:ext>
                </a:extLst>
              </a:tr>
              <a:tr h="304380">
                <a:tc>
                  <a:txBody>
                    <a:bodyPr/>
                    <a:lstStyle/>
                    <a:p>
                      <a:pPr rtl="0" fontAlgn="b"/>
                      <a:endParaRPr lang="ja-JP" altLang="en-US" sz="24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ja-JP" altLang="en-US" sz="24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483968"/>
                  </a:ext>
                </a:extLst>
              </a:tr>
              <a:tr h="304380">
                <a:tc>
                  <a:txBody>
                    <a:bodyPr/>
                    <a:lstStyle/>
                    <a:p>
                      <a:pPr algn="ctr" rtl="0" fontAlgn="b"/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階級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人数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1149743"/>
                  </a:ext>
                </a:extLst>
              </a:tr>
              <a:tr h="571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140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150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20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6050414"/>
                  </a:ext>
                </a:extLst>
              </a:tr>
              <a:tr h="571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150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160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30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339351"/>
                  </a:ext>
                </a:extLst>
              </a:tr>
              <a:tr h="571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160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170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25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998857"/>
                  </a:ext>
                </a:extLst>
              </a:tr>
              <a:tr h="571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170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180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23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3930907"/>
                  </a:ext>
                </a:extLst>
              </a:tr>
              <a:tr h="571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180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190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2</a:t>
                      </a:r>
                    </a:p>
                  </a:txBody>
                  <a:tcPr marL="27840" marR="27840" marT="18560" marB="1856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025141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192A3330-E9C1-A0A9-DD49-F010C0B3D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231008"/>
              </p:ext>
            </p:extLst>
          </p:nvPr>
        </p:nvGraphicFramePr>
        <p:xfrm>
          <a:off x="6483927" y="1684707"/>
          <a:ext cx="5394037" cy="4836170"/>
        </p:xfrm>
        <a:graphic>
          <a:graphicData uri="http://schemas.openxmlformats.org/drawingml/2006/table">
            <a:tbl>
              <a:tblPr/>
              <a:tblGrid>
                <a:gridCol w="2992582">
                  <a:extLst>
                    <a:ext uri="{9D8B030D-6E8A-4147-A177-3AD203B41FA5}">
                      <a16:colId xmlns:a16="http://schemas.microsoft.com/office/drawing/2014/main" val="3791660147"/>
                    </a:ext>
                  </a:extLst>
                </a:gridCol>
                <a:gridCol w="2401455">
                  <a:extLst>
                    <a:ext uri="{9D8B030D-6E8A-4147-A177-3AD203B41FA5}">
                      <a16:colId xmlns:a16="http://schemas.microsoft.com/office/drawing/2014/main" val="447639713"/>
                    </a:ext>
                  </a:extLst>
                </a:gridCol>
              </a:tblGrid>
              <a:tr h="549554">
                <a:tc>
                  <a:txBody>
                    <a:bodyPr/>
                    <a:lstStyle/>
                    <a:p>
                      <a:pPr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6㎝</a:t>
                      </a:r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ごとに区切る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ja-JP" altLang="en-US" sz="24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458988"/>
                  </a:ext>
                </a:extLst>
              </a:tr>
              <a:tr h="439738">
                <a:tc>
                  <a:txBody>
                    <a:bodyPr/>
                    <a:lstStyle/>
                    <a:p>
                      <a:pPr algn="ctr" rtl="0" fontAlgn="b"/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階級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人数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610327"/>
                  </a:ext>
                </a:extLst>
              </a:tr>
              <a:tr h="54955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140</a:t>
                      </a:r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146</a:t>
                      </a:r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5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955808"/>
                  </a:ext>
                </a:extLst>
              </a:tr>
              <a:tr h="54955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146</a:t>
                      </a:r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152</a:t>
                      </a:r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27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641609"/>
                  </a:ext>
                </a:extLst>
              </a:tr>
              <a:tr h="54955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152</a:t>
                      </a:r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158</a:t>
                      </a:r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18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80034"/>
                  </a:ext>
                </a:extLst>
              </a:tr>
              <a:tr h="54955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158</a:t>
                      </a:r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164</a:t>
                      </a:r>
                      <a:r>
                        <a:rPr lang="ja-JP" altLang="en-US" sz="2400" dirty="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3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662747"/>
                  </a:ext>
                </a:extLst>
              </a:tr>
              <a:tr h="54955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164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170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22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6044738"/>
                  </a:ext>
                </a:extLst>
              </a:tr>
              <a:tr h="54955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170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176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18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3148630"/>
                  </a:ext>
                </a:extLst>
              </a:tr>
              <a:tr h="54955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176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以上</a:t>
                      </a:r>
                      <a:r>
                        <a:rPr lang="en-US" altLang="ja-JP" sz="2400">
                          <a:solidFill>
                            <a:schemeClr val="accent5"/>
                          </a:solidFill>
                          <a:effectLst/>
                        </a:rPr>
                        <a:t>182</a:t>
                      </a:r>
                      <a:r>
                        <a:rPr lang="ja-JP" altLang="en-US" sz="2400">
                          <a:solidFill>
                            <a:schemeClr val="accent5"/>
                          </a:solidFill>
                          <a:effectLst/>
                        </a:rPr>
                        <a:t>未満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ja-JP" sz="2400" dirty="0">
                          <a:solidFill>
                            <a:schemeClr val="accent5"/>
                          </a:solidFill>
                          <a:effectLst/>
                        </a:rPr>
                        <a:t>7</a:t>
                      </a:r>
                    </a:p>
                  </a:txBody>
                  <a:tcPr marL="23051" marR="23051" marT="15368" marB="1536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535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77476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771FF-5F75-262D-D195-98102D43C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DFAA9C1-0A38-3B38-FCF5-BEC3C6512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862" y="1686799"/>
            <a:ext cx="12047621" cy="1356360"/>
          </a:xfrm>
        </p:spPr>
        <p:txBody>
          <a:bodyPr/>
          <a:lstStyle/>
          <a:p>
            <a:r>
              <a:rPr lang="ja-JP" altLang="en-US" dirty="0">
                <a:solidFill>
                  <a:schemeClr val="accent5"/>
                </a:solidFill>
              </a:rPr>
              <a:t>度数分布表を棒グラフにする。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B0D0E05-7F53-8277-C82E-E5EE7F0B7FE4}"/>
              </a:ext>
            </a:extLst>
          </p:cNvPr>
          <p:cNvSpPr txBox="1"/>
          <p:nvPr/>
        </p:nvSpPr>
        <p:spPr>
          <a:xfrm>
            <a:off x="577517" y="622833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dirty="0">
                <a:solidFill>
                  <a:schemeClr val="accent5"/>
                </a:solidFill>
              </a:rPr>
              <a:t>課題</a:t>
            </a:r>
            <a:r>
              <a:rPr lang="en-US" altLang="ja-JP" sz="4000" dirty="0">
                <a:solidFill>
                  <a:schemeClr val="accent5"/>
                </a:solidFill>
              </a:rPr>
              <a:t>2</a:t>
            </a:r>
            <a:endParaRPr lang="ja-JP" altLang="en-US" sz="40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6A2A9E5-3AD8-7261-075A-1E2AA1C75B61}"/>
              </a:ext>
            </a:extLst>
          </p:cNvPr>
          <p:cNvSpPr txBox="1"/>
          <p:nvPr/>
        </p:nvSpPr>
        <p:spPr>
          <a:xfrm>
            <a:off x="494947" y="4093983"/>
            <a:ext cx="112021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chemeClr val="accent5"/>
                </a:solidFill>
              </a:rPr>
              <a:t>2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つのグラフを比較して、気づいたことをスプレッドシート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に記入してください。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275399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3BD28B09-C850-4EA4-8888-67416520F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E4B286F-67BB-539C-28A3-6A144AAB6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0160" y="565573"/>
            <a:ext cx="9286599" cy="57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8DE9D5BA-83AA-4459-83D3-20EC090C2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90870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3BD28B09-C850-4EA4-8888-67416520F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82AA1B1-6945-8B7B-6F08-304581573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0160" y="565573"/>
            <a:ext cx="9286599" cy="57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8DE9D5BA-83AA-4459-83D3-20EC090C2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0796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4A6EB-A8BC-EC36-62B7-4A6A2B891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616" y="355600"/>
            <a:ext cx="11848904" cy="135636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本資料の作成にあたり、以下の文献を参考にしました。</a:t>
            </a:r>
            <a:endParaRPr lang="en-US" altLang="ja-JP" sz="3200">
              <a:solidFill>
                <a:schemeClr val="accent5"/>
              </a:solidFill>
            </a:endParaRPr>
          </a:p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涌井良幸・涌井貞美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『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統計学の図鑑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』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技術評論社</a:t>
            </a:r>
            <a:endParaRPr lang="en-US" sz="32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38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8163C825-6E55-4DD5-BA10-59BC981C372A}"/>
              </a:ext>
            </a:extLst>
          </p:cNvPr>
          <p:cNvSpPr txBox="1">
            <a:spLocks/>
          </p:cNvSpPr>
          <p:nvPr/>
        </p:nvSpPr>
        <p:spPr>
          <a:xfrm>
            <a:off x="228600" y="384313"/>
            <a:ext cx="9875520" cy="135636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5400" b="1" dirty="0"/>
              <a:t>この授業の目標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E24BCF-24FF-C8FE-ED60-2E6AB3C3906A}"/>
              </a:ext>
            </a:extLst>
          </p:cNvPr>
          <p:cNvSpPr txBox="1"/>
          <p:nvPr/>
        </p:nvSpPr>
        <p:spPr>
          <a:xfrm>
            <a:off x="774031" y="2537753"/>
            <a:ext cx="10387263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200" b="1" dirty="0">
                <a:solidFill>
                  <a:schemeClr val="accent5"/>
                </a:solidFill>
              </a:rPr>
              <a:t>①　探究の授業で取得した実験データについて統計分析　　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r>
              <a:rPr kumimoji="1" lang="ja-JP" altLang="en-US" sz="3200" b="1" dirty="0">
                <a:solidFill>
                  <a:schemeClr val="accent5"/>
                </a:solidFill>
              </a:rPr>
              <a:t>　　手法を正しく用いることができる。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endParaRPr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DE82A6E-920A-F5B8-09FF-E80575FCA42A}"/>
              </a:ext>
            </a:extLst>
          </p:cNvPr>
          <p:cNvSpPr txBox="1"/>
          <p:nvPr/>
        </p:nvSpPr>
        <p:spPr>
          <a:xfrm>
            <a:off x="774031" y="4689051"/>
            <a:ext cx="112896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200" b="1" dirty="0">
                <a:solidFill>
                  <a:schemeClr val="accent5"/>
                </a:solidFill>
              </a:rPr>
              <a:t>②　様々な統計解析手法を習得し使いこなせるようにする。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6659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AD2A067-4E3B-4D1C-98A5-7D8CDEFC3783}"/>
              </a:ext>
            </a:extLst>
          </p:cNvPr>
          <p:cNvSpPr txBox="1">
            <a:spLocks/>
          </p:cNvSpPr>
          <p:nvPr/>
        </p:nvSpPr>
        <p:spPr>
          <a:xfrm>
            <a:off x="310686" y="583699"/>
            <a:ext cx="4860235" cy="9011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800" b="1" dirty="0"/>
              <a:t>授業について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8A64353-A88F-3C79-B26B-5E730F981E54}"/>
              </a:ext>
            </a:extLst>
          </p:cNvPr>
          <p:cNvSpPr txBox="1"/>
          <p:nvPr/>
        </p:nvSpPr>
        <p:spPr>
          <a:xfrm>
            <a:off x="1219201" y="2059709"/>
            <a:ext cx="471635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①　データの収集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②　データの整理・分析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③　データの可視化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④　データの検定</a:t>
            </a:r>
            <a:endParaRPr kumimoji="1" lang="en-US" altLang="ja-JP" sz="32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175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9895B-0BFE-FD7C-54FB-A4B02521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45" y="2309090"/>
            <a:ext cx="11212945" cy="1356360"/>
          </a:xfrm>
        </p:spPr>
        <p:txBody>
          <a:bodyPr>
            <a:normAutofit/>
          </a:bodyPr>
          <a:lstStyle/>
          <a:p>
            <a:r>
              <a:rPr kumimoji="1" lang="ja-JP" altLang="en-US" sz="4000" dirty="0"/>
              <a:t>さっそくデータサイエンスを始めてみましょう</a:t>
            </a:r>
          </a:p>
        </p:txBody>
      </p:sp>
    </p:spTree>
    <p:extLst>
      <p:ext uri="{BB962C8B-B14F-4D97-AF65-F5344CB8AC3E}">
        <p14:creationId xmlns:p14="http://schemas.microsoft.com/office/powerpoint/2010/main" val="2164925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D28B09-C850-4EA4-8888-67416520F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E9D5BA-83AA-4459-83D3-20EC090C2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60A16AB2-8520-B523-A52B-DBB6A2B9FE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086877"/>
              </p:ext>
            </p:extLst>
          </p:nvPr>
        </p:nvGraphicFramePr>
        <p:xfrm>
          <a:off x="386617" y="1778409"/>
          <a:ext cx="11081178" cy="4657310"/>
        </p:xfrm>
        <a:graphic>
          <a:graphicData uri="http://schemas.openxmlformats.org/drawingml/2006/table">
            <a:tbl>
              <a:tblPr/>
              <a:tblGrid>
                <a:gridCol w="1231242">
                  <a:extLst>
                    <a:ext uri="{9D8B030D-6E8A-4147-A177-3AD203B41FA5}">
                      <a16:colId xmlns:a16="http://schemas.microsoft.com/office/drawing/2014/main" val="724200977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1661602902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336457196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2528382791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3233009073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4205411391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2609044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3984610619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1584469273"/>
                    </a:ext>
                  </a:extLst>
                </a:gridCol>
              </a:tblGrid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5455460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025043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0170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370808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5752672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177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169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169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160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3397221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024487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167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171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523359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704715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842701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158375D-DEB9-7AE2-C67C-02FCB0AB309E}"/>
              </a:ext>
            </a:extLst>
          </p:cNvPr>
          <p:cNvSpPr txBox="1"/>
          <p:nvPr/>
        </p:nvSpPr>
        <p:spPr>
          <a:xfrm>
            <a:off x="766618" y="459428"/>
            <a:ext cx="109905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chemeClr val="accent5"/>
                </a:solidFill>
              </a:rPr>
              <a:t>100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人に対するアンケート調査を行うことで多くのデータ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が取れました。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113784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F94EB25E-AAFD-9CAF-6F93-4A0D170DADDA}"/>
              </a:ext>
            </a:extLst>
          </p:cNvPr>
          <p:cNvSpPr/>
          <p:nvPr/>
        </p:nvSpPr>
        <p:spPr>
          <a:xfrm>
            <a:off x="7256318" y="3087948"/>
            <a:ext cx="3694545" cy="15394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D1C1B580-48B9-E479-240F-B7AEA3CB8748}"/>
              </a:ext>
            </a:extLst>
          </p:cNvPr>
          <p:cNvSpPr/>
          <p:nvPr/>
        </p:nvSpPr>
        <p:spPr>
          <a:xfrm>
            <a:off x="1182254" y="2773219"/>
            <a:ext cx="3620654" cy="19858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B05BF7C-13CA-A9DD-FB8C-7A4C05E41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663" y="3087948"/>
            <a:ext cx="3539836" cy="1356360"/>
          </a:xfrm>
        </p:spPr>
        <p:txBody>
          <a:bodyPr/>
          <a:lstStyle/>
          <a:p>
            <a:r>
              <a:rPr kumimoji="1" lang="ja-JP" altLang="en-US" dirty="0"/>
              <a:t>大量のデータ</a:t>
            </a: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0F18A6E-F02E-FE1B-89F1-D57458558849}"/>
              </a:ext>
            </a:extLst>
          </p:cNvPr>
          <p:cNvSpPr/>
          <p:nvPr/>
        </p:nvSpPr>
        <p:spPr>
          <a:xfrm>
            <a:off x="5740399" y="3546764"/>
            <a:ext cx="692728" cy="4433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CEB95C-ED36-9993-018C-1FBE7CB83AD4}"/>
              </a:ext>
            </a:extLst>
          </p:cNvPr>
          <p:cNvSpPr txBox="1"/>
          <p:nvPr/>
        </p:nvSpPr>
        <p:spPr>
          <a:xfrm>
            <a:off x="7569355" y="3565297"/>
            <a:ext cx="3068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価値のある情報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81BF602-9267-B86D-A5E3-D16196FE37E0}"/>
              </a:ext>
            </a:extLst>
          </p:cNvPr>
          <p:cNvSpPr txBox="1"/>
          <p:nvPr/>
        </p:nvSpPr>
        <p:spPr>
          <a:xfrm>
            <a:off x="849745" y="766618"/>
            <a:ext cx="104555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このデータを整理・分析することで、価値のある情報を抜き出したい！</a:t>
            </a:r>
          </a:p>
        </p:txBody>
      </p:sp>
    </p:spTree>
    <p:extLst>
      <p:ext uri="{BB962C8B-B14F-4D97-AF65-F5344CB8AC3E}">
        <p14:creationId xmlns:p14="http://schemas.microsoft.com/office/powerpoint/2010/main" val="3387599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E47FBA-2371-BFF1-493B-972DCA9A6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18" y="803564"/>
            <a:ext cx="10938164" cy="1356360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solidFill>
                  <a:schemeClr val="accent5"/>
                </a:solidFill>
              </a:rPr>
              <a:t>どのように、整理すればいいのか隣の人と話し合ってみてください。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1919019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42A636-14C1-5E19-BFCE-E70B9BBFF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582" y="452582"/>
            <a:ext cx="10602884" cy="1356360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今回は、「ヒストグラム」を作成しよう。</a:t>
            </a:r>
          </a:p>
        </p:txBody>
      </p:sp>
    </p:spTree>
    <p:extLst>
      <p:ext uri="{BB962C8B-B14F-4D97-AF65-F5344CB8AC3E}">
        <p14:creationId xmlns:p14="http://schemas.microsoft.com/office/powerpoint/2010/main" val="3655961404"/>
      </p:ext>
    </p:extLst>
  </p:cSld>
  <p:clrMapOvr>
    <a:masterClrMapping/>
  </p:clrMapOvr>
</p:sld>
</file>

<file path=ppt/theme/theme1.xml><?xml version="1.0" encoding="utf-8"?>
<a:theme xmlns:a="http://schemas.openxmlformats.org/drawingml/2006/main" name="基礎">
  <a:themeElements>
    <a:clrScheme name="熱力学用">
      <a:dk1>
        <a:srgbClr val="FF0000"/>
      </a:dk1>
      <a:lt1>
        <a:srgbClr val="F9FCFD"/>
      </a:lt1>
      <a:dk2>
        <a:srgbClr val="F9FCFD"/>
      </a:dk2>
      <a:lt2>
        <a:srgbClr val="F9FCFD"/>
      </a:lt2>
      <a:accent1>
        <a:srgbClr val="F9FCFD"/>
      </a:accent1>
      <a:accent2>
        <a:srgbClr val="FF6566"/>
      </a:accent2>
      <a:accent3>
        <a:srgbClr val="FFCCCC"/>
      </a:accent3>
      <a:accent4>
        <a:srgbClr val="BF0000"/>
      </a:accent4>
      <a:accent5>
        <a:srgbClr val="0C1F25"/>
      </a:accent5>
      <a:accent6>
        <a:srgbClr val="818183"/>
      </a:accent6>
      <a:hlink>
        <a:srgbClr val="B3B3B4"/>
      </a:hlink>
      <a:folHlink>
        <a:srgbClr val="7030A0"/>
      </a:folHlink>
    </a:clrScheme>
    <a:fontScheme name="ユーザー定義 2">
      <a:majorFont>
        <a:latin typeface="HG丸ｺﾞｼｯｸM-PRO"/>
        <a:ea typeface="HG丸ｺﾞｼｯｸM-PRO"/>
        <a:cs typeface=""/>
      </a:majorFont>
      <a:minorFont>
        <a:latin typeface="HG丸ｺﾞｼｯｸM-PRO"/>
        <a:ea typeface="HG丸ｺﾞｼｯｸM-PRO"/>
        <a:cs typeface="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kumimoji="1" sz="3200" b="1" dirty="0" smtClean="0">
            <a:solidFill>
              <a:schemeClr val="accent5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EC46A4-A406-4704-9656-9641A3F13F42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customXml/itemProps2.xml><?xml version="1.0" encoding="utf-8"?>
<ds:datastoreItem xmlns:ds="http://schemas.openxmlformats.org/officeDocument/2006/customXml" ds:itemID="{4F42EF0F-D63E-4117-AE97-EEA5D1347A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7B90FE-10D4-4885-A327-817FACF489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ec7028-e810-4448-b346-487b0bfcdef1"/>
    <ds:schemaRef ds:uri="180f4f4d-ebae-484b-b441-933feffb85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基礎</Template>
  <TotalTime>450</TotalTime>
  <Words>676</Words>
  <Application>Microsoft Office PowerPoint</Application>
  <PresentationFormat>Widescreen</PresentationFormat>
  <Paragraphs>187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基礎</vt:lpstr>
      <vt:lpstr>初回ガイダンス</vt:lpstr>
      <vt:lpstr>PowerPoint Presentation</vt:lpstr>
      <vt:lpstr>PowerPoint Presentation</vt:lpstr>
      <vt:lpstr>PowerPoint Presentation</vt:lpstr>
      <vt:lpstr>さっそくデータサイエンスを始めてみましょう</vt:lpstr>
      <vt:lpstr>PowerPoint Presentation</vt:lpstr>
      <vt:lpstr>大量のデータ</vt:lpstr>
      <vt:lpstr>どのように、整理すればいいのか隣の人と話し合ってみてください。</vt:lpstr>
      <vt:lpstr>今回は、「ヒストグラム」を作成しよう。</vt:lpstr>
      <vt:lpstr>ヒストグラムとは、、</vt:lpstr>
      <vt:lpstr>ヒストグラムの作成手順</vt:lpstr>
      <vt:lpstr>任意の区間に分け、度数分布表を作成しよう。</vt:lpstr>
      <vt:lpstr>ポイント1：COUNTIFS関数</vt:lpstr>
      <vt:lpstr>作業を早くするために、、</vt:lpstr>
      <vt:lpstr>ショートカットキー</vt:lpstr>
      <vt:lpstr>PowerPoint Presentation</vt:lpstr>
      <vt:lpstr>計算式をコピーするときに、２つの使い分けがある。</vt:lpstr>
      <vt:lpstr>絶対参照</vt:lpstr>
      <vt:lpstr>ここで＄を使う！！</vt:lpstr>
      <vt:lpstr>ポイント2：FREQUENCY関数</vt:lpstr>
      <vt:lpstr>こんな感じです。</vt:lpstr>
      <vt:lpstr>度数分布表を棒グラフにする。</vt:lpstr>
      <vt:lpstr>PowerPoint Presentation</vt:lpstr>
      <vt:lpstr>PowerPoint Presentation</vt:lpstr>
      <vt:lpstr>本資料の作成にあたり、以下の文献を参考にしました。 涌井良幸・涌井貞美『統計学の図鑑』技術評論社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熱機関</dc:title>
  <dc:creator>服部 憲翔</dc:creator>
  <cp:lastModifiedBy>横田 将也</cp:lastModifiedBy>
  <cp:revision>169</cp:revision>
  <dcterms:created xsi:type="dcterms:W3CDTF">2022-01-03T06:47:46Z</dcterms:created>
  <dcterms:modified xsi:type="dcterms:W3CDTF">2026-08-05T06:33:54Z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