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4"/>
  </p:sldMasterIdLst>
  <p:notesMasterIdLst>
    <p:notesMasterId r:id="rId33"/>
  </p:notesMasterIdLst>
  <p:sldIdLst>
    <p:sldId id="259" r:id="rId5"/>
    <p:sldId id="293" r:id="rId6"/>
    <p:sldId id="320" r:id="rId7"/>
    <p:sldId id="328" r:id="rId8"/>
    <p:sldId id="321" r:id="rId9"/>
    <p:sldId id="307" r:id="rId10"/>
    <p:sldId id="316" r:id="rId11"/>
    <p:sldId id="308" r:id="rId12"/>
    <p:sldId id="317" r:id="rId13"/>
    <p:sldId id="309" r:id="rId14"/>
    <p:sldId id="319" r:id="rId15"/>
    <p:sldId id="322" r:id="rId16"/>
    <p:sldId id="323" r:id="rId17"/>
    <p:sldId id="311" r:id="rId18"/>
    <p:sldId id="327" r:id="rId19"/>
    <p:sldId id="318" r:id="rId20"/>
    <p:sldId id="312" r:id="rId21"/>
    <p:sldId id="325" r:id="rId22"/>
    <p:sldId id="326" r:id="rId23"/>
    <p:sldId id="314" r:id="rId24"/>
    <p:sldId id="313" r:id="rId25"/>
    <p:sldId id="315" r:id="rId26"/>
    <p:sldId id="329" r:id="rId27"/>
    <p:sldId id="330" r:id="rId28"/>
    <p:sldId id="331" r:id="rId29"/>
    <p:sldId id="334" r:id="rId30"/>
    <p:sldId id="332" r:id="rId31"/>
    <p:sldId id="335"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0506"/>
    <a:srgbClr val="FDFFF7"/>
    <a:srgbClr val="FFE5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5A2B82-F80D-229A-324E-748CBEA5A33F}" v="8" dt="2026-08-05T06:52:16.719"/>
    <p1510:client id="{71FF883B-F288-C100-5159-E88CB48B8045}" v="14" dt="2026-08-05T06:13:34.753"/>
  </p1510:revLst>
</p1510:revInfo>
</file>

<file path=ppt/tableStyles.xml><?xml version="1.0" encoding="utf-8"?>
<a:tblStyleLst xmlns:a="http://schemas.openxmlformats.org/drawingml/2006/main" def="{5C22544A-7EE6-4342-B048-85BDC9FD1C3A}">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030" autoAdjust="0"/>
  </p:normalViewPr>
  <p:slideViewPr>
    <p:cSldViewPr snapToGrid="0">
      <p:cViewPr>
        <p:scale>
          <a:sx n="75" d="100"/>
          <a:sy n="75" d="100"/>
        </p:scale>
        <p:origin x="60" y="5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横田 将也" userId="56cb7ced-5cc5-450b-bf99-230b8a5e840f" providerId="ADAL" clId="{0B97F1CE-818B-4D2C-A494-6E5BC3230639}"/>
    <pc:docChg chg="custSel delSld modSld">
      <pc:chgData name="横田 将也" userId="56cb7ced-5cc5-450b-bf99-230b8a5e840f" providerId="ADAL" clId="{0B97F1CE-818B-4D2C-A494-6E5BC3230639}" dt="2026-08-03T00:06:34.751" v="10" actId="478"/>
      <pc:docMkLst>
        <pc:docMk/>
      </pc:docMkLst>
      <pc:sldChg chg="delSp mod">
        <pc:chgData name="横田 将也" userId="56cb7ced-5cc5-450b-bf99-230b8a5e840f" providerId="ADAL" clId="{0B97F1CE-818B-4D2C-A494-6E5BC3230639}" dt="2026-08-03T00:06:18.656" v="6" actId="478"/>
        <pc:sldMkLst>
          <pc:docMk/>
          <pc:sldMk cId="2421578534" sldId="312"/>
        </pc:sldMkLst>
      </pc:sldChg>
      <pc:sldChg chg="delSp modAnim">
        <pc:chgData name="横田 将也" userId="56cb7ced-5cc5-450b-bf99-230b8a5e840f" providerId="ADAL" clId="{0B97F1CE-818B-4D2C-A494-6E5BC3230639}" dt="2026-08-03T00:06:34.751" v="10" actId="478"/>
        <pc:sldMkLst>
          <pc:docMk/>
          <pc:sldMk cId="124090154" sldId="314"/>
        </pc:sldMkLst>
      </pc:sldChg>
      <pc:sldChg chg="delSp mod delAnim">
        <pc:chgData name="横田 将也" userId="56cb7ced-5cc5-450b-bf99-230b8a5e840f" providerId="ADAL" clId="{0B97F1CE-818B-4D2C-A494-6E5BC3230639}" dt="2026-08-03T00:06:23.862" v="8" actId="478"/>
        <pc:sldMkLst>
          <pc:docMk/>
          <pc:sldMk cId="1642805214" sldId="325"/>
        </pc:sldMkLst>
      </pc:sldChg>
      <pc:sldChg chg="addSp delSp modSp mod">
        <pc:chgData name="横田 将也" userId="56cb7ced-5cc5-450b-bf99-230b8a5e840f" providerId="ADAL" clId="{0B97F1CE-818B-4D2C-A494-6E5BC3230639}" dt="2026-08-03T00:06:12.703" v="5" actId="1076"/>
        <pc:sldMkLst>
          <pc:docMk/>
          <pc:sldMk cId="1057061810" sldId="327"/>
        </pc:sldMkLst>
      </pc:sldChg>
    </pc:docChg>
  </pc:docChgLst>
  <pc:docChgLst>
    <pc:chgData name="横田 将也" userId="S::m-yokota-ug@fesc.ed.jp::56cb7ced-5cc5-450b-bf99-230b8a5e840f" providerId="AD" clId="Web-{535A2B82-F80D-229A-324E-748CBEA5A33F}"/>
    <pc:docChg chg="addSld modSld">
      <pc:chgData name="横田 将也" userId="S::m-yokota-ug@fesc.ed.jp::56cb7ced-5cc5-450b-bf99-230b8a5e840f" providerId="AD" clId="Web-{535A2B82-F80D-229A-324E-748CBEA5A33F}" dt="2026-08-05T06:52:16.719" v="9"/>
      <pc:docMkLst>
        <pc:docMk/>
      </pc:docMkLst>
      <pc:sldChg chg="addSp delSp modSp">
        <pc:chgData name="横田 将也" userId="S::m-yokota-ug@fesc.ed.jp::56cb7ced-5cc5-450b-bf99-230b8a5e840f" providerId="AD" clId="Web-{535A2B82-F80D-229A-324E-748CBEA5A33F}" dt="2026-08-05T06:51:41.640" v="2"/>
        <pc:sldMkLst>
          <pc:docMk/>
          <pc:sldMk cId="4247839885" sldId="332"/>
        </pc:sldMkLst>
        <pc:spChg chg="add del mod">
          <ac:chgData name="横田 将也" userId="S::m-yokota-ug@fesc.ed.jp::56cb7ced-5cc5-450b-bf99-230b8a5e840f" providerId="AD" clId="Web-{535A2B82-F80D-229A-324E-748CBEA5A33F}" dt="2026-08-05T06:51:41.640" v="2"/>
          <ac:spMkLst>
            <pc:docMk/>
            <pc:sldMk cId="4247839885" sldId="332"/>
            <ac:spMk id="2" creationId="{9CAA41B9-BBD2-BB20-2944-68CAE49CC392}"/>
          </ac:spMkLst>
        </pc:spChg>
      </pc:sldChg>
      <pc:sldChg chg="addSp delSp modSp new">
        <pc:chgData name="横田 将也" userId="S::m-yokota-ug@fesc.ed.jp::56cb7ced-5cc5-450b-bf99-230b8a5e840f" providerId="AD" clId="Web-{535A2B82-F80D-229A-324E-748CBEA5A33F}" dt="2026-08-05T06:52:16.719" v="9"/>
        <pc:sldMkLst>
          <pc:docMk/>
          <pc:sldMk cId="1894528188" sldId="335"/>
        </pc:sldMkLst>
        <pc:spChg chg="del mod">
          <ac:chgData name="横田 将也" userId="S::m-yokota-ug@fesc.ed.jp::56cb7ced-5cc5-450b-bf99-230b8a5e840f" providerId="AD" clId="Web-{535A2B82-F80D-229A-324E-748CBEA5A33F}" dt="2026-08-05T06:52:16.719" v="9"/>
          <ac:spMkLst>
            <pc:docMk/>
            <pc:sldMk cId="1894528188" sldId="335"/>
            <ac:spMk id="2" creationId="{2F4E9782-12F5-100C-CA8C-203C49E6BE77}"/>
          </ac:spMkLst>
        </pc:spChg>
        <pc:spChg chg="add">
          <ac:chgData name="横田 将也" userId="S::m-yokota-ug@fesc.ed.jp::56cb7ced-5cc5-450b-bf99-230b8a5e840f" providerId="AD" clId="Web-{535A2B82-F80D-229A-324E-748CBEA5A33F}" dt="2026-08-05T06:52:13" v="8"/>
          <ac:spMkLst>
            <pc:docMk/>
            <pc:sldMk cId="1894528188" sldId="335"/>
            <ac:spMk id="3" creationId="{6B24A6EB-A8BC-EC36-62B7-4A6A2B8912A1}"/>
          </ac:spMkLst>
        </pc:spChg>
      </pc:sldChg>
    </pc:docChg>
  </pc:docChgLst>
  <pc:docChgLst>
    <pc:chgData name="横田 将也" userId="S::m-yokota-ug@fesc.ed.jp::56cb7ced-5cc5-450b-bf99-230b8a5e840f" providerId="AD" clId="Web-{71FF883B-F288-C100-5159-E88CB48B8045}"/>
    <pc:docChg chg="modSld">
      <pc:chgData name="横田 将也" userId="S::m-yokota-ug@fesc.ed.jp::56cb7ced-5cc5-450b-bf99-230b8a5e840f" providerId="AD" clId="Web-{71FF883B-F288-C100-5159-E88CB48B8045}" dt="2026-08-05T06:13:34.753" v="13" actId="1076"/>
      <pc:docMkLst>
        <pc:docMk/>
      </pc:docMkLst>
      <pc:sldChg chg="addSp delSp modSp">
        <pc:chgData name="横田 将也" userId="S::m-yokota-ug@fesc.ed.jp::56cb7ced-5cc5-450b-bf99-230b8a5e840f" providerId="AD" clId="Web-{71FF883B-F288-C100-5159-E88CB48B8045}" dt="2026-08-05T06:12:06.031" v="4" actId="1076"/>
        <pc:sldMkLst>
          <pc:docMk/>
          <pc:sldMk cId="3258799345" sldId="311"/>
        </pc:sldMkLst>
        <pc:spChg chg="mod">
          <ac:chgData name="横田 将也" userId="S::m-yokota-ug@fesc.ed.jp::56cb7ced-5cc5-450b-bf99-230b8a5e840f" providerId="AD" clId="Web-{71FF883B-F288-C100-5159-E88CB48B8045}" dt="2026-08-05T06:11:21.357" v="1" actId="14100"/>
          <ac:spMkLst>
            <pc:docMk/>
            <pc:sldMk cId="3258799345" sldId="311"/>
            <ac:spMk id="2" creationId="{D6338565-9072-8CD0-2C32-F8430DE9DB42}"/>
          </ac:spMkLst>
        </pc:spChg>
        <pc:picChg chg="del">
          <ac:chgData name="横田 将也" userId="S::m-yokota-ug@fesc.ed.jp::56cb7ced-5cc5-450b-bf99-230b8a5e840f" providerId="AD" clId="Web-{71FF883B-F288-C100-5159-E88CB48B8045}" dt="2026-08-05T06:11:09.685" v="0"/>
          <ac:picMkLst>
            <pc:docMk/>
            <pc:sldMk cId="3258799345" sldId="311"/>
            <ac:picMk id="3" creationId="{67349F19-57B1-C1A0-0C9C-B832E13DF230}"/>
          </ac:picMkLst>
        </pc:picChg>
        <pc:picChg chg="add mod">
          <ac:chgData name="横田 将也" userId="S::m-yokota-ug@fesc.ed.jp::56cb7ced-5cc5-450b-bf99-230b8a5e840f" providerId="AD" clId="Web-{71FF883B-F288-C100-5159-E88CB48B8045}" dt="2026-08-05T06:12:06.031" v="4" actId="1076"/>
          <ac:picMkLst>
            <pc:docMk/>
            <pc:sldMk cId="3258799345" sldId="311"/>
            <ac:picMk id="6" creationId="{51FE4C88-8B29-B224-0B5D-A4B779BE9CE9}"/>
          </ac:picMkLst>
        </pc:picChg>
      </pc:sldChg>
      <pc:sldChg chg="modSp">
        <pc:chgData name="横田 将也" userId="S::m-yokota-ug@fesc.ed.jp::56cb7ced-5cc5-450b-bf99-230b8a5e840f" providerId="AD" clId="Web-{71FF883B-F288-C100-5159-E88CB48B8045}" dt="2026-08-05T06:13:20.674" v="10" actId="1076"/>
        <pc:sldMkLst>
          <pc:docMk/>
          <pc:sldMk cId="2421578534" sldId="312"/>
        </pc:sldMkLst>
        <pc:spChg chg="mod">
          <ac:chgData name="横田 将也" userId="S::m-yokota-ug@fesc.ed.jp::56cb7ced-5cc5-450b-bf99-230b8a5e840f" providerId="AD" clId="Web-{71FF883B-F288-C100-5159-E88CB48B8045}" dt="2026-08-05T06:13:20.674" v="10" actId="1076"/>
          <ac:spMkLst>
            <pc:docMk/>
            <pc:sldMk cId="2421578534" sldId="312"/>
            <ac:spMk id="2" creationId="{8F7C883B-1498-0895-6FAC-81FB106B6C04}"/>
          </ac:spMkLst>
        </pc:spChg>
      </pc:sldChg>
      <pc:sldChg chg="modSp">
        <pc:chgData name="横田 将也" userId="S::m-yokota-ug@fesc.ed.jp::56cb7ced-5cc5-450b-bf99-230b8a5e840f" providerId="AD" clId="Web-{71FF883B-F288-C100-5159-E88CB48B8045}" dt="2026-08-05T06:13:34.753" v="13" actId="1076"/>
        <pc:sldMkLst>
          <pc:docMk/>
          <pc:sldMk cId="1642805214" sldId="325"/>
        </pc:sldMkLst>
        <pc:spChg chg="mod">
          <ac:chgData name="横田 将也" userId="S::m-yokota-ug@fesc.ed.jp::56cb7ced-5cc5-450b-bf99-230b8a5e840f" providerId="AD" clId="Web-{71FF883B-F288-C100-5159-E88CB48B8045}" dt="2026-08-05T06:13:34.753" v="12" actId="1076"/>
          <ac:spMkLst>
            <pc:docMk/>
            <pc:sldMk cId="1642805214" sldId="325"/>
            <ac:spMk id="2" creationId="{9D754430-7189-499B-20F5-8A8F883E91BC}"/>
          </ac:spMkLst>
        </pc:spChg>
        <pc:spChg chg="mod">
          <ac:chgData name="横田 将也" userId="S::m-yokota-ug@fesc.ed.jp::56cb7ced-5cc5-450b-bf99-230b8a5e840f" providerId="AD" clId="Web-{71FF883B-F288-C100-5159-E88CB48B8045}" dt="2026-08-05T06:13:34.753" v="13" actId="1076"/>
          <ac:spMkLst>
            <pc:docMk/>
            <pc:sldMk cId="1642805214" sldId="325"/>
            <ac:spMk id="6" creationId="{04953D0A-D0A3-468F-26AE-9D5CB802405F}"/>
          </ac:spMkLst>
        </pc:spChg>
        <pc:spChg chg="mod">
          <ac:chgData name="横田 将也" userId="S::m-yokota-ug@fesc.ed.jp::56cb7ced-5cc5-450b-bf99-230b8a5e840f" providerId="AD" clId="Web-{71FF883B-F288-C100-5159-E88CB48B8045}" dt="2026-08-05T06:13:34.737" v="11" actId="1076"/>
          <ac:spMkLst>
            <pc:docMk/>
            <pc:sldMk cId="1642805214" sldId="325"/>
            <ac:spMk id="7" creationId="{DAB1F56D-7F75-06FF-76BA-975932266230}"/>
          </ac:spMkLst>
        </pc:spChg>
      </pc:sldChg>
      <pc:sldChg chg="addSp delSp modSp">
        <pc:chgData name="横田 将也" userId="S::m-yokota-ug@fesc.ed.jp::56cb7ced-5cc5-450b-bf99-230b8a5e840f" providerId="AD" clId="Web-{71FF883B-F288-C100-5159-E88CB48B8045}" dt="2026-08-05T06:12:43.376" v="9" actId="1076"/>
        <pc:sldMkLst>
          <pc:docMk/>
          <pc:sldMk cId="1057061810" sldId="327"/>
        </pc:sldMkLst>
        <pc:picChg chg="add mod">
          <ac:chgData name="横田 将也" userId="S::m-yokota-ug@fesc.ed.jp::56cb7ced-5cc5-450b-bf99-230b8a5e840f" providerId="AD" clId="Web-{71FF883B-F288-C100-5159-E88CB48B8045}" dt="2026-08-05T06:12:43.376" v="9" actId="1076"/>
          <ac:picMkLst>
            <pc:docMk/>
            <pc:sldMk cId="1057061810" sldId="327"/>
            <ac:picMk id="2" creationId="{4B226D21-5463-434F-2D0E-1446E710CCD6}"/>
          </ac:picMkLst>
        </pc:picChg>
        <pc:picChg chg="del">
          <ac:chgData name="横田 将也" userId="S::m-yokota-ug@fesc.ed.jp::56cb7ced-5cc5-450b-bf99-230b8a5e840f" providerId="AD" clId="Web-{71FF883B-F288-C100-5159-E88CB48B8045}" dt="2026-08-05T06:12:27.703" v="5"/>
          <ac:picMkLst>
            <pc:docMk/>
            <pc:sldMk cId="1057061810" sldId="327"/>
            <ac:picMk id="5" creationId="{852A5E92-5A77-C3D6-6095-53A3D455104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17A71D-1856-4605-A518-E59DF2CD6622}" type="datetimeFigureOut">
              <a:rPr kumimoji="1" lang="ja-JP" altLang="en-US" smtClean="0"/>
              <a:t>2026/8/4</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24F3BE-7EBC-4C15-A796-3038266355D2}" type="slidenum">
              <a:rPr kumimoji="1" lang="ja-JP" altLang="en-US" smtClean="0"/>
              <a:t>‹#›</a:t>
            </a:fld>
            <a:endParaRPr kumimoji="1" lang="ja-JP" altLang="en-US"/>
          </a:p>
        </p:txBody>
      </p:sp>
    </p:spTree>
    <p:extLst>
      <p:ext uri="{BB962C8B-B14F-4D97-AF65-F5344CB8AC3E}">
        <p14:creationId xmlns:p14="http://schemas.microsoft.com/office/powerpoint/2010/main" val="281740753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BA24F3BE-7EBC-4C15-A796-3038266355D2}" type="slidenum">
              <a:rPr kumimoji="1" lang="ja-JP" altLang="en-US" smtClean="0"/>
              <a:t>22</a:t>
            </a:fld>
            <a:endParaRPr kumimoji="1" lang="ja-JP" altLang="en-US"/>
          </a:p>
        </p:txBody>
      </p:sp>
    </p:spTree>
    <p:extLst>
      <p:ext uri="{BB962C8B-B14F-4D97-AF65-F5344CB8AC3E}">
        <p14:creationId xmlns:p14="http://schemas.microsoft.com/office/powerpoint/2010/main" val="953140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chemeClr val="tx1"/>
                </a:solidFill>
              </a:defRPr>
            </a:lvl1pPr>
          </a:lstStyle>
          <a:p>
            <a:r>
              <a:rPr lang="ja-JP" altLang="en-US"/>
              <a:t>マスター タイトルの書式設定</a:t>
            </a:r>
            <a:endParaRPr lang="en-US"/>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fld id="{2FF9D41A-6EF2-4A2F-B492-C918AAB97A3A}" type="datetimeFigureOut">
              <a:rPr kumimoji="1" lang="ja-JP" altLang="en-US" smtClean="0"/>
              <a:t>2026/8/4</a:t>
            </a:fld>
            <a:endParaRPr kumimoji="1" lang="ja-JP" alt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kumimoji="1" lang="ja-JP" alt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D55DC2B8-0064-4D5F-89E6-1C30E8355043}" type="slidenum">
              <a:rPr kumimoji="1" lang="ja-JP" altLang="en-US" smtClean="0"/>
              <a:t>‹#›</a:t>
            </a:fld>
            <a:endParaRPr kumimoji="1" lang="ja-JP" altLang="en-US"/>
          </a:p>
        </p:txBody>
      </p:sp>
      <p:cxnSp>
        <p:nvCxnSpPr>
          <p:cNvPr id="8" name="Straight Connector 7"/>
          <p:cNvCxnSpPr/>
          <p:nvPr/>
        </p:nvCxnSpPr>
        <p:spPr>
          <a:xfrm>
            <a:off x="1978660" y="3733800"/>
            <a:ext cx="82296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4120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FF9D41A-6EF2-4A2F-B492-C918AAB97A3A}" type="datetimeFigureOut">
              <a:rPr kumimoji="1" lang="ja-JP" altLang="en-US" smtClean="0"/>
              <a:t>2026/8/4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55DC2B8-0064-4D5F-89E6-1C30E8355043}" type="slidenum">
              <a:rPr kumimoji="1" lang="ja-JP" altLang="en-US" smtClean="0"/>
              <a:t>‹#›</a:t>
            </a:fld>
            <a:endParaRPr kumimoji="1" lang="ja-JP" altLang="en-US"/>
          </a:p>
        </p:txBody>
      </p:sp>
    </p:spTree>
    <p:extLst>
      <p:ext uri="{BB962C8B-B14F-4D97-AF65-F5344CB8AC3E}">
        <p14:creationId xmlns:p14="http://schemas.microsoft.com/office/powerpoint/2010/main" val="31787104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2FF9D41A-6EF2-4A2F-B492-C918AAB97A3A}" type="datetimeFigureOut">
              <a:rPr kumimoji="1" lang="ja-JP" altLang="en-US" smtClean="0"/>
              <a:t>2026/8/4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55DC2B8-0064-4D5F-89E6-1C30E8355043}" type="slidenum">
              <a:rPr kumimoji="1" lang="ja-JP" altLang="en-US" smtClean="0"/>
              <a:t>‹#›</a:t>
            </a:fld>
            <a:endParaRPr kumimoji="1" lang="ja-JP" altLang="en-US"/>
          </a:p>
        </p:txBody>
      </p:sp>
    </p:spTree>
    <p:extLst>
      <p:ext uri="{BB962C8B-B14F-4D97-AF65-F5344CB8AC3E}">
        <p14:creationId xmlns:p14="http://schemas.microsoft.com/office/powerpoint/2010/main" val="19683087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2FF9D41A-6EF2-4A2F-B492-C918AAB97A3A}" type="datetimeFigureOut">
              <a:rPr kumimoji="1" lang="ja-JP" altLang="en-US" smtClean="0"/>
              <a:t>2026/8/4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55DC2B8-0064-4D5F-89E6-1C30E8355043}" type="slidenum">
              <a:rPr kumimoji="1" lang="ja-JP" altLang="en-US" smtClean="0"/>
              <a:t>‹#›</a:t>
            </a:fld>
            <a:endParaRPr kumimoji="1" lang="ja-JP" altLang="en-US"/>
          </a:p>
        </p:txBody>
      </p:sp>
    </p:spTree>
    <p:extLst>
      <p:ext uri="{BB962C8B-B14F-4D97-AF65-F5344CB8AC3E}">
        <p14:creationId xmlns:p14="http://schemas.microsoft.com/office/powerpoint/2010/main" val="2765950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2FF9D41A-6EF2-4A2F-B492-C918AAB97A3A}" type="datetimeFigureOut">
              <a:rPr kumimoji="1" lang="ja-JP" altLang="en-US" smtClean="0"/>
              <a:t>2026/8/4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55DC2B8-0064-4D5F-89E6-1C30E8355043}" type="slidenum">
              <a:rPr kumimoji="1" lang="ja-JP" altLang="en-US" smtClean="0"/>
              <a:t>‹#›</a:t>
            </a:fld>
            <a:endParaRPr kumimoji="1" lang="ja-JP" altLang="en-US"/>
          </a:p>
        </p:txBody>
      </p:sp>
    </p:spTree>
    <p:extLst>
      <p:ext uri="{BB962C8B-B14F-4D97-AF65-F5344CB8AC3E}">
        <p14:creationId xmlns:p14="http://schemas.microsoft.com/office/powerpoint/2010/main" val="3233045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ja-JP" altLang="en-US"/>
              <a:t>マスター タイトルの書式設定</a:t>
            </a:r>
            <a:endParaRPr lang="en-US"/>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2FF9D41A-6EF2-4A2F-B492-C918AAB97A3A}" type="datetimeFigureOut">
              <a:rPr kumimoji="1" lang="ja-JP" altLang="en-US" smtClean="0"/>
              <a:t>2026/8/4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55DC2B8-0064-4D5F-89E6-1C30E8355043}" type="slidenum">
              <a:rPr kumimoji="1" lang="ja-JP" altLang="en-US" smtClean="0"/>
              <a:t>‹#›</a:t>
            </a:fld>
            <a:endParaRPr kumimoji="1" lang="ja-JP" altLang="en-US"/>
          </a:p>
        </p:txBody>
      </p:sp>
      <p:cxnSp>
        <p:nvCxnSpPr>
          <p:cNvPr id="7" name="Straight Connector 6"/>
          <p:cNvCxnSpPr/>
          <p:nvPr/>
        </p:nvCxnSpPr>
        <p:spPr>
          <a:xfrm>
            <a:off x="1981200" y="4020408"/>
            <a:ext cx="82296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2084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2FF9D41A-6EF2-4A2F-B492-C918AAB97A3A}" type="datetimeFigureOut">
              <a:rPr kumimoji="1" lang="ja-JP" altLang="en-US" smtClean="0"/>
              <a:t>2026/8/4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55DC2B8-0064-4D5F-89E6-1C30E8355043}" type="slidenum">
              <a:rPr kumimoji="1" lang="ja-JP" altLang="en-US" smtClean="0"/>
              <a:t>‹#›</a:t>
            </a:fld>
            <a:endParaRPr kumimoji="1" lang="ja-JP" altLang="en-US"/>
          </a:p>
        </p:txBody>
      </p:sp>
    </p:spTree>
    <p:extLst>
      <p:ext uri="{BB962C8B-B14F-4D97-AF65-F5344CB8AC3E}">
        <p14:creationId xmlns:p14="http://schemas.microsoft.com/office/powerpoint/2010/main" val="1501050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2FF9D41A-6EF2-4A2F-B492-C918AAB97A3A}" type="datetimeFigureOut">
              <a:rPr kumimoji="1" lang="ja-JP" altLang="en-US" smtClean="0"/>
              <a:t>2026/8/4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D55DC2B8-0064-4D5F-89E6-1C30E8355043}" type="slidenum">
              <a:rPr kumimoji="1" lang="ja-JP" altLang="en-US" smtClean="0"/>
              <a:t>‹#›</a:t>
            </a:fld>
            <a:endParaRPr kumimoji="1" lang="ja-JP" altLang="en-US"/>
          </a:p>
        </p:txBody>
      </p:sp>
    </p:spTree>
    <p:extLst>
      <p:ext uri="{BB962C8B-B14F-4D97-AF65-F5344CB8AC3E}">
        <p14:creationId xmlns:p14="http://schemas.microsoft.com/office/powerpoint/2010/main" val="2075411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2FF9D41A-6EF2-4A2F-B492-C918AAB97A3A}" type="datetimeFigureOut">
              <a:rPr kumimoji="1" lang="ja-JP" altLang="en-US" smtClean="0"/>
              <a:t>2026/8/4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D55DC2B8-0064-4D5F-89E6-1C30E8355043}" type="slidenum">
              <a:rPr kumimoji="1" lang="ja-JP" altLang="en-US" smtClean="0"/>
              <a:t>‹#›</a:t>
            </a:fld>
            <a:endParaRPr kumimoji="1" lang="ja-JP" altLang="en-US"/>
          </a:p>
        </p:txBody>
      </p:sp>
    </p:spTree>
    <p:extLst>
      <p:ext uri="{BB962C8B-B14F-4D97-AF65-F5344CB8AC3E}">
        <p14:creationId xmlns:p14="http://schemas.microsoft.com/office/powerpoint/2010/main" val="3185091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F9D41A-6EF2-4A2F-B492-C918AAB97A3A}" type="datetimeFigureOut">
              <a:rPr kumimoji="1" lang="ja-JP" altLang="en-US" smtClean="0"/>
              <a:t>2026/8/4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D55DC2B8-0064-4D5F-89E6-1C30E8355043}" type="slidenum">
              <a:rPr kumimoji="1" lang="ja-JP" altLang="en-US" smtClean="0"/>
              <a:t>‹#›</a:t>
            </a:fld>
            <a:endParaRPr kumimoji="1" lang="ja-JP" altLang="en-US"/>
          </a:p>
        </p:txBody>
      </p:sp>
    </p:spTree>
    <p:extLst>
      <p:ext uri="{BB962C8B-B14F-4D97-AF65-F5344CB8AC3E}">
        <p14:creationId xmlns:p14="http://schemas.microsoft.com/office/powerpoint/2010/main" val="3017130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5E512F5-D72D-4562-9161-C0A2429CF957}"/>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8F801124-ED2D-49EE-ACB0-78072BBDBE2E}"/>
              </a:ext>
            </a:extLst>
          </p:cNvPr>
          <p:cNvSpPr>
            <a:spLocks noGrp="1"/>
          </p:cNvSpPr>
          <p:nvPr>
            <p:ph type="dt" sz="half" idx="10"/>
          </p:nvPr>
        </p:nvSpPr>
        <p:spPr/>
        <p:txBody>
          <a:bodyPr/>
          <a:lstStyle/>
          <a:p>
            <a:fld id="{2FF9D41A-6EF2-4A2F-B492-C918AAB97A3A}" type="datetimeFigureOut">
              <a:rPr kumimoji="1" lang="ja-JP" altLang="en-US" smtClean="0"/>
              <a:t>2026/8/4</a:t>
            </a:fld>
            <a:endParaRPr kumimoji="1" lang="ja-JP" altLang="en-US"/>
          </a:p>
        </p:txBody>
      </p:sp>
      <p:sp>
        <p:nvSpPr>
          <p:cNvPr id="4" name="フッター プレースホルダー 3">
            <a:extLst>
              <a:ext uri="{FF2B5EF4-FFF2-40B4-BE49-F238E27FC236}">
                <a16:creationId xmlns:a16="http://schemas.microsoft.com/office/drawing/2014/main" id="{847D3B94-A64D-4792-9B5E-2EE6DD6A76E5}"/>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29DF3710-8B87-4850-915D-C0518C6227AD}"/>
              </a:ext>
            </a:extLst>
          </p:cNvPr>
          <p:cNvSpPr>
            <a:spLocks noGrp="1"/>
          </p:cNvSpPr>
          <p:nvPr>
            <p:ph type="sldNum" sz="quarter" idx="12"/>
          </p:nvPr>
        </p:nvSpPr>
        <p:spPr/>
        <p:txBody>
          <a:bodyPr/>
          <a:lstStyle/>
          <a:p>
            <a:fld id="{D55DC2B8-0064-4D5F-89E6-1C30E8355043}" type="slidenum">
              <a:rPr kumimoji="1" lang="ja-JP" altLang="en-US" smtClean="0"/>
              <a:t>‹#›</a:t>
            </a:fld>
            <a:endParaRPr kumimoji="1" lang="ja-JP" altLang="en-US"/>
          </a:p>
        </p:txBody>
      </p:sp>
      <p:pic>
        <p:nvPicPr>
          <p:cNvPr id="8" name="図 7">
            <a:extLst>
              <a:ext uri="{FF2B5EF4-FFF2-40B4-BE49-F238E27FC236}">
                <a16:creationId xmlns:a16="http://schemas.microsoft.com/office/drawing/2014/main" id="{25A4D3F6-5CEC-4A4E-84DB-0C4D9FE22D42}"/>
              </a:ext>
            </a:extLst>
          </p:cNvPr>
          <p:cNvPicPr>
            <a:picLocks noChangeAspect="1"/>
          </p:cNvPicPr>
          <p:nvPr userDrawn="1"/>
        </p:nvPicPr>
        <p:blipFill>
          <a:blip r:embed="rId2"/>
          <a:stretch>
            <a:fillRect/>
          </a:stretch>
        </p:blipFill>
        <p:spPr>
          <a:xfrm>
            <a:off x="9991227" y="4577700"/>
            <a:ext cx="1381318" cy="1343212"/>
          </a:xfrm>
          <a:prstGeom prst="rect">
            <a:avLst/>
          </a:prstGeom>
        </p:spPr>
      </p:pic>
      <p:sp>
        <p:nvSpPr>
          <p:cNvPr id="7" name="図プレースホルダー 6">
            <a:extLst>
              <a:ext uri="{FF2B5EF4-FFF2-40B4-BE49-F238E27FC236}">
                <a16:creationId xmlns:a16="http://schemas.microsoft.com/office/drawing/2014/main" id="{262056A9-97D0-4163-B501-E12BAC8DCB38}"/>
              </a:ext>
            </a:extLst>
          </p:cNvPr>
          <p:cNvSpPr>
            <a:spLocks noGrp="1"/>
          </p:cNvSpPr>
          <p:nvPr>
            <p:ph type="pic" sz="quarter" idx="13"/>
          </p:nvPr>
        </p:nvSpPr>
        <p:spPr>
          <a:xfrm>
            <a:off x="9571430" y="4358719"/>
            <a:ext cx="2220913" cy="1781175"/>
          </a:xfrm>
        </p:spPr>
        <p:txBody>
          <a:bodyPr/>
          <a:lstStyle/>
          <a:p>
            <a:endParaRPr kumimoji="1" lang="ja-JP" altLang="en-US"/>
          </a:p>
        </p:txBody>
      </p:sp>
    </p:spTree>
    <p:extLst>
      <p:ext uri="{BB962C8B-B14F-4D97-AF65-F5344CB8AC3E}">
        <p14:creationId xmlns:p14="http://schemas.microsoft.com/office/powerpoint/2010/main" val="19848475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ja-JP" altLang="en-US"/>
              <a:t>マスター タイトルの書式設定</a:t>
            </a:r>
            <a:endParaRPr lang="en-US"/>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2FF9D41A-6EF2-4A2F-B492-C918AAB97A3A}" type="datetimeFigureOut">
              <a:rPr kumimoji="1" lang="ja-JP" altLang="en-US" smtClean="0"/>
              <a:t>2026/8/4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55DC2B8-0064-4D5F-89E6-1C30E8355043}" type="slidenum">
              <a:rPr kumimoji="1" lang="ja-JP" altLang="en-US" smtClean="0"/>
              <a:t>‹#›</a:t>
            </a:fld>
            <a:endParaRPr kumimoji="1" lang="ja-JP" altLang="en-US"/>
          </a:p>
        </p:txBody>
      </p:sp>
    </p:spTree>
    <p:extLst>
      <p:ext uri="{BB962C8B-B14F-4D97-AF65-F5344CB8AC3E}">
        <p14:creationId xmlns:p14="http://schemas.microsoft.com/office/powerpoint/2010/main" val="2656361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tx1"/>
                </a:solidFill>
              </a:defRPr>
            </a:lvl1pPr>
          </a:lstStyle>
          <a:p>
            <a:fld id="{2FF9D41A-6EF2-4A2F-B492-C918AAB97A3A}" type="datetimeFigureOut">
              <a:rPr kumimoji="1" lang="ja-JP" altLang="en-US" smtClean="0"/>
              <a:t>2026/8/4</a:t>
            </a:fld>
            <a:endParaRPr kumimoji="1" lang="ja-JP" alt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tx1"/>
                </a:solidFill>
              </a:defRPr>
            </a:lvl1pPr>
          </a:lstStyle>
          <a:p>
            <a:endParaRPr kumimoji="1" lang="ja-JP" alt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tx1"/>
                </a:solidFill>
              </a:defRPr>
            </a:lvl1pPr>
          </a:lstStyle>
          <a:p>
            <a:fld id="{D55DC2B8-0064-4D5F-89E6-1C30E8355043}" type="slidenum">
              <a:rPr kumimoji="1" lang="ja-JP" altLang="en-US" smtClean="0"/>
              <a:t>‹#›</a:t>
            </a:fld>
            <a:endParaRPr kumimoji="1" lang="ja-JP" altLang="en-US"/>
          </a:p>
        </p:txBody>
      </p:sp>
    </p:spTree>
    <p:extLst>
      <p:ext uri="{BB962C8B-B14F-4D97-AF65-F5344CB8AC3E}">
        <p14:creationId xmlns:p14="http://schemas.microsoft.com/office/powerpoint/2010/main" val="337314500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8" r:id="rId8"/>
    <p:sldLayoutId id="2147483704" r:id="rId9"/>
    <p:sldLayoutId id="2147483705" r:id="rId10"/>
    <p:sldLayoutId id="2147483706" r:id="rId11"/>
    <p:sldLayoutId id="2147483707" r:id="rId1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tx1"/>
        </a:buClr>
        <a:buSzPct val="80000"/>
        <a:buFont typeface="Corbel" pitchFamily="34" charset="0"/>
        <a:buChar char="•"/>
        <a:defRPr kumimoji="1" sz="2200" kern="1200">
          <a:solidFill>
            <a:schemeClr val="tx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kumimoji="1" sz="2000" kern="1200">
          <a:solidFill>
            <a:schemeClr val="tx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kumimoji="1" sz="1800" kern="1200">
          <a:solidFill>
            <a:schemeClr val="tx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kumimoji="1" sz="1600" kern="1200">
          <a:solidFill>
            <a:schemeClr val="tx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kumimoji="1" sz="1600" kern="1200">
          <a:solidFill>
            <a:schemeClr val="tx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kumimoji="1" sz="1600" kern="1200">
          <a:solidFill>
            <a:schemeClr val="tx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kumimoji="1" sz="1600" kern="1200">
          <a:solidFill>
            <a:schemeClr val="tx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kumimoji="1" sz="1600" kern="1200">
          <a:solidFill>
            <a:schemeClr val="tx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kumimoji="1" sz="16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32E58C2-7B1D-4EA2-9F1C-92B73E6E0579}"/>
              </a:ext>
            </a:extLst>
          </p:cNvPr>
          <p:cNvSpPr>
            <a:spLocks noGrp="1"/>
          </p:cNvSpPr>
          <p:nvPr>
            <p:ph type="ctrTitle"/>
          </p:nvPr>
        </p:nvSpPr>
        <p:spPr>
          <a:xfrm>
            <a:off x="1109980" y="2617364"/>
            <a:ext cx="9966960" cy="1191091"/>
          </a:xfrm>
        </p:spPr>
        <p:txBody>
          <a:bodyPr/>
          <a:lstStyle/>
          <a:p>
            <a:r>
              <a:rPr lang="ja-JP" altLang="en-US" dirty="0">
                <a:solidFill>
                  <a:schemeClr val="accent5"/>
                </a:solidFill>
                <a:latin typeface="+mn-ea"/>
                <a:ea typeface="+mn-ea"/>
              </a:rPr>
              <a:t>ヒストグラム</a:t>
            </a:r>
            <a:endParaRPr kumimoji="1" lang="ja-JP" altLang="en-US" dirty="0">
              <a:solidFill>
                <a:schemeClr val="accent5"/>
              </a:solidFill>
              <a:latin typeface="+mn-ea"/>
              <a:ea typeface="+mn-ea"/>
            </a:endParaRPr>
          </a:p>
        </p:txBody>
      </p:sp>
      <p:sp>
        <p:nvSpPr>
          <p:cNvPr id="4" name="テキスト ボックス 3">
            <a:extLst>
              <a:ext uri="{FF2B5EF4-FFF2-40B4-BE49-F238E27FC236}">
                <a16:creationId xmlns:a16="http://schemas.microsoft.com/office/drawing/2014/main" id="{BE7CA815-71B0-4181-A740-58E0087072E4}"/>
              </a:ext>
            </a:extLst>
          </p:cNvPr>
          <p:cNvSpPr txBox="1"/>
          <p:nvPr/>
        </p:nvSpPr>
        <p:spPr>
          <a:xfrm>
            <a:off x="364824" y="297789"/>
            <a:ext cx="4135458" cy="369332"/>
          </a:xfrm>
          <a:prstGeom prst="rect">
            <a:avLst/>
          </a:prstGeom>
          <a:noFill/>
        </p:spPr>
        <p:txBody>
          <a:bodyPr wrap="square" rtlCol="0">
            <a:spAutoFit/>
          </a:bodyPr>
          <a:lstStyle/>
          <a:p>
            <a:r>
              <a:rPr kumimoji="1" lang="ja-JP" altLang="en-US" dirty="0">
                <a:solidFill>
                  <a:schemeClr val="accent5"/>
                </a:solidFill>
                <a:latin typeface="BIZ UD明朝 Medium" panose="02020500000000000000" pitchFamily="17" charset="-128"/>
                <a:ea typeface="BIZ UD明朝 Medium" panose="02020500000000000000" pitchFamily="17" charset="-128"/>
              </a:rPr>
              <a:t>情報</a:t>
            </a:r>
          </a:p>
        </p:txBody>
      </p:sp>
    </p:spTree>
    <p:extLst>
      <p:ext uri="{BB962C8B-B14F-4D97-AF65-F5344CB8AC3E}">
        <p14:creationId xmlns:p14="http://schemas.microsoft.com/office/powerpoint/2010/main" val="32396807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ED30B2A4-F305-4E14-2577-16272971DE77}"/>
              </a:ext>
            </a:extLst>
          </p:cNvPr>
          <p:cNvPicPr>
            <a:picLocks noChangeAspect="1"/>
          </p:cNvPicPr>
          <p:nvPr/>
        </p:nvPicPr>
        <p:blipFill>
          <a:blip r:embed="rId2"/>
          <a:stretch>
            <a:fillRect/>
          </a:stretch>
        </p:blipFill>
        <p:spPr>
          <a:xfrm>
            <a:off x="569474" y="2991223"/>
            <a:ext cx="5192229" cy="3204659"/>
          </a:xfrm>
          <a:prstGeom prst="rect">
            <a:avLst/>
          </a:prstGeom>
        </p:spPr>
      </p:pic>
      <p:pic>
        <p:nvPicPr>
          <p:cNvPr id="4" name="図 3">
            <a:extLst>
              <a:ext uri="{FF2B5EF4-FFF2-40B4-BE49-F238E27FC236}">
                <a16:creationId xmlns:a16="http://schemas.microsoft.com/office/drawing/2014/main" id="{6BA72C3C-A7A1-BEE5-7C56-C07C960D5EFF}"/>
              </a:ext>
            </a:extLst>
          </p:cNvPr>
          <p:cNvPicPr>
            <a:picLocks noChangeAspect="1"/>
          </p:cNvPicPr>
          <p:nvPr/>
        </p:nvPicPr>
        <p:blipFill>
          <a:blip r:embed="rId3"/>
          <a:stretch>
            <a:fillRect/>
          </a:stretch>
        </p:blipFill>
        <p:spPr>
          <a:xfrm>
            <a:off x="6480371" y="3106994"/>
            <a:ext cx="4807858" cy="2967424"/>
          </a:xfrm>
          <a:prstGeom prst="rect">
            <a:avLst/>
          </a:prstGeom>
        </p:spPr>
      </p:pic>
      <p:sp>
        <p:nvSpPr>
          <p:cNvPr id="7" name="タイトル 6">
            <a:extLst>
              <a:ext uri="{FF2B5EF4-FFF2-40B4-BE49-F238E27FC236}">
                <a16:creationId xmlns:a16="http://schemas.microsoft.com/office/drawing/2014/main" id="{7C428CE1-6394-25A5-2BD3-8F616606F779}"/>
              </a:ext>
            </a:extLst>
          </p:cNvPr>
          <p:cNvSpPr>
            <a:spLocks noGrp="1"/>
          </p:cNvSpPr>
          <p:nvPr>
            <p:ph type="title"/>
          </p:nvPr>
        </p:nvSpPr>
        <p:spPr>
          <a:xfrm>
            <a:off x="429423" y="662118"/>
            <a:ext cx="11565932" cy="1356360"/>
          </a:xfrm>
        </p:spPr>
        <p:txBody>
          <a:bodyPr>
            <a:normAutofit/>
          </a:bodyPr>
          <a:lstStyle/>
          <a:p>
            <a:r>
              <a:rPr lang="ja-JP" altLang="en-US" sz="3600" dirty="0">
                <a:solidFill>
                  <a:schemeClr val="accent5"/>
                </a:solidFill>
              </a:rPr>
              <a:t>同じデータでも処理の仕方で、大きく見え方が異なる。</a:t>
            </a:r>
            <a:br>
              <a:rPr lang="en-US" altLang="ja-JP" sz="3600" dirty="0">
                <a:solidFill>
                  <a:schemeClr val="accent5"/>
                </a:solidFill>
              </a:rPr>
            </a:br>
            <a:r>
              <a:rPr lang="ja-JP" altLang="en-US" sz="3600" dirty="0">
                <a:solidFill>
                  <a:schemeClr val="accent5"/>
                </a:solidFill>
              </a:rPr>
              <a:t>階級の幅をどう取るのが適切なのだろうか。</a:t>
            </a:r>
          </a:p>
        </p:txBody>
      </p:sp>
    </p:spTree>
    <p:extLst>
      <p:ext uri="{BB962C8B-B14F-4D97-AF65-F5344CB8AC3E}">
        <p14:creationId xmlns:p14="http://schemas.microsoft.com/office/powerpoint/2010/main" val="1741853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8434C29-F85A-C08D-C902-8C35BB67F624}"/>
              </a:ext>
            </a:extLst>
          </p:cNvPr>
          <p:cNvSpPr>
            <a:spLocks noGrp="1"/>
          </p:cNvSpPr>
          <p:nvPr>
            <p:ph type="title"/>
          </p:nvPr>
        </p:nvSpPr>
        <p:spPr>
          <a:xfrm>
            <a:off x="862043" y="1189704"/>
            <a:ext cx="10467913" cy="1356360"/>
          </a:xfrm>
        </p:spPr>
        <p:txBody>
          <a:bodyPr>
            <a:normAutofit fontScale="90000"/>
          </a:bodyPr>
          <a:lstStyle/>
          <a:p>
            <a:r>
              <a:rPr kumimoji="1" lang="ja-JP" altLang="en-US" sz="4800" dirty="0">
                <a:solidFill>
                  <a:schemeClr val="accent5"/>
                </a:solidFill>
              </a:rPr>
              <a:t>データ処理の方法が、適切かどうか検討する必要がある！！</a:t>
            </a:r>
          </a:p>
        </p:txBody>
      </p:sp>
      <p:sp>
        <p:nvSpPr>
          <p:cNvPr id="4" name="テキスト ボックス 3">
            <a:extLst>
              <a:ext uri="{FF2B5EF4-FFF2-40B4-BE49-F238E27FC236}">
                <a16:creationId xmlns:a16="http://schemas.microsoft.com/office/drawing/2014/main" id="{B0E3E402-D281-A302-0B60-B57EF1AC3C0E}"/>
              </a:ext>
            </a:extLst>
          </p:cNvPr>
          <p:cNvSpPr txBox="1"/>
          <p:nvPr/>
        </p:nvSpPr>
        <p:spPr>
          <a:xfrm>
            <a:off x="862043" y="4311937"/>
            <a:ext cx="9291782" cy="646331"/>
          </a:xfrm>
          <a:prstGeom prst="rect">
            <a:avLst/>
          </a:prstGeom>
          <a:noFill/>
        </p:spPr>
        <p:txBody>
          <a:bodyPr wrap="square">
            <a:spAutoFit/>
          </a:bodyPr>
          <a:lstStyle/>
          <a:p>
            <a:r>
              <a:rPr kumimoji="1" lang="ja-JP" altLang="en-US" sz="3600" dirty="0">
                <a:solidFill>
                  <a:schemeClr val="accent5"/>
                </a:solidFill>
              </a:rPr>
              <a:t>探究でデータを扱うときも注意が必要！！</a:t>
            </a:r>
            <a:endParaRPr lang="ja-JP" altLang="en-US" sz="3600" dirty="0"/>
          </a:p>
        </p:txBody>
      </p:sp>
    </p:spTree>
    <p:extLst>
      <p:ext uri="{BB962C8B-B14F-4D97-AF65-F5344CB8AC3E}">
        <p14:creationId xmlns:p14="http://schemas.microsoft.com/office/powerpoint/2010/main" val="13715925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四角形: 角を丸くする 5">
            <a:extLst>
              <a:ext uri="{FF2B5EF4-FFF2-40B4-BE49-F238E27FC236}">
                <a16:creationId xmlns:a16="http://schemas.microsoft.com/office/drawing/2014/main" id="{5CD8A101-EE05-9622-A789-DAC81AD467C5}"/>
              </a:ext>
            </a:extLst>
          </p:cNvPr>
          <p:cNvSpPr/>
          <p:nvPr/>
        </p:nvSpPr>
        <p:spPr>
          <a:xfrm>
            <a:off x="748146" y="2549236"/>
            <a:ext cx="10695708" cy="145010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A325C967-BA75-983A-EE7C-AB7596FE6F90}"/>
              </a:ext>
            </a:extLst>
          </p:cNvPr>
          <p:cNvSpPr>
            <a:spLocks noGrp="1"/>
          </p:cNvSpPr>
          <p:nvPr>
            <p:ph type="title"/>
          </p:nvPr>
        </p:nvSpPr>
        <p:spPr>
          <a:xfrm>
            <a:off x="748146" y="498763"/>
            <a:ext cx="11120582" cy="1356360"/>
          </a:xfrm>
        </p:spPr>
        <p:txBody>
          <a:bodyPr>
            <a:normAutofit/>
          </a:bodyPr>
          <a:lstStyle/>
          <a:p>
            <a:r>
              <a:rPr kumimoji="1" lang="ja-JP" altLang="en-US" sz="3600" dirty="0">
                <a:solidFill>
                  <a:schemeClr val="accent5"/>
                </a:solidFill>
              </a:rPr>
              <a:t>ちなみに、どんな階級に割るべきかの指標となる考え方があります。</a:t>
            </a:r>
          </a:p>
        </p:txBody>
      </p:sp>
      <mc:AlternateContent xmlns:mc="http://schemas.openxmlformats.org/markup-compatibility/2006" xmlns:a14="http://schemas.microsoft.com/office/drawing/2010/main">
        <mc:Choice Requires="a14">
          <p:sp>
            <p:nvSpPr>
              <p:cNvPr id="3" name="テキスト ボックス 2">
                <a:extLst>
                  <a:ext uri="{FF2B5EF4-FFF2-40B4-BE49-F238E27FC236}">
                    <a16:creationId xmlns:a16="http://schemas.microsoft.com/office/drawing/2014/main" id="{A2871CBB-9EB3-64D6-0AAD-FC32CE4907FC}"/>
                  </a:ext>
                </a:extLst>
              </p:cNvPr>
              <p:cNvSpPr txBox="1"/>
              <p:nvPr/>
            </p:nvSpPr>
            <p:spPr>
              <a:xfrm>
                <a:off x="999713" y="2914704"/>
                <a:ext cx="10444141" cy="719171"/>
              </a:xfrm>
              <a:prstGeom prst="rect">
                <a:avLst/>
              </a:prstGeom>
              <a:noFill/>
            </p:spPr>
            <p:txBody>
              <a:bodyPr wrap="none" rtlCol="0">
                <a:spAutoFit/>
              </a:bodyPr>
              <a:lstStyle/>
              <a:p>
                <a:pPr algn="l"/>
                <a:r>
                  <a:rPr kumimoji="1" lang="ja-JP" altLang="en-US" sz="4000" b="1" dirty="0">
                    <a:solidFill>
                      <a:schemeClr val="accent5"/>
                    </a:solidFill>
                  </a:rPr>
                  <a:t>「データが</a:t>
                </a:r>
                <a14:m>
                  <m:oMath xmlns:m="http://schemas.openxmlformats.org/officeDocument/2006/math">
                    <m:r>
                      <a:rPr kumimoji="1" lang="en-US" altLang="ja-JP" sz="4000" b="1" i="1" smtClean="0">
                        <a:solidFill>
                          <a:schemeClr val="accent5"/>
                        </a:solidFill>
                        <a:latin typeface="Cambria Math" panose="02040503050406030204" pitchFamily="18" charset="0"/>
                      </a:rPr>
                      <m:t>𝒏</m:t>
                    </m:r>
                  </m:oMath>
                </a14:m>
                <a:r>
                  <a:rPr kumimoji="1" lang="ja-JP" altLang="en-US" sz="4000" b="1" dirty="0">
                    <a:solidFill>
                      <a:schemeClr val="accent5"/>
                    </a:solidFill>
                  </a:rPr>
                  <a:t>個あったら、</a:t>
                </a:r>
                <a14:m>
                  <m:oMath xmlns:m="http://schemas.openxmlformats.org/officeDocument/2006/math">
                    <m:rad>
                      <m:radPr>
                        <m:degHide m:val="on"/>
                        <m:ctrlPr>
                          <a:rPr kumimoji="1" lang="ja-JP" altLang="en-US" sz="4000" b="1" i="1" smtClean="0">
                            <a:solidFill>
                              <a:schemeClr val="accent5"/>
                            </a:solidFill>
                            <a:latin typeface="Cambria Math" panose="02040503050406030204" pitchFamily="18" charset="0"/>
                          </a:rPr>
                        </m:ctrlPr>
                      </m:radPr>
                      <m:deg/>
                      <m:e>
                        <m:r>
                          <a:rPr kumimoji="1" lang="en-US" altLang="ja-JP" sz="4000" b="1" i="1" smtClean="0">
                            <a:solidFill>
                              <a:schemeClr val="accent5"/>
                            </a:solidFill>
                            <a:latin typeface="Cambria Math" panose="02040503050406030204" pitchFamily="18" charset="0"/>
                          </a:rPr>
                          <m:t>𝒏</m:t>
                        </m:r>
                      </m:e>
                    </m:rad>
                    <m:r>
                      <a:rPr kumimoji="1" lang="ja-JP" altLang="en-US" sz="4000" b="1" i="1">
                        <a:solidFill>
                          <a:schemeClr val="accent5"/>
                        </a:solidFill>
                        <a:latin typeface="Cambria Math" panose="02040503050406030204" pitchFamily="18" charset="0"/>
                      </a:rPr>
                      <m:t>個に</m:t>
                    </m:r>
                  </m:oMath>
                </a14:m>
                <a:r>
                  <a:rPr kumimoji="1" lang="ja-JP" altLang="en-US" sz="4000" b="1" dirty="0">
                    <a:solidFill>
                      <a:schemeClr val="accent5"/>
                    </a:solidFill>
                  </a:rPr>
                  <a:t>分けよ。」</a:t>
                </a:r>
              </a:p>
            </p:txBody>
          </p:sp>
        </mc:Choice>
        <mc:Fallback xmlns="">
          <p:sp>
            <p:nvSpPr>
              <p:cNvPr id="3" name="テキスト ボックス 2">
                <a:extLst>
                  <a:ext uri="{FF2B5EF4-FFF2-40B4-BE49-F238E27FC236}">
                    <a16:creationId xmlns:a16="http://schemas.microsoft.com/office/drawing/2014/main" id="{A2871CBB-9EB3-64D6-0AAD-FC32CE4907FC}"/>
                  </a:ext>
                </a:extLst>
              </p:cNvPr>
              <p:cNvSpPr txBox="1">
                <a:spLocks noRot="1" noChangeAspect="1" noMove="1" noResize="1" noEditPoints="1" noAdjustHandles="1" noChangeArrowheads="1" noChangeShapeType="1" noTextEdit="1"/>
              </p:cNvSpPr>
              <p:nvPr/>
            </p:nvSpPr>
            <p:spPr>
              <a:xfrm>
                <a:off x="999713" y="2914704"/>
                <a:ext cx="10444141" cy="719171"/>
              </a:xfrm>
              <a:prstGeom prst="rect">
                <a:avLst/>
              </a:prstGeom>
              <a:blipFill>
                <a:blip r:embed="rId2"/>
                <a:stretch>
                  <a:fillRect l="-2102" t="-16949" r="-1284" b="-32203"/>
                </a:stretch>
              </a:blipFill>
            </p:spPr>
            <p:txBody>
              <a:bodyPr/>
              <a:lstStyle/>
              <a:p>
                <a:r>
                  <a:rPr lang="ja-JP" altLang="en-US">
                    <a:noFill/>
                  </a:rPr>
                  <a:t> </a:t>
                </a:r>
              </a:p>
            </p:txBody>
          </p:sp>
        </mc:Fallback>
      </mc:AlternateContent>
      <p:sp>
        <p:nvSpPr>
          <p:cNvPr id="5" name="テキスト ボックス 4">
            <a:extLst>
              <a:ext uri="{FF2B5EF4-FFF2-40B4-BE49-F238E27FC236}">
                <a16:creationId xmlns:a16="http://schemas.microsoft.com/office/drawing/2014/main" id="{81E65B82-3223-C6AB-78B4-A4E2FC4F6FBF}"/>
              </a:ext>
            </a:extLst>
          </p:cNvPr>
          <p:cNvSpPr txBox="1"/>
          <p:nvPr/>
        </p:nvSpPr>
        <p:spPr>
          <a:xfrm>
            <a:off x="932871" y="4973362"/>
            <a:ext cx="9762837" cy="1077218"/>
          </a:xfrm>
          <a:prstGeom prst="rect">
            <a:avLst/>
          </a:prstGeom>
          <a:noFill/>
        </p:spPr>
        <p:txBody>
          <a:bodyPr wrap="square">
            <a:spAutoFit/>
          </a:bodyPr>
          <a:lstStyle/>
          <a:p>
            <a:r>
              <a:rPr kumimoji="1" lang="ja-JP" altLang="en-US" sz="3200" b="1" dirty="0">
                <a:solidFill>
                  <a:schemeClr val="accent5"/>
                </a:solidFill>
              </a:rPr>
              <a:t>この場合、今回は何</a:t>
            </a:r>
            <a:r>
              <a:rPr kumimoji="1" lang="en-US" altLang="ja-JP" sz="3200" b="1" dirty="0">
                <a:solidFill>
                  <a:schemeClr val="accent5"/>
                </a:solidFill>
              </a:rPr>
              <a:t>cm</a:t>
            </a:r>
            <a:r>
              <a:rPr kumimoji="1" lang="ja-JP" altLang="en-US" sz="3200" b="1" dirty="0">
                <a:solidFill>
                  <a:schemeClr val="accent5"/>
                </a:solidFill>
              </a:rPr>
              <a:t>刻みにするべきだったのだろうかか。隣の人と相談して考えてみて。</a:t>
            </a:r>
            <a:endParaRPr lang="ja-JP" altLang="en-US" sz="3200" dirty="0"/>
          </a:p>
        </p:txBody>
      </p:sp>
    </p:spTree>
    <p:extLst>
      <p:ext uri="{BB962C8B-B14F-4D97-AF65-F5344CB8AC3E}">
        <p14:creationId xmlns:p14="http://schemas.microsoft.com/office/powerpoint/2010/main" val="3755440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A7F1270-EAE0-08B6-9D3A-F2D9E8915549}"/>
              </a:ext>
            </a:extLst>
          </p:cNvPr>
          <p:cNvSpPr>
            <a:spLocks noGrp="1"/>
          </p:cNvSpPr>
          <p:nvPr>
            <p:ph type="title"/>
          </p:nvPr>
        </p:nvSpPr>
        <p:spPr>
          <a:xfrm>
            <a:off x="557877" y="1355816"/>
            <a:ext cx="9875520" cy="1356360"/>
          </a:xfrm>
        </p:spPr>
        <p:txBody>
          <a:bodyPr>
            <a:normAutofit/>
          </a:bodyPr>
          <a:lstStyle/>
          <a:p>
            <a:r>
              <a:rPr kumimoji="1" lang="ja-JP" altLang="en-US" sz="3600" dirty="0">
                <a:solidFill>
                  <a:schemeClr val="accent5"/>
                </a:solidFill>
              </a:rPr>
              <a:t>データ</a:t>
            </a:r>
            <a:r>
              <a:rPr kumimoji="1" lang="en-US" altLang="ja-JP" sz="3600" dirty="0">
                <a:solidFill>
                  <a:schemeClr val="accent5"/>
                </a:solidFill>
              </a:rPr>
              <a:t>100</a:t>
            </a:r>
            <a:r>
              <a:rPr kumimoji="1" lang="ja-JP" altLang="en-US" sz="3600" dirty="0">
                <a:solidFill>
                  <a:schemeClr val="accent5"/>
                </a:solidFill>
              </a:rPr>
              <a:t>個なので、</a:t>
            </a:r>
            <a:r>
              <a:rPr kumimoji="1" lang="en-US" altLang="ja-JP" sz="3600" dirty="0">
                <a:solidFill>
                  <a:schemeClr val="accent5"/>
                </a:solidFill>
              </a:rPr>
              <a:t>10</a:t>
            </a:r>
            <a:r>
              <a:rPr kumimoji="1" lang="ja-JP" altLang="en-US" sz="3600" dirty="0">
                <a:solidFill>
                  <a:schemeClr val="accent5"/>
                </a:solidFill>
              </a:rPr>
              <a:t>個の階級に分ける。</a:t>
            </a:r>
          </a:p>
        </p:txBody>
      </p:sp>
      <p:sp>
        <p:nvSpPr>
          <p:cNvPr id="3" name="テキスト ボックス 2">
            <a:extLst>
              <a:ext uri="{FF2B5EF4-FFF2-40B4-BE49-F238E27FC236}">
                <a16:creationId xmlns:a16="http://schemas.microsoft.com/office/drawing/2014/main" id="{D6E99E19-70C7-E888-D27F-4C113D98B012}"/>
              </a:ext>
            </a:extLst>
          </p:cNvPr>
          <p:cNvSpPr txBox="1"/>
          <p:nvPr/>
        </p:nvSpPr>
        <p:spPr>
          <a:xfrm>
            <a:off x="212436" y="323272"/>
            <a:ext cx="2757486" cy="707886"/>
          </a:xfrm>
          <a:prstGeom prst="rect">
            <a:avLst/>
          </a:prstGeom>
          <a:noFill/>
        </p:spPr>
        <p:txBody>
          <a:bodyPr wrap="none" rtlCol="0">
            <a:spAutoFit/>
          </a:bodyPr>
          <a:lstStyle/>
          <a:p>
            <a:pPr algn="l"/>
            <a:r>
              <a:rPr kumimoji="1" lang="ja-JP" altLang="en-US" sz="4000" b="1" dirty="0">
                <a:solidFill>
                  <a:schemeClr val="accent5"/>
                </a:solidFill>
              </a:rPr>
              <a:t>今回の場合</a:t>
            </a:r>
          </a:p>
        </p:txBody>
      </p:sp>
      <p:sp>
        <p:nvSpPr>
          <p:cNvPr id="4" name="テキスト ボックス 3">
            <a:extLst>
              <a:ext uri="{FF2B5EF4-FFF2-40B4-BE49-F238E27FC236}">
                <a16:creationId xmlns:a16="http://schemas.microsoft.com/office/drawing/2014/main" id="{5D9DD497-C0FF-1518-4889-6A9E0210BF78}"/>
              </a:ext>
            </a:extLst>
          </p:cNvPr>
          <p:cNvSpPr txBox="1"/>
          <p:nvPr/>
        </p:nvSpPr>
        <p:spPr>
          <a:xfrm>
            <a:off x="557877" y="3547718"/>
            <a:ext cx="3068469" cy="584775"/>
          </a:xfrm>
          <a:prstGeom prst="rect">
            <a:avLst/>
          </a:prstGeom>
          <a:noFill/>
        </p:spPr>
        <p:txBody>
          <a:bodyPr wrap="none" rtlCol="0">
            <a:spAutoFit/>
          </a:bodyPr>
          <a:lstStyle/>
          <a:p>
            <a:pPr algn="l"/>
            <a:r>
              <a:rPr kumimoji="1" lang="ja-JP" altLang="en-US" sz="3200" b="1" dirty="0">
                <a:solidFill>
                  <a:schemeClr val="accent5"/>
                </a:solidFill>
              </a:rPr>
              <a:t>集めたデータの</a:t>
            </a:r>
          </a:p>
        </p:txBody>
      </p:sp>
      <p:sp>
        <p:nvSpPr>
          <p:cNvPr id="5" name="テキスト ボックス 4">
            <a:extLst>
              <a:ext uri="{FF2B5EF4-FFF2-40B4-BE49-F238E27FC236}">
                <a16:creationId xmlns:a16="http://schemas.microsoft.com/office/drawing/2014/main" id="{4A23333C-D066-F46B-7D13-CBECA2DFF4E6}"/>
              </a:ext>
            </a:extLst>
          </p:cNvPr>
          <p:cNvSpPr txBox="1"/>
          <p:nvPr/>
        </p:nvSpPr>
        <p:spPr>
          <a:xfrm>
            <a:off x="4041982" y="2962943"/>
            <a:ext cx="3374642" cy="584775"/>
          </a:xfrm>
          <a:prstGeom prst="rect">
            <a:avLst/>
          </a:prstGeom>
          <a:noFill/>
        </p:spPr>
        <p:txBody>
          <a:bodyPr wrap="none" rtlCol="0">
            <a:spAutoFit/>
          </a:bodyPr>
          <a:lstStyle/>
          <a:p>
            <a:pPr algn="l"/>
            <a:r>
              <a:rPr kumimoji="1" lang="ja-JP" altLang="en-US" sz="3200" b="1" dirty="0">
                <a:solidFill>
                  <a:schemeClr val="accent5"/>
                </a:solidFill>
              </a:rPr>
              <a:t>最大値　</a:t>
            </a:r>
            <a:r>
              <a:rPr kumimoji="1" lang="en-US" altLang="ja-JP" sz="3200" b="1" dirty="0">
                <a:solidFill>
                  <a:schemeClr val="accent5"/>
                </a:solidFill>
              </a:rPr>
              <a:t>181cm</a:t>
            </a:r>
            <a:endParaRPr kumimoji="1" lang="ja-JP" altLang="en-US" sz="3200" b="1" dirty="0">
              <a:solidFill>
                <a:schemeClr val="accent5"/>
              </a:solidFill>
            </a:endParaRPr>
          </a:p>
        </p:txBody>
      </p:sp>
      <p:sp>
        <p:nvSpPr>
          <p:cNvPr id="6" name="テキスト ボックス 5">
            <a:extLst>
              <a:ext uri="{FF2B5EF4-FFF2-40B4-BE49-F238E27FC236}">
                <a16:creationId xmlns:a16="http://schemas.microsoft.com/office/drawing/2014/main" id="{6D14E9DA-58B6-6EC1-845E-05844409640C}"/>
              </a:ext>
            </a:extLst>
          </p:cNvPr>
          <p:cNvSpPr txBox="1"/>
          <p:nvPr/>
        </p:nvSpPr>
        <p:spPr>
          <a:xfrm>
            <a:off x="4041982" y="4004045"/>
            <a:ext cx="3374642" cy="584775"/>
          </a:xfrm>
          <a:prstGeom prst="rect">
            <a:avLst/>
          </a:prstGeom>
          <a:noFill/>
        </p:spPr>
        <p:txBody>
          <a:bodyPr wrap="none" rtlCol="0">
            <a:spAutoFit/>
          </a:bodyPr>
          <a:lstStyle/>
          <a:p>
            <a:pPr algn="l"/>
            <a:r>
              <a:rPr kumimoji="1" lang="ja-JP" altLang="en-US" sz="3200" b="1" dirty="0">
                <a:solidFill>
                  <a:schemeClr val="accent5"/>
                </a:solidFill>
              </a:rPr>
              <a:t>最小値　</a:t>
            </a:r>
            <a:r>
              <a:rPr kumimoji="1" lang="en-US" altLang="ja-JP" sz="3200" b="1" dirty="0">
                <a:solidFill>
                  <a:schemeClr val="accent5"/>
                </a:solidFill>
              </a:rPr>
              <a:t>143cm</a:t>
            </a:r>
            <a:endParaRPr kumimoji="1" lang="ja-JP" altLang="en-US" sz="3200" b="1" dirty="0">
              <a:solidFill>
                <a:schemeClr val="accent5"/>
              </a:solidFill>
            </a:endParaRPr>
          </a:p>
        </p:txBody>
      </p:sp>
      <p:sp>
        <p:nvSpPr>
          <p:cNvPr id="7" name="左中かっこ 6">
            <a:extLst>
              <a:ext uri="{FF2B5EF4-FFF2-40B4-BE49-F238E27FC236}">
                <a16:creationId xmlns:a16="http://schemas.microsoft.com/office/drawing/2014/main" id="{87E98DBD-3DBB-CF57-B1BB-DE5ABC04351B}"/>
              </a:ext>
            </a:extLst>
          </p:cNvPr>
          <p:cNvSpPr/>
          <p:nvPr/>
        </p:nvSpPr>
        <p:spPr>
          <a:xfrm>
            <a:off x="3722256" y="3296837"/>
            <a:ext cx="319265" cy="1031702"/>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4E0A7705-4D38-B097-FAB1-51ED805F1B11}"/>
              </a:ext>
            </a:extLst>
          </p:cNvPr>
          <p:cNvSpPr txBox="1"/>
          <p:nvPr/>
        </p:nvSpPr>
        <p:spPr>
          <a:xfrm>
            <a:off x="7686963" y="3547717"/>
            <a:ext cx="1909618" cy="584775"/>
          </a:xfrm>
          <a:prstGeom prst="rect">
            <a:avLst/>
          </a:prstGeom>
          <a:noFill/>
        </p:spPr>
        <p:txBody>
          <a:bodyPr wrap="square">
            <a:spAutoFit/>
          </a:bodyPr>
          <a:lstStyle/>
          <a:p>
            <a:r>
              <a:rPr lang="ja-JP" altLang="en-US" sz="3200" b="1" dirty="0">
                <a:solidFill>
                  <a:schemeClr val="accent5"/>
                </a:solidFill>
              </a:rPr>
              <a:t>なので</a:t>
            </a:r>
          </a:p>
        </p:txBody>
      </p:sp>
      <p:sp>
        <p:nvSpPr>
          <p:cNvPr id="10" name="テキスト ボックス 9">
            <a:extLst>
              <a:ext uri="{FF2B5EF4-FFF2-40B4-BE49-F238E27FC236}">
                <a16:creationId xmlns:a16="http://schemas.microsoft.com/office/drawing/2014/main" id="{29D13E27-E234-8EC6-338B-61582BD7A194}"/>
              </a:ext>
            </a:extLst>
          </p:cNvPr>
          <p:cNvSpPr txBox="1"/>
          <p:nvPr/>
        </p:nvSpPr>
        <p:spPr>
          <a:xfrm>
            <a:off x="7072744" y="5390916"/>
            <a:ext cx="4906819" cy="1077218"/>
          </a:xfrm>
          <a:prstGeom prst="rect">
            <a:avLst/>
          </a:prstGeom>
          <a:noFill/>
        </p:spPr>
        <p:txBody>
          <a:bodyPr wrap="square">
            <a:spAutoFit/>
          </a:bodyPr>
          <a:lstStyle/>
          <a:p>
            <a:pPr marL="514350" indent="-514350">
              <a:buAutoNum type="alphaUcPeriod"/>
            </a:pPr>
            <a:r>
              <a:rPr lang="en-US" altLang="ja-JP" sz="3200" dirty="0">
                <a:solidFill>
                  <a:schemeClr val="accent5"/>
                </a:solidFill>
              </a:rPr>
              <a:t>3.8cm</a:t>
            </a:r>
            <a:r>
              <a:rPr lang="ja-JP" altLang="en-US" sz="3200" dirty="0">
                <a:solidFill>
                  <a:schemeClr val="accent5"/>
                </a:solidFill>
              </a:rPr>
              <a:t>で区切る！</a:t>
            </a:r>
            <a:endParaRPr lang="en-US" altLang="ja-JP" sz="3200" dirty="0">
              <a:solidFill>
                <a:schemeClr val="accent5"/>
              </a:solidFill>
            </a:endParaRPr>
          </a:p>
          <a:p>
            <a:r>
              <a:rPr lang="ja-JP" altLang="en-US" sz="3200" dirty="0">
                <a:solidFill>
                  <a:schemeClr val="accent5"/>
                </a:solidFill>
              </a:rPr>
              <a:t>　</a:t>
            </a:r>
            <a:r>
              <a:rPr lang="en-US" altLang="ja-JP" sz="3200" dirty="0">
                <a:solidFill>
                  <a:schemeClr val="accent5"/>
                </a:solidFill>
              </a:rPr>
              <a:t>(</a:t>
            </a:r>
            <a:r>
              <a:rPr lang="ja-JP" altLang="en-US" sz="3200" dirty="0">
                <a:solidFill>
                  <a:schemeClr val="accent5"/>
                </a:solidFill>
              </a:rPr>
              <a:t>あくまで目安です。</a:t>
            </a:r>
            <a:r>
              <a:rPr lang="en-US" altLang="ja-JP" sz="3200" dirty="0">
                <a:solidFill>
                  <a:schemeClr val="accent5"/>
                </a:solidFill>
              </a:rPr>
              <a:t>)</a:t>
            </a:r>
            <a:endParaRPr lang="ja-JP" altLang="en-US" sz="3200" dirty="0">
              <a:solidFill>
                <a:schemeClr val="accent5"/>
              </a:solidFill>
            </a:endParaRPr>
          </a:p>
        </p:txBody>
      </p:sp>
    </p:spTree>
    <p:extLst>
      <p:ext uri="{BB962C8B-B14F-4D97-AF65-F5344CB8AC3E}">
        <p14:creationId xmlns:p14="http://schemas.microsoft.com/office/powerpoint/2010/main" val="3339892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animBg="1"/>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四角形: 角を丸くする 4">
            <a:extLst>
              <a:ext uri="{FF2B5EF4-FFF2-40B4-BE49-F238E27FC236}">
                <a16:creationId xmlns:a16="http://schemas.microsoft.com/office/drawing/2014/main" id="{371212EE-AE4A-EAB9-D99A-E9C9A749A925}"/>
              </a:ext>
            </a:extLst>
          </p:cNvPr>
          <p:cNvSpPr/>
          <p:nvPr/>
        </p:nvSpPr>
        <p:spPr>
          <a:xfrm>
            <a:off x="5515276" y="2646947"/>
            <a:ext cx="6294922" cy="266694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D6338565-9072-8CD0-2C32-F8430DE9DB42}"/>
              </a:ext>
            </a:extLst>
          </p:cNvPr>
          <p:cNvSpPr>
            <a:spLocks noGrp="1"/>
          </p:cNvSpPr>
          <p:nvPr>
            <p:ph type="title"/>
          </p:nvPr>
        </p:nvSpPr>
        <p:spPr>
          <a:xfrm>
            <a:off x="631536" y="406400"/>
            <a:ext cx="11290388" cy="1317284"/>
          </a:xfrm>
        </p:spPr>
        <p:txBody>
          <a:bodyPr/>
          <a:lstStyle/>
          <a:p>
            <a:r>
              <a:rPr kumimoji="1" lang="ja-JP" altLang="en-US" sz="3600" dirty="0">
                <a:solidFill>
                  <a:schemeClr val="accent5"/>
                </a:solidFill>
              </a:rPr>
              <a:t>ヒストグラムは「ふつう」均一または単峰性になる</a:t>
            </a:r>
            <a:r>
              <a:rPr kumimoji="1" lang="ja-JP" altLang="en-US" dirty="0">
                <a:solidFill>
                  <a:schemeClr val="accent5"/>
                </a:solidFill>
              </a:rPr>
              <a:t>。</a:t>
            </a:r>
          </a:p>
        </p:txBody>
      </p:sp>
      <p:sp>
        <p:nvSpPr>
          <p:cNvPr id="4" name="テキスト ボックス 3">
            <a:extLst>
              <a:ext uri="{FF2B5EF4-FFF2-40B4-BE49-F238E27FC236}">
                <a16:creationId xmlns:a16="http://schemas.microsoft.com/office/drawing/2014/main" id="{C296B64E-2D16-238C-A65F-E4150E20C1F9}"/>
              </a:ext>
            </a:extLst>
          </p:cNvPr>
          <p:cNvSpPr txBox="1"/>
          <p:nvPr/>
        </p:nvSpPr>
        <p:spPr>
          <a:xfrm>
            <a:off x="5676160" y="3151241"/>
            <a:ext cx="6364243" cy="1569660"/>
          </a:xfrm>
          <a:prstGeom prst="rect">
            <a:avLst/>
          </a:prstGeom>
          <a:noFill/>
        </p:spPr>
        <p:txBody>
          <a:bodyPr wrap="none" rtlCol="0">
            <a:spAutoFit/>
          </a:bodyPr>
          <a:lstStyle/>
          <a:p>
            <a:pPr algn="l"/>
            <a:r>
              <a:rPr kumimoji="1" lang="en-US" altLang="ja-JP" sz="3200" b="1" dirty="0">
                <a:solidFill>
                  <a:schemeClr val="accent5"/>
                </a:solidFill>
              </a:rPr>
              <a:t>50</a:t>
            </a:r>
            <a:r>
              <a:rPr kumimoji="1" lang="ja-JP" altLang="en-US" sz="3200" b="1" dirty="0">
                <a:solidFill>
                  <a:schemeClr val="accent5"/>
                </a:solidFill>
              </a:rPr>
              <a:t>ｍ走の記録でも、</a:t>
            </a:r>
            <a:endParaRPr kumimoji="1" lang="en-US" altLang="ja-JP" sz="3200" b="1" dirty="0">
              <a:solidFill>
                <a:schemeClr val="accent5"/>
              </a:solidFill>
            </a:endParaRPr>
          </a:p>
          <a:p>
            <a:pPr algn="l"/>
            <a:r>
              <a:rPr kumimoji="1" lang="ja-JP" altLang="en-US" sz="3200" b="1" dirty="0">
                <a:solidFill>
                  <a:schemeClr val="accent5"/>
                </a:solidFill>
              </a:rPr>
              <a:t>前後に少しづつずれて</a:t>
            </a:r>
            <a:endParaRPr kumimoji="1" lang="en-US" altLang="ja-JP" sz="3200" b="1" dirty="0">
              <a:solidFill>
                <a:schemeClr val="accent5"/>
              </a:solidFill>
            </a:endParaRPr>
          </a:p>
          <a:p>
            <a:pPr algn="l"/>
            <a:r>
              <a:rPr kumimoji="1" lang="ja-JP" altLang="en-US" sz="3200" b="1" dirty="0">
                <a:solidFill>
                  <a:schemeClr val="accent5"/>
                </a:solidFill>
              </a:rPr>
              <a:t>図のようなグラフになるなず、、</a:t>
            </a:r>
          </a:p>
        </p:txBody>
      </p:sp>
      <p:pic>
        <p:nvPicPr>
          <p:cNvPr id="6" name="Picture 5">
            <a:extLst>
              <a:ext uri="{FF2B5EF4-FFF2-40B4-BE49-F238E27FC236}">
                <a16:creationId xmlns:a16="http://schemas.microsoft.com/office/drawing/2014/main" id="{51FE4C88-8B29-B224-0B5D-A4B779BE9CE9}"/>
              </a:ext>
            </a:extLst>
          </p:cNvPr>
          <p:cNvPicPr>
            <a:picLocks noChangeAspect="1"/>
          </p:cNvPicPr>
          <p:nvPr/>
        </p:nvPicPr>
        <p:blipFill>
          <a:blip r:embed="rId2"/>
          <a:stretch>
            <a:fillRect/>
          </a:stretch>
        </p:blipFill>
        <p:spPr>
          <a:xfrm>
            <a:off x="461963" y="2650880"/>
            <a:ext cx="4751999" cy="2894624"/>
          </a:xfrm>
          <a:prstGeom prst="rect">
            <a:avLst/>
          </a:prstGeom>
        </p:spPr>
      </p:pic>
    </p:spTree>
    <p:extLst>
      <p:ext uri="{BB962C8B-B14F-4D97-AF65-F5344CB8AC3E}">
        <p14:creationId xmlns:p14="http://schemas.microsoft.com/office/powerpoint/2010/main" val="32587993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DA413EBB-887D-BC82-DC47-91E779887CB9}"/>
              </a:ext>
            </a:extLst>
          </p:cNvPr>
          <p:cNvSpPr txBox="1"/>
          <p:nvPr/>
        </p:nvSpPr>
        <p:spPr>
          <a:xfrm>
            <a:off x="365761" y="481264"/>
            <a:ext cx="6776214" cy="584775"/>
          </a:xfrm>
          <a:prstGeom prst="rect">
            <a:avLst/>
          </a:prstGeom>
          <a:noFill/>
        </p:spPr>
        <p:txBody>
          <a:bodyPr wrap="none" rtlCol="0">
            <a:spAutoFit/>
          </a:bodyPr>
          <a:lstStyle/>
          <a:p>
            <a:pPr algn="l"/>
            <a:r>
              <a:rPr kumimoji="1" lang="ja-JP" altLang="en-US" sz="3200" b="1" dirty="0">
                <a:solidFill>
                  <a:schemeClr val="accent5"/>
                </a:solidFill>
              </a:rPr>
              <a:t>このような分布を正規分布と呼ぶ。</a:t>
            </a:r>
          </a:p>
        </p:txBody>
      </p:sp>
      <p:pic>
        <p:nvPicPr>
          <p:cNvPr id="2" name="Picture 1">
            <a:extLst>
              <a:ext uri="{FF2B5EF4-FFF2-40B4-BE49-F238E27FC236}">
                <a16:creationId xmlns:a16="http://schemas.microsoft.com/office/drawing/2014/main" id="{4B226D21-5463-434F-2D0E-1446E710CCD6}"/>
              </a:ext>
            </a:extLst>
          </p:cNvPr>
          <p:cNvPicPr>
            <a:picLocks noChangeAspect="1"/>
          </p:cNvPicPr>
          <p:nvPr/>
        </p:nvPicPr>
        <p:blipFill>
          <a:blip r:embed="rId2"/>
          <a:stretch>
            <a:fillRect/>
          </a:stretch>
        </p:blipFill>
        <p:spPr>
          <a:xfrm>
            <a:off x="1858963" y="1478573"/>
            <a:ext cx="8034459" cy="4887546"/>
          </a:xfrm>
          <a:prstGeom prst="rect">
            <a:avLst/>
          </a:prstGeom>
        </p:spPr>
      </p:pic>
    </p:spTree>
    <p:extLst>
      <p:ext uri="{BB962C8B-B14F-4D97-AF65-F5344CB8AC3E}">
        <p14:creationId xmlns:p14="http://schemas.microsoft.com/office/powerpoint/2010/main" val="10570618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A8FAA67-6586-4111-9168-6BAC2721680F}"/>
              </a:ext>
            </a:extLst>
          </p:cNvPr>
          <p:cNvSpPr txBox="1">
            <a:spLocks/>
          </p:cNvSpPr>
          <p:nvPr/>
        </p:nvSpPr>
        <p:spPr>
          <a:xfrm>
            <a:off x="609601" y="245086"/>
            <a:ext cx="9587577" cy="135636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dirty="0">
                <a:solidFill>
                  <a:schemeClr val="accent5"/>
                </a:solidFill>
              </a:rPr>
              <a:t>二峰性になるのはどんな時？</a:t>
            </a:r>
          </a:p>
        </p:txBody>
      </p:sp>
      <p:pic>
        <p:nvPicPr>
          <p:cNvPr id="3" name="図 2">
            <a:extLst>
              <a:ext uri="{FF2B5EF4-FFF2-40B4-BE49-F238E27FC236}">
                <a16:creationId xmlns:a16="http://schemas.microsoft.com/office/drawing/2014/main" id="{83844D65-9EF9-A02D-1400-F4BB8D4483C8}"/>
              </a:ext>
            </a:extLst>
          </p:cNvPr>
          <p:cNvPicPr>
            <a:picLocks noChangeAspect="1"/>
          </p:cNvPicPr>
          <p:nvPr/>
        </p:nvPicPr>
        <p:blipFill>
          <a:blip r:embed="rId2"/>
          <a:stretch>
            <a:fillRect/>
          </a:stretch>
        </p:blipFill>
        <p:spPr>
          <a:xfrm>
            <a:off x="726100" y="1925668"/>
            <a:ext cx="6730301" cy="4153961"/>
          </a:xfrm>
          <a:prstGeom prst="rect">
            <a:avLst/>
          </a:prstGeom>
        </p:spPr>
      </p:pic>
      <p:sp>
        <p:nvSpPr>
          <p:cNvPr id="4" name="テキスト ボックス 3">
            <a:extLst>
              <a:ext uri="{FF2B5EF4-FFF2-40B4-BE49-F238E27FC236}">
                <a16:creationId xmlns:a16="http://schemas.microsoft.com/office/drawing/2014/main" id="{83DAAF43-24F4-5976-C80B-A4CC86E7B935}"/>
              </a:ext>
            </a:extLst>
          </p:cNvPr>
          <p:cNvSpPr txBox="1"/>
          <p:nvPr/>
        </p:nvSpPr>
        <p:spPr>
          <a:xfrm>
            <a:off x="7955964" y="2146300"/>
            <a:ext cx="3480440" cy="1077218"/>
          </a:xfrm>
          <a:prstGeom prst="rect">
            <a:avLst/>
          </a:prstGeom>
          <a:noFill/>
        </p:spPr>
        <p:txBody>
          <a:bodyPr wrap="square" rtlCol="0">
            <a:spAutoFit/>
          </a:bodyPr>
          <a:lstStyle/>
          <a:p>
            <a:pPr algn="l"/>
            <a:r>
              <a:rPr kumimoji="1" lang="ja-JP" altLang="en-US" sz="3200" b="1" dirty="0">
                <a:solidFill>
                  <a:schemeClr val="accent5"/>
                </a:solidFill>
              </a:rPr>
              <a:t>２つのデータが混ざっている。</a:t>
            </a:r>
          </a:p>
        </p:txBody>
      </p:sp>
      <p:sp>
        <p:nvSpPr>
          <p:cNvPr id="5" name="矢印: 下 4">
            <a:extLst>
              <a:ext uri="{FF2B5EF4-FFF2-40B4-BE49-F238E27FC236}">
                <a16:creationId xmlns:a16="http://schemas.microsoft.com/office/drawing/2014/main" id="{731676F8-FC98-D587-9B4C-6F736A5163C4}"/>
              </a:ext>
            </a:extLst>
          </p:cNvPr>
          <p:cNvSpPr/>
          <p:nvPr/>
        </p:nvSpPr>
        <p:spPr>
          <a:xfrm>
            <a:off x="9185398" y="3536419"/>
            <a:ext cx="609600" cy="5842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1AADBC86-7E28-C2DC-60CB-323B265390CD}"/>
              </a:ext>
            </a:extLst>
          </p:cNvPr>
          <p:cNvSpPr txBox="1"/>
          <p:nvPr/>
        </p:nvSpPr>
        <p:spPr>
          <a:xfrm>
            <a:off x="7955964" y="4433520"/>
            <a:ext cx="3480440" cy="1077218"/>
          </a:xfrm>
          <a:prstGeom prst="rect">
            <a:avLst/>
          </a:prstGeom>
          <a:noFill/>
        </p:spPr>
        <p:txBody>
          <a:bodyPr wrap="square" rtlCol="0">
            <a:spAutoFit/>
          </a:bodyPr>
          <a:lstStyle/>
          <a:p>
            <a:pPr algn="l"/>
            <a:r>
              <a:rPr kumimoji="1" lang="ja-JP" altLang="en-US" sz="3200" b="1" dirty="0">
                <a:solidFill>
                  <a:schemeClr val="accent5"/>
                </a:solidFill>
              </a:rPr>
              <a:t>データの取り方がよくない？</a:t>
            </a:r>
          </a:p>
        </p:txBody>
      </p:sp>
    </p:spTree>
    <p:extLst>
      <p:ext uri="{BB962C8B-B14F-4D97-AF65-F5344CB8AC3E}">
        <p14:creationId xmlns:p14="http://schemas.microsoft.com/office/powerpoint/2010/main" val="54141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7C883B-1498-0895-6FAC-81FB106B6C04}"/>
              </a:ext>
            </a:extLst>
          </p:cNvPr>
          <p:cNvSpPr>
            <a:spLocks noGrp="1"/>
          </p:cNvSpPr>
          <p:nvPr>
            <p:ph type="title"/>
          </p:nvPr>
        </p:nvSpPr>
        <p:spPr>
          <a:xfrm>
            <a:off x="915958" y="1035538"/>
            <a:ext cx="10965873" cy="1356360"/>
          </a:xfrm>
        </p:spPr>
        <p:txBody>
          <a:bodyPr>
            <a:normAutofit/>
          </a:bodyPr>
          <a:lstStyle/>
          <a:p>
            <a:r>
              <a:rPr kumimoji="1" lang="ja-JP" altLang="en-US" sz="3600" dirty="0">
                <a:solidFill>
                  <a:schemeClr val="accent5"/>
                </a:solidFill>
              </a:rPr>
              <a:t>単峰性にならない場合、何か別の要因がある！！</a:t>
            </a:r>
          </a:p>
        </p:txBody>
      </p:sp>
      <p:sp>
        <p:nvSpPr>
          <p:cNvPr id="3" name="テキスト ボックス 2">
            <a:extLst>
              <a:ext uri="{FF2B5EF4-FFF2-40B4-BE49-F238E27FC236}">
                <a16:creationId xmlns:a16="http://schemas.microsoft.com/office/drawing/2014/main" id="{7989B6EE-1341-0681-B513-92288BAFC04F}"/>
              </a:ext>
            </a:extLst>
          </p:cNvPr>
          <p:cNvSpPr txBox="1"/>
          <p:nvPr/>
        </p:nvSpPr>
        <p:spPr>
          <a:xfrm>
            <a:off x="2943955" y="5952931"/>
            <a:ext cx="9248045" cy="584775"/>
          </a:xfrm>
          <a:prstGeom prst="rect">
            <a:avLst/>
          </a:prstGeom>
          <a:noFill/>
        </p:spPr>
        <p:txBody>
          <a:bodyPr wrap="none" rtlCol="0">
            <a:spAutoFit/>
          </a:bodyPr>
          <a:lstStyle/>
          <a:p>
            <a:pPr algn="l"/>
            <a:r>
              <a:rPr kumimoji="1" lang="ja-JP" altLang="en-US" sz="3200" b="1" dirty="0">
                <a:solidFill>
                  <a:schemeClr val="accent5"/>
                </a:solidFill>
              </a:rPr>
              <a:t>データの収集の仕方にも気を付ける必要がある。</a:t>
            </a:r>
          </a:p>
        </p:txBody>
      </p:sp>
    </p:spTree>
    <p:extLst>
      <p:ext uri="{BB962C8B-B14F-4D97-AF65-F5344CB8AC3E}">
        <p14:creationId xmlns:p14="http://schemas.microsoft.com/office/powerpoint/2010/main" val="24215785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楕円 6">
            <a:extLst>
              <a:ext uri="{FF2B5EF4-FFF2-40B4-BE49-F238E27FC236}">
                <a16:creationId xmlns:a16="http://schemas.microsoft.com/office/drawing/2014/main" id="{DAB1F56D-7F75-06FF-76BA-975932266230}"/>
              </a:ext>
            </a:extLst>
          </p:cNvPr>
          <p:cNvSpPr/>
          <p:nvPr/>
        </p:nvSpPr>
        <p:spPr>
          <a:xfrm>
            <a:off x="6880702" y="3953011"/>
            <a:ext cx="4798137" cy="205970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9D754430-7189-499B-20F5-8A8F883E91BC}"/>
              </a:ext>
            </a:extLst>
          </p:cNvPr>
          <p:cNvSpPr>
            <a:spLocks noGrp="1"/>
          </p:cNvSpPr>
          <p:nvPr>
            <p:ph type="title"/>
          </p:nvPr>
        </p:nvSpPr>
        <p:spPr>
          <a:xfrm>
            <a:off x="1266697" y="1194352"/>
            <a:ext cx="10147068" cy="1356360"/>
          </a:xfrm>
        </p:spPr>
        <p:txBody>
          <a:bodyPr>
            <a:normAutofit/>
          </a:bodyPr>
          <a:lstStyle/>
          <a:p>
            <a:r>
              <a:rPr kumimoji="1" lang="ja-JP" altLang="en-US" sz="3600" dirty="0">
                <a:solidFill>
                  <a:schemeClr val="accent5"/>
                </a:solidFill>
              </a:rPr>
              <a:t>二峰性の場合は、平均・中央値・標準偏差を知らべても意味がない、、</a:t>
            </a:r>
          </a:p>
        </p:txBody>
      </p:sp>
      <p:sp>
        <p:nvSpPr>
          <p:cNvPr id="6" name="テキスト ボックス 5">
            <a:extLst>
              <a:ext uri="{FF2B5EF4-FFF2-40B4-BE49-F238E27FC236}">
                <a16:creationId xmlns:a16="http://schemas.microsoft.com/office/drawing/2014/main" id="{04953D0A-D0A3-468F-26AE-9D5CB802405F}"/>
              </a:ext>
            </a:extLst>
          </p:cNvPr>
          <p:cNvSpPr txBox="1"/>
          <p:nvPr/>
        </p:nvSpPr>
        <p:spPr>
          <a:xfrm>
            <a:off x="7430122" y="4347866"/>
            <a:ext cx="3892412" cy="1077218"/>
          </a:xfrm>
          <a:prstGeom prst="rect">
            <a:avLst/>
          </a:prstGeom>
          <a:noFill/>
        </p:spPr>
        <p:txBody>
          <a:bodyPr wrap="none" rtlCol="0">
            <a:spAutoFit/>
          </a:bodyPr>
          <a:lstStyle/>
          <a:p>
            <a:pPr algn="l"/>
            <a:r>
              <a:rPr kumimoji="1" lang="ja-JP" altLang="en-US" sz="3200" b="1" dirty="0">
                <a:solidFill>
                  <a:schemeClr val="accent5"/>
                </a:solidFill>
              </a:rPr>
              <a:t>データ収集の方法に</a:t>
            </a:r>
            <a:endParaRPr kumimoji="1" lang="en-US" altLang="ja-JP" sz="3200" b="1" dirty="0">
              <a:solidFill>
                <a:schemeClr val="accent5"/>
              </a:solidFill>
            </a:endParaRPr>
          </a:p>
          <a:p>
            <a:pPr algn="l"/>
            <a:r>
              <a:rPr kumimoji="1" lang="ja-JP" altLang="en-US" sz="3200" b="1" dirty="0">
                <a:solidFill>
                  <a:schemeClr val="accent5"/>
                </a:solidFill>
              </a:rPr>
              <a:t>問題があるのでは？</a:t>
            </a:r>
          </a:p>
        </p:txBody>
      </p:sp>
    </p:spTree>
    <p:extLst>
      <p:ext uri="{BB962C8B-B14F-4D97-AF65-F5344CB8AC3E}">
        <p14:creationId xmlns:p14="http://schemas.microsoft.com/office/powerpoint/2010/main" val="1642805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AB688A56-5E00-7FA3-D309-E3B186945019}"/>
              </a:ext>
            </a:extLst>
          </p:cNvPr>
          <p:cNvSpPr/>
          <p:nvPr/>
        </p:nvSpPr>
        <p:spPr>
          <a:xfrm>
            <a:off x="461818" y="530397"/>
            <a:ext cx="3389746" cy="97905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F5968926-903A-F3D4-E454-AD1A74EF2D1D}"/>
              </a:ext>
            </a:extLst>
          </p:cNvPr>
          <p:cNvSpPr>
            <a:spLocks noGrp="1"/>
          </p:cNvSpPr>
          <p:nvPr>
            <p:ph type="title"/>
          </p:nvPr>
        </p:nvSpPr>
        <p:spPr>
          <a:xfrm>
            <a:off x="598054" y="341745"/>
            <a:ext cx="9875520" cy="1356360"/>
          </a:xfrm>
        </p:spPr>
        <p:txBody>
          <a:bodyPr>
            <a:normAutofit/>
          </a:bodyPr>
          <a:lstStyle/>
          <a:p>
            <a:r>
              <a:rPr kumimoji="1" lang="ja-JP" altLang="en-US" sz="4800" b="1" dirty="0"/>
              <a:t>次回の目標</a:t>
            </a:r>
          </a:p>
        </p:txBody>
      </p:sp>
      <p:sp>
        <p:nvSpPr>
          <p:cNvPr id="4" name="テキスト ボックス 3">
            <a:extLst>
              <a:ext uri="{FF2B5EF4-FFF2-40B4-BE49-F238E27FC236}">
                <a16:creationId xmlns:a16="http://schemas.microsoft.com/office/drawing/2014/main" id="{AB23F907-44AD-BA3E-20BA-696C8069030C}"/>
              </a:ext>
            </a:extLst>
          </p:cNvPr>
          <p:cNvSpPr txBox="1"/>
          <p:nvPr/>
        </p:nvSpPr>
        <p:spPr>
          <a:xfrm>
            <a:off x="1060006" y="2346037"/>
            <a:ext cx="10071988" cy="584775"/>
          </a:xfrm>
          <a:prstGeom prst="rect">
            <a:avLst/>
          </a:prstGeom>
          <a:noFill/>
        </p:spPr>
        <p:txBody>
          <a:bodyPr wrap="none" rtlCol="0">
            <a:spAutoFit/>
          </a:bodyPr>
          <a:lstStyle/>
          <a:p>
            <a:pPr algn="l"/>
            <a:r>
              <a:rPr kumimoji="1" lang="ja-JP" altLang="en-US" sz="3200" b="1" dirty="0">
                <a:solidFill>
                  <a:schemeClr val="accent5"/>
                </a:solidFill>
              </a:rPr>
              <a:t>実験のデータを処理し、正規分布になるか確かめる。</a:t>
            </a:r>
            <a:endParaRPr kumimoji="1" lang="en-US" altLang="ja-JP" sz="3200" b="1" dirty="0">
              <a:solidFill>
                <a:schemeClr val="accent5"/>
              </a:solidFill>
            </a:endParaRPr>
          </a:p>
        </p:txBody>
      </p:sp>
      <p:sp>
        <p:nvSpPr>
          <p:cNvPr id="5" name="テキスト ボックス 4">
            <a:extLst>
              <a:ext uri="{FF2B5EF4-FFF2-40B4-BE49-F238E27FC236}">
                <a16:creationId xmlns:a16="http://schemas.microsoft.com/office/drawing/2014/main" id="{FE337228-AD17-83DD-C9B8-E48DAC2D31D1}"/>
              </a:ext>
            </a:extLst>
          </p:cNvPr>
          <p:cNvSpPr txBox="1"/>
          <p:nvPr/>
        </p:nvSpPr>
        <p:spPr>
          <a:xfrm>
            <a:off x="1129279" y="3578744"/>
            <a:ext cx="10071988" cy="1077218"/>
          </a:xfrm>
          <a:prstGeom prst="rect">
            <a:avLst/>
          </a:prstGeom>
          <a:noFill/>
        </p:spPr>
        <p:txBody>
          <a:bodyPr wrap="none" rtlCol="0">
            <a:spAutoFit/>
          </a:bodyPr>
          <a:lstStyle/>
          <a:p>
            <a:pPr algn="l"/>
            <a:r>
              <a:rPr kumimoji="1" lang="ja-JP" altLang="en-US" sz="3200" b="1" dirty="0">
                <a:solidFill>
                  <a:schemeClr val="accent5"/>
                </a:solidFill>
              </a:rPr>
              <a:t>また、実験データがどのくらいあると正規分布になる</a:t>
            </a:r>
            <a:endParaRPr kumimoji="1" lang="en-US" altLang="ja-JP" sz="3200" b="1" dirty="0">
              <a:solidFill>
                <a:schemeClr val="accent5"/>
              </a:solidFill>
            </a:endParaRPr>
          </a:p>
          <a:p>
            <a:pPr algn="l"/>
            <a:r>
              <a:rPr kumimoji="1" lang="ja-JP" altLang="en-US" sz="3200" b="1" dirty="0">
                <a:solidFill>
                  <a:schemeClr val="accent5"/>
                </a:solidFill>
              </a:rPr>
              <a:t>か確かめる。</a:t>
            </a:r>
            <a:endParaRPr kumimoji="1" lang="en-US" altLang="ja-JP" sz="3200" b="1" dirty="0">
              <a:solidFill>
                <a:schemeClr val="accent5"/>
              </a:solidFill>
            </a:endParaRPr>
          </a:p>
        </p:txBody>
      </p:sp>
    </p:spTree>
    <p:extLst>
      <p:ext uri="{BB962C8B-B14F-4D97-AF65-F5344CB8AC3E}">
        <p14:creationId xmlns:p14="http://schemas.microsoft.com/office/powerpoint/2010/main" val="5768030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BD28B09-C850-4EA4-8888-67416520F3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DE9D5BA-83AA-4459-83D3-20EC090C2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no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graphicFrame>
        <p:nvGraphicFramePr>
          <p:cNvPr id="2" name="表 1">
            <a:extLst>
              <a:ext uri="{FF2B5EF4-FFF2-40B4-BE49-F238E27FC236}">
                <a16:creationId xmlns:a16="http://schemas.microsoft.com/office/drawing/2014/main" id="{60A16AB2-8520-B523-A52B-DBB6A2B9FE53}"/>
              </a:ext>
            </a:extLst>
          </p:cNvPr>
          <p:cNvGraphicFramePr>
            <a:graphicFrameLocks noGrp="1"/>
          </p:cNvGraphicFramePr>
          <p:nvPr>
            <p:extLst>
              <p:ext uri="{D42A27DB-BD31-4B8C-83A1-F6EECF244321}">
                <p14:modId xmlns:p14="http://schemas.microsoft.com/office/powerpoint/2010/main" val="2574086877"/>
              </p:ext>
            </p:extLst>
          </p:nvPr>
        </p:nvGraphicFramePr>
        <p:xfrm>
          <a:off x="386617" y="1778409"/>
          <a:ext cx="11081178" cy="4657310"/>
        </p:xfrm>
        <a:graphic>
          <a:graphicData uri="http://schemas.openxmlformats.org/drawingml/2006/table">
            <a:tbl>
              <a:tblPr/>
              <a:tblGrid>
                <a:gridCol w="1231242">
                  <a:extLst>
                    <a:ext uri="{9D8B030D-6E8A-4147-A177-3AD203B41FA5}">
                      <a16:colId xmlns:a16="http://schemas.microsoft.com/office/drawing/2014/main" val="724200977"/>
                    </a:ext>
                  </a:extLst>
                </a:gridCol>
                <a:gridCol w="1231242">
                  <a:extLst>
                    <a:ext uri="{9D8B030D-6E8A-4147-A177-3AD203B41FA5}">
                      <a16:colId xmlns:a16="http://schemas.microsoft.com/office/drawing/2014/main" val="1661602902"/>
                    </a:ext>
                  </a:extLst>
                </a:gridCol>
                <a:gridCol w="1231242">
                  <a:extLst>
                    <a:ext uri="{9D8B030D-6E8A-4147-A177-3AD203B41FA5}">
                      <a16:colId xmlns:a16="http://schemas.microsoft.com/office/drawing/2014/main" val="336457196"/>
                    </a:ext>
                  </a:extLst>
                </a:gridCol>
                <a:gridCol w="1231242">
                  <a:extLst>
                    <a:ext uri="{9D8B030D-6E8A-4147-A177-3AD203B41FA5}">
                      <a16:colId xmlns:a16="http://schemas.microsoft.com/office/drawing/2014/main" val="2528382791"/>
                    </a:ext>
                  </a:extLst>
                </a:gridCol>
                <a:gridCol w="1231242">
                  <a:extLst>
                    <a:ext uri="{9D8B030D-6E8A-4147-A177-3AD203B41FA5}">
                      <a16:colId xmlns:a16="http://schemas.microsoft.com/office/drawing/2014/main" val="3233009073"/>
                    </a:ext>
                  </a:extLst>
                </a:gridCol>
                <a:gridCol w="1231242">
                  <a:extLst>
                    <a:ext uri="{9D8B030D-6E8A-4147-A177-3AD203B41FA5}">
                      <a16:colId xmlns:a16="http://schemas.microsoft.com/office/drawing/2014/main" val="4205411391"/>
                    </a:ext>
                  </a:extLst>
                </a:gridCol>
                <a:gridCol w="1231242">
                  <a:extLst>
                    <a:ext uri="{9D8B030D-6E8A-4147-A177-3AD203B41FA5}">
                      <a16:colId xmlns:a16="http://schemas.microsoft.com/office/drawing/2014/main" val="2609044"/>
                    </a:ext>
                  </a:extLst>
                </a:gridCol>
                <a:gridCol w="1231242">
                  <a:extLst>
                    <a:ext uri="{9D8B030D-6E8A-4147-A177-3AD203B41FA5}">
                      <a16:colId xmlns:a16="http://schemas.microsoft.com/office/drawing/2014/main" val="3984610619"/>
                    </a:ext>
                  </a:extLst>
                </a:gridCol>
                <a:gridCol w="1231242">
                  <a:extLst>
                    <a:ext uri="{9D8B030D-6E8A-4147-A177-3AD203B41FA5}">
                      <a16:colId xmlns:a16="http://schemas.microsoft.com/office/drawing/2014/main" val="1584469273"/>
                    </a:ext>
                  </a:extLst>
                </a:gridCol>
              </a:tblGrid>
              <a:tr h="465731">
                <a:tc>
                  <a:txBody>
                    <a:bodyPr/>
                    <a:lstStyle/>
                    <a:p>
                      <a:pPr algn="r" rtl="0" fontAlgn="b">
                        <a:buNone/>
                      </a:pPr>
                      <a:r>
                        <a:rPr lang="en-US" sz="2400" b="0" i="0" u="none" strike="noStrike" dirty="0">
                          <a:solidFill>
                            <a:schemeClr val="accent5"/>
                          </a:solidFill>
                          <a:effectLst/>
                          <a:latin typeface="Arial" panose="020B0604020202020204" pitchFamily="34" charset="0"/>
                        </a:rPr>
                        <a:t>150</a:t>
                      </a:r>
                      <a:endParaRPr lang="en-US" altLang="ja-JP" sz="2400" b="0" i="0" u="none" strike="noStrike" dirty="0">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151</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151</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156</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154</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148</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146</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152</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154</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885455460"/>
                  </a:ext>
                </a:extLst>
              </a:tr>
              <a:tr h="465731">
                <a:tc>
                  <a:txBody>
                    <a:bodyPr/>
                    <a:lstStyle/>
                    <a:p>
                      <a:pPr algn="r" rtl="0" fontAlgn="b">
                        <a:buNone/>
                      </a:pPr>
                      <a:r>
                        <a:rPr lang="en-US" sz="2400" b="0" i="0" u="none" strike="noStrike">
                          <a:solidFill>
                            <a:schemeClr val="accent5"/>
                          </a:solidFill>
                          <a:effectLst/>
                          <a:latin typeface="Arial" panose="020B0604020202020204" pitchFamily="34" charset="0"/>
                        </a:rPr>
                        <a:t>143</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143</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dirty="0">
                          <a:solidFill>
                            <a:schemeClr val="accent5"/>
                          </a:solidFill>
                          <a:effectLst/>
                          <a:latin typeface="Arial" panose="020B0604020202020204" pitchFamily="34" charset="0"/>
                        </a:rPr>
                        <a:t>152</a:t>
                      </a:r>
                      <a:endParaRPr lang="en-US" altLang="ja-JP" sz="2400" b="0" i="0" u="none" strike="noStrike" dirty="0">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152</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151</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145</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154</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148</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151</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483025043"/>
                  </a:ext>
                </a:extLst>
              </a:tr>
              <a:tr h="465731">
                <a:tc>
                  <a:txBody>
                    <a:bodyPr/>
                    <a:lstStyle/>
                    <a:p>
                      <a:pPr algn="r" rtl="0" fontAlgn="b">
                        <a:buNone/>
                      </a:pPr>
                      <a:r>
                        <a:rPr lang="en-US" sz="2400" b="0" i="0" u="none" strike="noStrike">
                          <a:solidFill>
                            <a:schemeClr val="accent5"/>
                          </a:solidFill>
                          <a:effectLst/>
                          <a:latin typeface="Arial" panose="020B0604020202020204" pitchFamily="34" charset="0"/>
                        </a:rPr>
                        <a:t>153</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147</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154</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dirty="0">
                          <a:solidFill>
                            <a:schemeClr val="accent5"/>
                          </a:solidFill>
                          <a:effectLst/>
                          <a:latin typeface="Arial" panose="020B0604020202020204" pitchFamily="34" charset="0"/>
                        </a:rPr>
                        <a:t>147</a:t>
                      </a:r>
                      <a:endParaRPr lang="en-US" altLang="ja-JP" sz="2400" b="0" i="0" u="none" strike="noStrike" dirty="0">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152</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149</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149</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149</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152</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976520170"/>
                  </a:ext>
                </a:extLst>
              </a:tr>
              <a:tr h="465731">
                <a:tc>
                  <a:txBody>
                    <a:bodyPr/>
                    <a:lstStyle/>
                    <a:p>
                      <a:pPr algn="r" rtl="0" fontAlgn="b">
                        <a:buNone/>
                      </a:pPr>
                      <a:r>
                        <a:rPr lang="en-US" sz="2400" b="0" i="0" u="none" strike="noStrike">
                          <a:solidFill>
                            <a:schemeClr val="accent5"/>
                          </a:solidFill>
                          <a:effectLst/>
                          <a:latin typeface="Arial" panose="020B0604020202020204" pitchFamily="34" charset="0"/>
                        </a:rPr>
                        <a:t>145</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148</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144</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152</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dirty="0">
                          <a:solidFill>
                            <a:schemeClr val="accent5"/>
                          </a:solidFill>
                          <a:effectLst/>
                          <a:latin typeface="Arial" panose="020B0604020202020204" pitchFamily="34" charset="0"/>
                        </a:rPr>
                        <a:t>153</a:t>
                      </a:r>
                      <a:endParaRPr lang="en-US" altLang="ja-JP" sz="2400" b="0" i="0" u="none" strike="noStrike" dirty="0">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dirty="0">
                          <a:solidFill>
                            <a:schemeClr val="accent5"/>
                          </a:solidFill>
                          <a:effectLst/>
                          <a:latin typeface="Arial" panose="020B0604020202020204" pitchFamily="34" charset="0"/>
                        </a:rPr>
                        <a:t>151</a:t>
                      </a:r>
                      <a:endParaRPr lang="en-US" altLang="ja-JP" sz="2400" b="0" i="0" u="none" strike="noStrike" dirty="0">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154</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147</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151</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407370808"/>
                  </a:ext>
                </a:extLst>
              </a:tr>
              <a:tr h="465731">
                <a:tc>
                  <a:txBody>
                    <a:bodyPr/>
                    <a:lstStyle/>
                    <a:p>
                      <a:pPr algn="r" rtl="0" fontAlgn="b">
                        <a:buNone/>
                      </a:pPr>
                      <a:r>
                        <a:rPr lang="en-US" sz="2400" b="0" i="0" u="none" strike="noStrike">
                          <a:solidFill>
                            <a:schemeClr val="accent5"/>
                          </a:solidFill>
                          <a:effectLst/>
                          <a:latin typeface="Arial" panose="020B0604020202020204" pitchFamily="34" charset="0"/>
                        </a:rPr>
                        <a:t>153</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148</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152</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146</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151</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dirty="0">
                          <a:solidFill>
                            <a:schemeClr val="accent5"/>
                          </a:solidFill>
                          <a:effectLst/>
                          <a:latin typeface="Arial" panose="020B0604020202020204" pitchFamily="34" charset="0"/>
                        </a:rPr>
                        <a:t>149</a:t>
                      </a:r>
                      <a:endParaRPr lang="en-US" altLang="ja-JP" sz="2400" b="0" i="0" u="none" strike="noStrike" dirty="0">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dirty="0">
                          <a:solidFill>
                            <a:schemeClr val="accent5"/>
                          </a:solidFill>
                          <a:effectLst/>
                          <a:latin typeface="Arial" panose="020B0604020202020204" pitchFamily="34" charset="0"/>
                        </a:rPr>
                        <a:t>153</a:t>
                      </a:r>
                      <a:endParaRPr lang="en-US" altLang="ja-JP" sz="2400" b="0" i="0" u="none" strike="noStrike" dirty="0">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150</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148</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515752672"/>
                  </a:ext>
                </a:extLst>
              </a:tr>
              <a:tr h="465731">
                <a:tc>
                  <a:txBody>
                    <a:bodyPr/>
                    <a:lstStyle/>
                    <a:p>
                      <a:pPr algn="r" rtl="0" fontAlgn="b">
                        <a:buNone/>
                      </a:pPr>
                      <a:r>
                        <a:rPr lang="en-US" sz="2400" b="0" i="0" u="none" strike="noStrike">
                          <a:solidFill>
                            <a:schemeClr val="accent5"/>
                          </a:solidFill>
                          <a:effectLst/>
                          <a:latin typeface="Arial" panose="020B0604020202020204" pitchFamily="34" charset="0"/>
                        </a:rPr>
                        <a:t>175</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168</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177</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169</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168</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169</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dirty="0">
                          <a:solidFill>
                            <a:schemeClr val="accent5"/>
                          </a:solidFill>
                          <a:effectLst/>
                          <a:latin typeface="Arial" panose="020B0604020202020204" pitchFamily="34" charset="0"/>
                        </a:rPr>
                        <a:t>160</a:t>
                      </a:r>
                      <a:endParaRPr lang="en-US" altLang="ja-JP" sz="2400" b="0" i="0" u="none" strike="noStrike" dirty="0">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168</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173</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063397221"/>
                  </a:ext>
                </a:extLst>
              </a:tr>
              <a:tr h="465731">
                <a:tc>
                  <a:txBody>
                    <a:bodyPr/>
                    <a:lstStyle/>
                    <a:p>
                      <a:pPr algn="r" rtl="0" fontAlgn="b">
                        <a:buNone/>
                      </a:pPr>
                      <a:r>
                        <a:rPr lang="en-US" sz="2400" b="0" i="0" u="none" strike="noStrike">
                          <a:solidFill>
                            <a:schemeClr val="accent5"/>
                          </a:solidFill>
                          <a:effectLst/>
                          <a:latin typeface="Arial" panose="020B0604020202020204" pitchFamily="34" charset="0"/>
                        </a:rPr>
                        <a:t>181</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174</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164</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164</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176</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166</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dirty="0">
                          <a:solidFill>
                            <a:schemeClr val="accent5"/>
                          </a:solidFill>
                          <a:effectLst/>
                          <a:latin typeface="Arial" panose="020B0604020202020204" pitchFamily="34" charset="0"/>
                        </a:rPr>
                        <a:t>166</a:t>
                      </a:r>
                      <a:endParaRPr lang="en-US" altLang="ja-JP" sz="2400" b="0" i="0" u="none" strike="noStrike" dirty="0">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163</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178</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454024487"/>
                  </a:ext>
                </a:extLst>
              </a:tr>
              <a:tr h="465731">
                <a:tc>
                  <a:txBody>
                    <a:bodyPr/>
                    <a:lstStyle/>
                    <a:p>
                      <a:pPr algn="r" rtl="0" fontAlgn="b">
                        <a:buNone/>
                      </a:pPr>
                      <a:r>
                        <a:rPr lang="en-US" sz="2400" b="0" i="0" u="none" strike="noStrike">
                          <a:solidFill>
                            <a:schemeClr val="accent5"/>
                          </a:solidFill>
                          <a:effectLst/>
                          <a:latin typeface="Arial" panose="020B0604020202020204" pitchFamily="34" charset="0"/>
                        </a:rPr>
                        <a:t>172</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172</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168</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161</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167</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165</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165</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dirty="0">
                          <a:solidFill>
                            <a:schemeClr val="accent5"/>
                          </a:solidFill>
                          <a:effectLst/>
                          <a:latin typeface="Arial" panose="020B0604020202020204" pitchFamily="34" charset="0"/>
                        </a:rPr>
                        <a:t>171</a:t>
                      </a:r>
                      <a:endParaRPr lang="en-US" altLang="ja-JP" sz="2400" b="0" i="0" u="none" strike="noStrike" dirty="0">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173</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331523359"/>
                  </a:ext>
                </a:extLst>
              </a:tr>
              <a:tr h="465731">
                <a:tc>
                  <a:txBody>
                    <a:bodyPr/>
                    <a:lstStyle/>
                    <a:p>
                      <a:pPr algn="r" rtl="0" fontAlgn="b">
                        <a:buNone/>
                      </a:pPr>
                      <a:r>
                        <a:rPr lang="en-US" sz="2400" b="0" i="0" u="none" strike="noStrike">
                          <a:solidFill>
                            <a:schemeClr val="accent5"/>
                          </a:solidFill>
                          <a:effectLst/>
                          <a:latin typeface="Arial" panose="020B0604020202020204" pitchFamily="34" charset="0"/>
                        </a:rPr>
                        <a:t>172</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168</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170</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173</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173</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174</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174</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dirty="0">
                          <a:solidFill>
                            <a:schemeClr val="accent5"/>
                          </a:solidFill>
                          <a:effectLst/>
                          <a:latin typeface="Arial" panose="020B0604020202020204" pitchFamily="34" charset="0"/>
                        </a:rPr>
                        <a:t>168</a:t>
                      </a:r>
                      <a:endParaRPr lang="en-US" altLang="ja-JP" sz="2400" b="0" i="0" u="none" strike="noStrike" dirty="0">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170</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721704715"/>
                  </a:ext>
                </a:extLst>
              </a:tr>
              <a:tr h="465731">
                <a:tc>
                  <a:txBody>
                    <a:bodyPr/>
                    <a:lstStyle/>
                    <a:p>
                      <a:pPr algn="r" rtl="0" fontAlgn="b">
                        <a:buNone/>
                      </a:pPr>
                      <a:r>
                        <a:rPr lang="en-US" sz="2400" b="0" i="0" u="none" strike="noStrike">
                          <a:solidFill>
                            <a:schemeClr val="accent5"/>
                          </a:solidFill>
                          <a:effectLst/>
                          <a:latin typeface="Arial" panose="020B0604020202020204" pitchFamily="34" charset="0"/>
                        </a:rPr>
                        <a:t>181</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175</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172</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165</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176</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168</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a:solidFill>
                            <a:schemeClr val="accent5"/>
                          </a:solidFill>
                          <a:effectLst/>
                          <a:latin typeface="Arial" panose="020B0604020202020204" pitchFamily="34" charset="0"/>
                        </a:rPr>
                        <a:t>168</a:t>
                      </a:r>
                      <a:endParaRPr lang="en-US" altLang="ja-JP" sz="2400" b="0" i="0" u="none" strike="noStrike">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dirty="0">
                          <a:solidFill>
                            <a:schemeClr val="accent5"/>
                          </a:solidFill>
                          <a:effectLst/>
                          <a:latin typeface="Arial" panose="020B0604020202020204" pitchFamily="34" charset="0"/>
                        </a:rPr>
                        <a:t>166</a:t>
                      </a:r>
                      <a:endParaRPr lang="en-US" altLang="ja-JP" sz="2400" b="0" i="0" u="none" strike="noStrike" dirty="0">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tc>
                  <a:txBody>
                    <a:bodyPr/>
                    <a:lstStyle/>
                    <a:p>
                      <a:pPr algn="r" rtl="0" fontAlgn="b">
                        <a:buNone/>
                      </a:pPr>
                      <a:r>
                        <a:rPr lang="en-US" sz="2400" b="0" i="0" u="none" strike="noStrike" dirty="0">
                          <a:solidFill>
                            <a:schemeClr val="accent5"/>
                          </a:solidFill>
                          <a:effectLst/>
                          <a:latin typeface="Arial" panose="020B0604020202020204" pitchFamily="34" charset="0"/>
                        </a:rPr>
                        <a:t>165</a:t>
                      </a:r>
                      <a:endParaRPr lang="en-US" altLang="ja-JP" sz="2400" b="0" i="0" u="none" strike="noStrike" dirty="0">
                        <a:solidFill>
                          <a:schemeClr val="accent5"/>
                        </a:solidFill>
                        <a:effectLst/>
                        <a:latin typeface="Arial" panose="020B0604020202020204" pitchFamily="34" charset="0"/>
                      </a:endParaRPr>
                    </a:p>
                  </a:txBody>
                  <a:tcPr marL="38133" marR="38133" marT="25422" marB="25422" anchor="b">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130842701"/>
                  </a:ext>
                </a:extLst>
              </a:tr>
            </a:tbl>
          </a:graphicData>
        </a:graphic>
      </p:graphicFrame>
      <p:sp>
        <p:nvSpPr>
          <p:cNvPr id="3" name="テキスト ボックス 2">
            <a:extLst>
              <a:ext uri="{FF2B5EF4-FFF2-40B4-BE49-F238E27FC236}">
                <a16:creationId xmlns:a16="http://schemas.microsoft.com/office/drawing/2014/main" id="{F158375D-DEB9-7AE2-C67C-02FCB0AB309E}"/>
              </a:ext>
            </a:extLst>
          </p:cNvPr>
          <p:cNvSpPr txBox="1"/>
          <p:nvPr/>
        </p:nvSpPr>
        <p:spPr>
          <a:xfrm>
            <a:off x="386617" y="718737"/>
            <a:ext cx="6776214" cy="584775"/>
          </a:xfrm>
          <a:prstGeom prst="rect">
            <a:avLst/>
          </a:prstGeom>
          <a:noFill/>
        </p:spPr>
        <p:txBody>
          <a:bodyPr wrap="none" rtlCol="0">
            <a:spAutoFit/>
          </a:bodyPr>
          <a:lstStyle/>
          <a:p>
            <a:pPr algn="l"/>
            <a:r>
              <a:rPr kumimoji="1" lang="ja-JP" altLang="en-US" sz="3200" b="1" dirty="0">
                <a:solidFill>
                  <a:schemeClr val="accent5"/>
                </a:solidFill>
              </a:rPr>
              <a:t>このようなデータを整理することで</a:t>
            </a:r>
          </a:p>
        </p:txBody>
      </p:sp>
    </p:spTree>
    <p:extLst>
      <p:ext uri="{BB962C8B-B14F-4D97-AF65-F5344CB8AC3E}">
        <p14:creationId xmlns:p14="http://schemas.microsoft.com/office/powerpoint/2010/main" val="1137843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7103925-0D0F-6774-A1A5-14A29BE75656}"/>
              </a:ext>
            </a:extLst>
          </p:cNvPr>
          <p:cNvSpPr>
            <a:spLocks noGrp="1"/>
          </p:cNvSpPr>
          <p:nvPr>
            <p:ph type="title"/>
          </p:nvPr>
        </p:nvSpPr>
        <p:spPr>
          <a:xfrm>
            <a:off x="246447" y="1091857"/>
            <a:ext cx="12302289" cy="1356360"/>
          </a:xfrm>
        </p:spPr>
        <p:txBody>
          <a:bodyPr>
            <a:normAutofit fontScale="90000"/>
          </a:bodyPr>
          <a:lstStyle/>
          <a:p>
            <a:r>
              <a:rPr lang="ja-JP" altLang="en-US" sz="6000" dirty="0">
                <a:solidFill>
                  <a:schemeClr val="accent5"/>
                </a:solidFill>
              </a:rPr>
              <a:t>５円玉は裏と表どっちがでやすいの？</a:t>
            </a:r>
            <a:endParaRPr kumimoji="1" lang="ja-JP" altLang="en-US" sz="6000" dirty="0">
              <a:solidFill>
                <a:schemeClr val="accent5"/>
              </a:solidFill>
            </a:endParaRPr>
          </a:p>
        </p:txBody>
      </p:sp>
      <p:sp>
        <p:nvSpPr>
          <p:cNvPr id="4" name="テキスト ボックス 3">
            <a:extLst>
              <a:ext uri="{FF2B5EF4-FFF2-40B4-BE49-F238E27FC236}">
                <a16:creationId xmlns:a16="http://schemas.microsoft.com/office/drawing/2014/main" id="{AF4505E3-1FDC-4A0A-5A1D-C596D5126E1D}"/>
              </a:ext>
            </a:extLst>
          </p:cNvPr>
          <p:cNvSpPr txBox="1"/>
          <p:nvPr/>
        </p:nvSpPr>
        <p:spPr>
          <a:xfrm>
            <a:off x="513348" y="457017"/>
            <a:ext cx="6096000" cy="523220"/>
          </a:xfrm>
          <a:prstGeom prst="rect">
            <a:avLst/>
          </a:prstGeom>
          <a:noFill/>
        </p:spPr>
        <p:txBody>
          <a:bodyPr wrap="square">
            <a:spAutoFit/>
          </a:bodyPr>
          <a:lstStyle/>
          <a:p>
            <a:r>
              <a:rPr kumimoji="1" lang="ja-JP" altLang="en-US" sz="2800" dirty="0">
                <a:solidFill>
                  <a:schemeClr val="accent5"/>
                </a:solidFill>
              </a:rPr>
              <a:t>今回皆さんに調べてもらうのは、</a:t>
            </a:r>
            <a:endParaRPr lang="ja-JP" altLang="en-US" sz="2800" dirty="0"/>
          </a:p>
        </p:txBody>
      </p:sp>
    </p:spTree>
    <p:extLst>
      <p:ext uri="{BB962C8B-B14F-4D97-AF65-F5344CB8AC3E}">
        <p14:creationId xmlns:p14="http://schemas.microsoft.com/office/powerpoint/2010/main" val="124090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D1CEF84-6749-BB63-2FDF-7D1C1961AB5D}"/>
              </a:ext>
            </a:extLst>
          </p:cNvPr>
          <p:cNvSpPr>
            <a:spLocks noGrp="1"/>
          </p:cNvSpPr>
          <p:nvPr>
            <p:ph type="title"/>
          </p:nvPr>
        </p:nvSpPr>
        <p:spPr>
          <a:xfrm>
            <a:off x="394854" y="289335"/>
            <a:ext cx="9875520" cy="1356360"/>
          </a:xfrm>
        </p:spPr>
        <p:txBody>
          <a:bodyPr>
            <a:normAutofit/>
          </a:bodyPr>
          <a:lstStyle/>
          <a:p>
            <a:r>
              <a:rPr kumimoji="1" lang="ja-JP" altLang="en-US" sz="4800" dirty="0">
                <a:solidFill>
                  <a:schemeClr val="accent5"/>
                </a:solidFill>
              </a:rPr>
              <a:t>今回の</a:t>
            </a:r>
            <a:r>
              <a:rPr kumimoji="1" lang="en-US" altLang="ja-JP" sz="4800" dirty="0">
                <a:solidFill>
                  <a:schemeClr val="accent5"/>
                </a:solidFill>
              </a:rPr>
              <a:t>Mission</a:t>
            </a:r>
            <a:endParaRPr kumimoji="1" lang="ja-JP" altLang="en-US" sz="4800" dirty="0">
              <a:solidFill>
                <a:schemeClr val="accent5"/>
              </a:solidFill>
            </a:endParaRPr>
          </a:p>
        </p:txBody>
      </p:sp>
      <p:sp>
        <p:nvSpPr>
          <p:cNvPr id="7" name="テキスト ボックス 6">
            <a:extLst>
              <a:ext uri="{FF2B5EF4-FFF2-40B4-BE49-F238E27FC236}">
                <a16:creationId xmlns:a16="http://schemas.microsoft.com/office/drawing/2014/main" id="{2C11F050-DDD1-FB7C-4FA6-07CE58037987}"/>
              </a:ext>
            </a:extLst>
          </p:cNvPr>
          <p:cNvSpPr txBox="1"/>
          <p:nvPr/>
        </p:nvSpPr>
        <p:spPr>
          <a:xfrm>
            <a:off x="1320798" y="3429000"/>
            <a:ext cx="9875519" cy="584775"/>
          </a:xfrm>
          <a:prstGeom prst="rect">
            <a:avLst/>
          </a:prstGeom>
          <a:noFill/>
        </p:spPr>
        <p:txBody>
          <a:bodyPr wrap="square">
            <a:spAutoFit/>
          </a:bodyPr>
          <a:lstStyle/>
          <a:p>
            <a:pPr algn="l"/>
            <a:r>
              <a:rPr kumimoji="1" lang="en-US" altLang="ja-JP" sz="3200" b="1" dirty="0">
                <a:solidFill>
                  <a:schemeClr val="accent5"/>
                </a:solidFill>
              </a:rPr>
              <a:t>Ⅱ</a:t>
            </a:r>
            <a:r>
              <a:rPr kumimoji="1" lang="ja-JP" altLang="en-US" sz="3200" b="1" dirty="0">
                <a:solidFill>
                  <a:schemeClr val="accent5"/>
                </a:solidFill>
              </a:rPr>
              <a:t>　データを処理し、ヒストグラムを作成する。</a:t>
            </a:r>
            <a:endParaRPr kumimoji="1" lang="en-US" altLang="ja-JP" sz="3200" b="1" dirty="0">
              <a:solidFill>
                <a:schemeClr val="accent5"/>
              </a:solidFill>
            </a:endParaRPr>
          </a:p>
        </p:txBody>
      </p:sp>
      <p:sp>
        <p:nvSpPr>
          <p:cNvPr id="9" name="テキスト ボックス 8">
            <a:extLst>
              <a:ext uri="{FF2B5EF4-FFF2-40B4-BE49-F238E27FC236}">
                <a16:creationId xmlns:a16="http://schemas.microsoft.com/office/drawing/2014/main" id="{4FFF1A81-0670-5F9E-3B7E-AD9C766EAD45}"/>
              </a:ext>
            </a:extLst>
          </p:cNvPr>
          <p:cNvSpPr txBox="1"/>
          <p:nvPr/>
        </p:nvSpPr>
        <p:spPr>
          <a:xfrm>
            <a:off x="1320798" y="4896860"/>
            <a:ext cx="9875519" cy="584775"/>
          </a:xfrm>
          <a:prstGeom prst="rect">
            <a:avLst/>
          </a:prstGeom>
          <a:noFill/>
        </p:spPr>
        <p:txBody>
          <a:bodyPr wrap="square">
            <a:spAutoFit/>
          </a:bodyPr>
          <a:lstStyle/>
          <a:p>
            <a:pPr algn="l"/>
            <a:r>
              <a:rPr kumimoji="1" lang="en-US" altLang="ja-JP" sz="3200" b="1" dirty="0">
                <a:solidFill>
                  <a:schemeClr val="accent5"/>
                </a:solidFill>
              </a:rPr>
              <a:t>Ⅲ</a:t>
            </a:r>
            <a:r>
              <a:rPr kumimoji="1" lang="ja-JP" altLang="en-US" sz="3200" b="1" dirty="0">
                <a:solidFill>
                  <a:schemeClr val="accent5"/>
                </a:solidFill>
              </a:rPr>
              <a:t>　ヒストグラムが、単峰性になることを確認する。</a:t>
            </a:r>
          </a:p>
        </p:txBody>
      </p:sp>
      <p:sp>
        <p:nvSpPr>
          <p:cNvPr id="11" name="テキスト ボックス 10">
            <a:extLst>
              <a:ext uri="{FF2B5EF4-FFF2-40B4-BE49-F238E27FC236}">
                <a16:creationId xmlns:a16="http://schemas.microsoft.com/office/drawing/2014/main" id="{88157787-7D0D-4BCB-BE11-B4A4A1B669AE}"/>
              </a:ext>
            </a:extLst>
          </p:cNvPr>
          <p:cNvSpPr txBox="1"/>
          <p:nvPr/>
        </p:nvSpPr>
        <p:spPr>
          <a:xfrm>
            <a:off x="1320799" y="2121394"/>
            <a:ext cx="9875519" cy="584775"/>
          </a:xfrm>
          <a:prstGeom prst="rect">
            <a:avLst/>
          </a:prstGeom>
          <a:noFill/>
        </p:spPr>
        <p:txBody>
          <a:bodyPr wrap="square">
            <a:spAutoFit/>
          </a:bodyPr>
          <a:lstStyle/>
          <a:p>
            <a:pPr algn="l"/>
            <a:r>
              <a:rPr kumimoji="1" lang="en-US" altLang="ja-JP" sz="3200" b="1" dirty="0">
                <a:solidFill>
                  <a:schemeClr val="accent5"/>
                </a:solidFill>
              </a:rPr>
              <a:t>Ⅰ</a:t>
            </a:r>
            <a:r>
              <a:rPr kumimoji="1" lang="ja-JP" altLang="en-US" sz="3200" b="1" dirty="0">
                <a:solidFill>
                  <a:schemeClr val="accent5"/>
                </a:solidFill>
              </a:rPr>
              <a:t>　実験を行いデータを取る。</a:t>
            </a:r>
            <a:endParaRPr kumimoji="1" lang="en-US" altLang="ja-JP" sz="3200" b="1" dirty="0">
              <a:solidFill>
                <a:schemeClr val="accent5"/>
              </a:solidFill>
            </a:endParaRPr>
          </a:p>
        </p:txBody>
      </p:sp>
    </p:spTree>
    <p:extLst>
      <p:ext uri="{BB962C8B-B14F-4D97-AF65-F5344CB8AC3E}">
        <p14:creationId xmlns:p14="http://schemas.microsoft.com/office/powerpoint/2010/main" val="19119627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48C8134-09D9-AC83-F5F4-5EDF667C1FD6}"/>
              </a:ext>
            </a:extLst>
          </p:cNvPr>
          <p:cNvSpPr>
            <a:spLocks noGrp="1"/>
          </p:cNvSpPr>
          <p:nvPr>
            <p:ph type="title"/>
          </p:nvPr>
        </p:nvSpPr>
        <p:spPr>
          <a:xfrm>
            <a:off x="404091" y="0"/>
            <a:ext cx="9875520" cy="1356360"/>
          </a:xfrm>
        </p:spPr>
        <p:txBody>
          <a:bodyPr>
            <a:normAutofit/>
          </a:bodyPr>
          <a:lstStyle/>
          <a:p>
            <a:r>
              <a:rPr kumimoji="1" lang="ja-JP" altLang="en-US" sz="4000" dirty="0">
                <a:solidFill>
                  <a:schemeClr val="accent5"/>
                </a:solidFill>
              </a:rPr>
              <a:t>実験方法</a:t>
            </a:r>
          </a:p>
        </p:txBody>
      </p:sp>
      <p:sp>
        <p:nvSpPr>
          <p:cNvPr id="3" name="テキスト ボックス 2">
            <a:extLst>
              <a:ext uri="{FF2B5EF4-FFF2-40B4-BE49-F238E27FC236}">
                <a16:creationId xmlns:a16="http://schemas.microsoft.com/office/drawing/2014/main" id="{4F581D67-7936-8E2A-1C23-A7D7BCBE16ED}"/>
              </a:ext>
            </a:extLst>
          </p:cNvPr>
          <p:cNvSpPr txBox="1"/>
          <p:nvPr/>
        </p:nvSpPr>
        <p:spPr>
          <a:xfrm>
            <a:off x="961044" y="1537280"/>
            <a:ext cx="10591361" cy="1077218"/>
          </a:xfrm>
          <a:prstGeom prst="rect">
            <a:avLst/>
          </a:prstGeom>
          <a:noFill/>
        </p:spPr>
        <p:txBody>
          <a:bodyPr wrap="none" rtlCol="0">
            <a:spAutoFit/>
          </a:bodyPr>
          <a:lstStyle/>
          <a:p>
            <a:pPr marL="514350" indent="-514350" algn="l">
              <a:buAutoNum type="arabicPeriod"/>
            </a:pPr>
            <a:r>
              <a:rPr kumimoji="1" lang="ja-JP" altLang="en-US" sz="3200" b="1" dirty="0">
                <a:solidFill>
                  <a:schemeClr val="accent5"/>
                </a:solidFill>
              </a:rPr>
              <a:t>データ収集と分析をするためのスプレッドシートを　</a:t>
            </a:r>
            <a:endParaRPr kumimoji="1" lang="en-US" altLang="ja-JP" sz="3200" b="1" dirty="0">
              <a:solidFill>
                <a:schemeClr val="accent5"/>
              </a:solidFill>
            </a:endParaRPr>
          </a:p>
          <a:p>
            <a:pPr algn="l"/>
            <a:r>
              <a:rPr kumimoji="1" lang="ja-JP" altLang="en-US" sz="3200" b="1" dirty="0">
                <a:solidFill>
                  <a:schemeClr val="accent5"/>
                </a:solidFill>
              </a:rPr>
              <a:t>　 作成する。　　</a:t>
            </a:r>
          </a:p>
        </p:txBody>
      </p:sp>
      <p:sp>
        <p:nvSpPr>
          <p:cNvPr id="7" name="テキスト ボックス 6">
            <a:extLst>
              <a:ext uri="{FF2B5EF4-FFF2-40B4-BE49-F238E27FC236}">
                <a16:creationId xmlns:a16="http://schemas.microsoft.com/office/drawing/2014/main" id="{8F78411E-78FF-631D-C879-1FCCC89DF056}"/>
              </a:ext>
            </a:extLst>
          </p:cNvPr>
          <p:cNvSpPr txBox="1"/>
          <p:nvPr/>
        </p:nvSpPr>
        <p:spPr>
          <a:xfrm>
            <a:off x="961044" y="3298510"/>
            <a:ext cx="10190610" cy="1077218"/>
          </a:xfrm>
          <a:prstGeom prst="rect">
            <a:avLst/>
          </a:prstGeom>
          <a:noFill/>
        </p:spPr>
        <p:txBody>
          <a:bodyPr wrap="none" rtlCol="0">
            <a:spAutoFit/>
          </a:bodyPr>
          <a:lstStyle/>
          <a:p>
            <a:pPr algn="l"/>
            <a:r>
              <a:rPr kumimoji="1" lang="en-US" altLang="ja-JP" sz="3200" b="1" dirty="0">
                <a:solidFill>
                  <a:schemeClr val="accent5"/>
                </a:solidFill>
              </a:rPr>
              <a:t>2. </a:t>
            </a:r>
            <a:r>
              <a:rPr kumimoji="1" lang="ja-JP" altLang="en-US" sz="3200" b="1" dirty="0">
                <a:solidFill>
                  <a:schemeClr val="accent5"/>
                </a:solidFill>
              </a:rPr>
              <a:t>５円硬貨１０枚をよく振り交ぜて投げる。表の数を</a:t>
            </a:r>
            <a:endParaRPr kumimoji="1" lang="en-US" altLang="ja-JP" sz="3200" b="1" dirty="0">
              <a:solidFill>
                <a:schemeClr val="accent5"/>
              </a:solidFill>
            </a:endParaRPr>
          </a:p>
          <a:p>
            <a:pPr algn="l"/>
            <a:r>
              <a:rPr kumimoji="1" lang="ja-JP" altLang="en-US" sz="3200" b="1" dirty="0">
                <a:solidFill>
                  <a:schemeClr val="accent5"/>
                </a:solidFill>
              </a:rPr>
              <a:t>　 記録する。</a:t>
            </a:r>
            <a:endParaRPr kumimoji="1" lang="en-US" altLang="ja-JP" sz="3200" b="1" dirty="0">
              <a:solidFill>
                <a:schemeClr val="accent5"/>
              </a:solidFill>
            </a:endParaRPr>
          </a:p>
        </p:txBody>
      </p:sp>
      <p:sp>
        <p:nvSpPr>
          <p:cNvPr id="8" name="テキスト ボックス 7">
            <a:extLst>
              <a:ext uri="{FF2B5EF4-FFF2-40B4-BE49-F238E27FC236}">
                <a16:creationId xmlns:a16="http://schemas.microsoft.com/office/drawing/2014/main" id="{422E2C87-75F3-F341-F405-C45F7E0869DE}"/>
              </a:ext>
            </a:extLst>
          </p:cNvPr>
          <p:cNvSpPr txBox="1"/>
          <p:nvPr/>
        </p:nvSpPr>
        <p:spPr>
          <a:xfrm>
            <a:off x="961044" y="5059740"/>
            <a:ext cx="7856638" cy="584775"/>
          </a:xfrm>
          <a:prstGeom prst="rect">
            <a:avLst/>
          </a:prstGeom>
          <a:noFill/>
        </p:spPr>
        <p:txBody>
          <a:bodyPr wrap="none" rtlCol="0">
            <a:spAutoFit/>
          </a:bodyPr>
          <a:lstStyle/>
          <a:p>
            <a:pPr algn="l"/>
            <a:r>
              <a:rPr kumimoji="1" lang="en-US" altLang="ja-JP" sz="3200" b="1" dirty="0">
                <a:solidFill>
                  <a:schemeClr val="accent5"/>
                </a:solidFill>
              </a:rPr>
              <a:t>3.  </a:t>
            </a:r>
            <a:r>
              <a:rPr kumimoji="1" lang="ja-JP" altLang="en-US" sz="3200" b="1" dirty="0">
                <a:solidFill>
                  <a:schemeClr val="accent5"/>
                </a:solidFill>
              </a:rPr>
              <a:t>結果をまとめ、レポートを作成する。</a:t>
            </a:r>
            <a:endParaRPr kumimoji="1" lang="en-US" altLang="ja-JP" sz="3200" b="1" dirty="0">
              <a:solidFill>
                <a:schemeClr val="accent5"/>
              </a:solidFill>
            </a:endParaRPr>
          </a:p>
        </p:txBody>
      </p:sp>
    </p:spTree>
    <p:extLst>
      <p:ext uri="{BB962C8B-B14F-4D97-AF65-F5344CB8AC3E}">
        <p14:creationId xmlns:p14="http://schemas.microsoft.com/office/powerpoint/2010/main" val="39145238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B596096-72EB-8767-567A-FE99F2936BE9}"/>
              </a:ext>
            </a:extLst>
          </p:cNvPr>
          <p:cNvSpPr>
            <a:spLocks noGrp="1"/>
          </p:cNvSpPr>
          <p:nvPr>
            <p:ph type="title"/>
          </p:nvPr>
        </p:nvSpPr>
        <p:spPr>
          <a:xfrm>
            <a:off x="441037" y="120072"/>
            <a:ext cx="9875520" cy="1356360"/>
          </a:xfrm>
        </p:spPr>
        <p:txBody>
          <a:bodyPr/>
          <a:lstStyle/>
          <a:p>
            <a:r>
              <a:rPr kumimoji="1" lang="ja-JP" altLang="en-US" dirty="0"/>
              <a:t>実験のポイント</a:t>
            </a:r>
          </a:p>
        </p:txBody>
      </p:sp>
      <p:sp>
        <p:nvSpPr>
          <p:cNvPr id="3" name="テキスト ボックス 2">
            <a:extLst>
              <a:ext uri="{FF2B5EF4-FFF2-40B4-BE49-F238E27FC236}">
                <a16:creationId xmlns:a16="http://schemas.microsoft.com/office/drawing/2014/main" id="{26A8A24F-40FF-646A-E450-69569E14B8E9}"/>
              </a:ext>
            </a:extLst>
          </p:cNvPr>
          <p:cNvSpPr txBox="1"/>
          <p:nvPr/>
        </p:nvSpPr>
        <p:spPr>
          <a:xfrm>
            <a:off x="1060006" y="1865745"/>
            <a:ext cx="10071988" cy="4031873"/>
          </a:xfrm>
          <a:prstGeom prst="rect">
            <a:avLst/>
          </a:prstGeom>
          <a:noFill/>
        </p:spPr>
        <p:txBody>
          <a:bodyPr wrap="none" rtlCol="0">
            <a:spAutoFit/>
          </a:bodyPr>
          <a:lstStyle/>
          <a:p>
            <a:pPr algn="l"/>
            <a:r>
              <a:rPr kumimoji="1" lang="ja-JP" altLang="en-US" sz="3200" b="1" dirty="0">
                <a:solidFill>
                  <a:schemeClr val="accent5"/>
                </a:solidFill>
              </a:rPr>
              <a:t>・　根拠を元に予想した上で、実験を行う。</a:t>
            </a:r>
            <a:endParaRPr kumimoji="1" lang="en-US" altLang="ja-JP" sz="3200" b="1" dirty="0">
              <a:solidFill>
                <a:schemeClr val="accent5"/>
              </a:solidFill>
            </a:endParaRPr>
          </a:p>
          <a:p>
            <a:pPr algn="l"/>
            <a:endParaRPr kumimoji="1" lang="en-US" altLang="ja-JP" sz="3200" b="1" dirty="0">
              <a:solidFill>
                <a:schemeClr val="accent5"/>
              </a:solidFill>
            </a:endParaRPr>
          </a:p>
          <a:p>
            <a:pPr algn="l"/>
            <a:endParaRPr kumimoji="1" lang="en-US" altLang="ja-JP" sz="3200" b="1" dirty="0">
              <a:solidFill>
                <a:schemeClr val="accent5"/>
              </a:solidFill>
            </a:endParaRPr>
          </a:p>
          <a:p>
            <a:pPr algn="l"/>
            <a:r>
              <a:rPr kumimoji="1" lang="ja-JP" altLang="en-US" sz="3200" b="1" dirty="0">
                <a:solidFill>
                  <a:schemeClr val="accent5"/>
                </a:solidFill>
              </a:rPr>
              <a:t>・　誤差を考慮して、表と裏のどちらが出やすいかを</a:t>
            </a:r>
            <a:endParaRPr kumimoji="1" lang="en-US" altLang="ja-JP" sz="3200" b="1" dirty="0">
              <a:solidFill>
                <a:schemeClr val="accent5"/>
              </a:solidFill>
            </a:endParaRPr>
          </a:p>
          <a:p>
            <a:pPr algn="l"/>
            <a:r>
              <a:rPr kumimoji="1" lang="ja-JP" altLang="en-US" sz="3200" b="1" dirty="0">
                <a:solidFill>
                  <a:schemeClr val="accent5"/>
                </a:solidFill>
              </a:rPr>
              <a:t>　　調べるために適した実験回数は？</a:t>
            </a:r>
            <a:endParaRPr kumimoji="1" lang="en-US" altLang="ja-JP" sz="3200" b="1" dirty="0">
              <a:solidFill>
                <a:schemeClr val="accent5"/>
              </a:solidFill>
            </a:endParaRPr>
          </a:p>
          <a:p>
            <a:pPr algn="l"/>
            <a:endParaRPr kumimoji="1" lang="en-US" altLang="ja-JP" sz="3200" b="1" dirty="0">
              <a:solidFill>
                <a:schemeClr val="accent5"/>
              </a:solidFill>
            </a:endParaRPr>
          </a:p>
          <a:p>
            <a:pPr algn="l"/>
            <a:endParaRPr kumimoji="1" lang="en-US" altLang="ja-JP" sz="3200" b="1" dirty="0">
              <a:solidFill>
                <a:schemeClr val="accent5"/>
              </a:solidFill>
            </a:endParaRPr>
          </a:p>
          <a:p>
            <a:pPr algn="l"/>
            <a:r>
              <a:rPr kumimoji="1" lang="ja-JP" altLang="en-US" sz="3200" b="1" dirty="0">
                <a:solidFill>
                  <a:schemeClr val="accent5"/>
                </a:solidFill>
              </a:rPr>
              <a:t>・　ヒストグラムは、正規分布になっている？　</a:t>
            </a:r>
          </a:p>
        </p:txBody>
      </p:sp>
    </p:spTree>
    <p:extLst>
      <p:ext uri="{BB962C8B-B14F-4D97-AF65-F5344CB8AC3E}">
        <p14:creationId xmlns:p14="http://schemas.microsoft.com/office/powerpoint/2010/main" val="40545546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DEAA736-E8EB-B748-8A74-38A98ABABAD9}"/>
              </a:ext>
            </a:extLst>
          </p:cNvPr>
          <p:cNvSpPr>
            <a:spLocks noGrp="1"/>
          </p:cNvSpPr>
          <p:nvPr>
            <p:ph type="title"/>
          </p:nvPr>
        </p:nvSpPr>
        <p:spPr>
          <a:xfrm>
            <a:off x="376382" y="258618"/>
            <a:ext cx="9875520" cy="1356360"/>
          </a:xfrm>
        </p:spPr>
        <p:txBody>
          <a:bodyPr>
            <a:normAutofit/>
          </a:bodyPr>
          <a:lstStyle/>
          <a:p>
            <a:r>
              <a:rPr kumimoji="1" lang="ja-JP" altLang="en-US" sz="4000" b="1" dirty="0">
                <a:solidFill>
                  <a:schemeClr val="accent5"/>
                </a:solidFill>
              </a:rPr>
              <a:t>スプレッドシート作成のポイント</a:t>
            </a:r>
          </a:p>
        </p:txBody>
      </p:sp>
      <p:sp>
        <p:nvSpPr>
          <p:cNvPr id="3" name="テキスト ボックス 2">
            <a:extLst>
              <a:ext uri="{FF2B5EF4-FFF2-40B4-BE49-F238E27FC236}">
                <a16:creationId xmlns:a16="http://schemas.microsoft.com/office/drawing/2014/main" id="{8C43E757-B62F-09CB-0F99-88F00961335B}"/>
              </a:ext>
            </a:extLst>
          </p:cNvPr>
          <p:cNvSpPr txBox="1"/>
          <p:nvPr/>
        </p:nvSpPr>
        <p:spPr>
          <a:xfrm>
            <a:off x="1358232" y="2242005"/>
            <a:ext cx="8584401" cy="769441"/>
          </a:xfrm>
          <a:prstGeom prst="rect">
            <a:avLst/>
          </a:prstGeom>
          <a:noFill/>
        </p:spPr>
        <p:txBody>
          <a:bodyPr wrap="none" rtlCol="0">
            <a:spAutoFit/>
          </a:bodyPr>
          <a:lstStyle/>
          <a:p>
            <a:pPr algn="l"/>
            <a:r>
              <a:rPr kumimoji="1" lang="ja-JP" altLang="en-US" sz="4400" b="1" dirty="0">
                <a:solidFill>
                  <a:schemeClr val="accent5"/>
                </a:solidFill>
              </a:rPr>
              <a:t>・　</a:t>
            </a:r>
            <a:r>
              <a:rPr kumimoji="1" lang="en-US" altLang="ja-JP" sz="4400" b="1" dirty="0">
                <a:solidFill>
                  <a:schemeClr val="accent5"/>
                </a:solidFill>
              </a:rPr>
              <a:t>COUNTIF</a:t>
            </a:r>
            <a:r>
              <a:rPr kumimoji="1" lang="ja-JP" altLang="en-US" sz="4400" b="1" dirty="0">
                <a:solidFill>
                  <a:schemeClr val="accent5"/>
                </a:solidFill>
              </a:rPr>
              <a:t>関数を利用する。</a:t>
            </a:r>
          </a:p>
        </p:txBody>
      </p:sp>
      <p:sp>
        <p:nvSpPr>
          <p:cNvPr id="4" name="テキスト ボックス 3">
            <a:extLst>
              <a:ext uri="{FF2B5EF4-FFF2-40B4-BE49-F238E27FC236}">
                <a16:creationId xmlns:a16="http://schemas.microsoft.com/office/drawing/2014/main" id="{DDAAC4FB-42BA-9E40-B078-4E5401A0BD05}"/>
              </a:ext>
            </a:extLst>
          </p:cNvPr>
          <p:cNvSpPr txBox="1"/>
          <p:nvPr/>
        </p:nvSpPr>
        <p:spPr>
          <a:xfrm>
            <a:off x="1358231" y="3346618"/>
            <a:ext cx="9804287" cy="769441"/>
          </a:xfrm>
          <a:prstGeom prst="rect">
            <a:avLst/>
          </a:prstGeom>
          <a:noFill/>
        </p:spPr>
        <p:txBody>
          <a:bodyPr wrap="none" rtlCol="0">
            <a:spAutoFit/>
          </a:bodyPr>
          <a:lstStyle/>
          <a:p>
            <a:pPr algn="l"/>
            <a:r>
              <a:rPr kumimoji="1" lang="ja-JP" altLang="en-US" sz="4400" b="1" dirty="0">
                <a:solidFill>
                  <a:schemeClr val="accent5"/>
                </a:solidFill>
              </a:rPr>
              <a:t>・　グラフの軸の設定を正しく行う。</a:t>
            </a:r>
          </a:p>
        </p:txBody>
      </p:sp>
      <p:sp>
        <p:nvSpPr>
          <p:cNvPr id="5" name="テキスト ボックス 4">
            <a:extLst>
              <a:ext uri="{FF2B5EF4-FFF2-40B4-BE49-F238E27FC236}">
                <a16:creationId xmlns:a16="http://schemas.microsoft.com/office/drawing/2014/main" id="{1FFB425A-500C-0F18-47EC-D6B91259BF8D}"/>
              </a:ext>
            </a:extLst>
          </p:cNvPr>
          <p:cNvSpPr txBox="1"/>
          <p:nvPr/>
        </p:nvSpPr>
        <p:spPr>
          <a:xfrm>
            <a:off x="1358231" y="4451231"/>
            <a:ext cx="8672567" cy="769441"/>
          </a:xfrm>
          <a:prstGeom prst="rect">
            <a:avLst/>
          </a:prstGeom>
          <a:noFill/>
        </p:spPr>
        <p:txBody>
          <a:bodyPr wrap="none" rtlCol="0">
            <a:spAutoFit/>
          </a:bodyPr>
          <a:lstStyle/>
          <a:p>
            <a:pPr algn="l"/>
            <a:r>
              <a:rPr kumimoji="1" lang="ja-JP" altLang="en-US" sz="4400" b="1" dirty="0">
                <a:solidFill>
                  <a:schemeClr val="accent5"/>
                </a:solidFill>
              </a:rPr>
              <a:t>・　分からないときは、調べる。</a:t>
            </a:r>
          </a:p>
        </p:txBody>
      </p:sp>
    </p:spTree>
    <p:extLst>
      <p:ext uri="{BB962C8B-B14F-4D97-AF65-F5344CB8AC3E}">
        <p14:creationId xmlns:p14="http://schemas.microsoft.com/office/powerpoint/2010/main" val="11056893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A56874F-7407-C733-8BCE-23B0A91BDAE1}"/>
              </a:ext>
            </a:extLst>
          </p:cNvPr>
          <p:cNvSpPr>
            <a:spLocks noGrp="1"/>
          </p:cNvSpPr>
          <p:nvPr>
            <p:ph type="title"/>
          </p:nvPr>
        </p:nvSpPr>
        <p:spPr>
          <a:xfrm>
            <a:off x="260685" y="0"/>
            <a:ext cx="9875520" cy="1356360"/>
          </a:xfrm>
        </p:spPr>
        <p:txBody>
          <a:bodyPr>
            <a:normAutofit/>
          </a:bodyPr>
          <a:lstStyle/>
          <a:p>
            <a:r>
              <a:rPr kumimoji="1" lang="ja-JP" altLang="en-US" sz="4800" b="1" dirty="0">
                <a:solidFill>
                  <a:schemeClr val="accent5"/>
                </a:solidFill>
              </a:rPr>
              <a:t>実験レポートの作成</a:t>
            </a:r>
          </a:p>
        </p:txBody>
      </p:sp>
      <p:sp>
        <p:nvSpPr>
          <p:cNvPr id="4" name="テキスト ボックス 3">
            <a:extLst>
              <a:ext uri="{FF2B5EF4-FFF2-40B4-BE49-F238E27FC236}">
                <a16:creationId xmlns:a16="http://schemas.microsoft.com/office/drawing/2014/main" id="{7AE68949-8567-5BA5-B8CC-AC963BD20BCF}"/>
              </a:ext>
            </a:extLst>
          </p:cNvPr>
          <p:cNvSpPr txBox="1"/>
          <p:nvPr/>
        </p:nvSpPr>
        <p:spPr>
          <a:xfrm>
            <a:off x="260685" y="1600405"/>
            <a:ext cx="11742821" cy="3477875"/>
          </a:xfrm>
          <a:prstGeom prst="rect">
            <a:avLst/>
          </a:prstGeom>
          <a:noFill/>
        </p:spPr>
        <p:txBody>
          <a:bodyPr wrap="square">
            <a:spAutoFit/>
          </a:bodyPr>
          <a:lstStyle/>
          <a:p>
            <a:pPr marL="742950" indent="-742950">
              <a:buAutoNum type="arabicPeriod"/>
            </a:pPr>
            <a:r>
              <a:rPr kumimoji="1" lang="ja-JP" altLang="en-US" sz="3600" b="1" dirty="0">
                <a:solidFill>
                  <a:schemeClr val="accent5"/>
                </a:solidFill>
              </a:rPr>
              <a:t>データを入力したスプレッドシートを、班員の</a:t>
            </a:r>
            <a:endParaRPr kumimoji="1" lang="en-US" altLang="ja-JP" sz="3600" b="1" dirty="0">
              <a:solidFill>
                <a:schemeClr val="accent5"/>
              </a:solidFill>
            </a:endParaRPr>
          </a:p>
          <a:p>
            <a:r>
              <a:rPr kumimoji="1" lang="ja-JP" altLang="en-US" sz="3600" b="1" dirty="0">
                <a:solidFill>
                  <a:schemeClr val="accent5"/>
                </a:solidFill>
              </a:rPr>
              <a:t>　  名前を付けて提出する。</a:t>
            </a:r>
            <a:endParaRPr kumimoji="1" lang="en-US" altLang="ja-JP" sz="3600" b="1" dirty="0">
              <a:solidFill>
                <a:schemeClr val="accent5"/>
              </a:solidFill>
            </a:endParaRPr>
          </a:p>
          <a:p>
            <a:endParaRPr kumimoji="1" lang="en-US" altLang="ja-JP" sz="4000" b="1" dirty="0">
              <a:solidFill>
                <a:schemeClr val="accent5"/>
              </a:solidFill>
            </a:endParaRPr>
          </a:p>
          <a:p>
            <a:endParaRPr kumimoji="1" lang="en-US" altLang="ja-JP" sz="4000" b="1" dirty="0">
              <a:solidFill>
                <a:schemeClr val="accent5"/>
              </a:solidFill>
            </a:endParaRPr>
          </a:p>
          <a:p>
            <a:r>
              <a:rPr kumimoji="1" lang="ja-JP" altLang="en-US" sz="3200" b="1" dirty="0">
                <a:solidFill>
                  <a:schemeClr val="accent3">
                    <a:lumMod val="50000"/>
                  </a:schemeClr>
                </a:solidFill>
              </a:rPr>
              <a:t>生徒共有→</a:t>
            </a:r>
            <a:r>
              <a:rPr kumimoji="1" lang="en-US" altLang="ja-JP" sz="3200" b="1" dirty="0">
                <a:solidFill>
                  <a:schemeClr val="accent3">
                    <a:lumMod val="50000"/>
                  </a:schemeClr>
                </a:solidFill>
              </a:rPr>
              <a:t>07</a:t>
            </a:r>
            <a:r>
              <a:rPr kumimoji="1" lang="ja-JP" altLang="en-US" sz="3200" b="1" dirty="0">
                <a:solidFill>
                  <a:schemeClr val="accent3">
                    <a:lumMod val="50000"/>
                  </a:schemeClr>
                </a:solidFill>
              </a:rPr>
              <a:t>＿情報科→</a:t>
            </a:r>
            <a:r>
              <a:rPr kumimoji="1" lang="en-US" altLang="ja-JP" sz="3200" b="1" dirty="0">
                <a:solidFill>
                  <a:schemeClr val="accent3">
                    <a:lumMod val="50000"/>
                  </a:schemeClr>
                </a:solidFill>
              </a:rPr>
              <a:t>R7</a:t>
            </a:r>
            <a:r>
              <a:rPr kumimoji="1" lang="ja-JP" altLang="en-US" sz="3200" b="1" dirty="0">
                <a:solidFill>
                  <a:schemeClr val="accent3">
                    <a:lumMod val="50000"/>
                  </a:schemeClr>
                </a:solidFill>
              </a:rPr>
              <a:t>→</a:t>
            </a:r>
            <a:r>
              <a:rPr kumimoji="1" lang="en-US" altLang="ja-JP" sz="3200" b="1" dirty="0">
                <a:solidFill>
                  <a:schemeClr val="accent3">
                    <a:lumMod val="50000"/>
                  </a:schemeClr>
                </a:solidFill>
              </a:rPr>
              <a:t>2-2DS</a:t>
            </a:r>
            <a:r>
              <a:rPr kumimoji="1" lang="ja-JP" altLang="en-US" sz="3200" b="1" dirty="0">
                <a:solidFill>
                  <a:schemeClr val="accent3">
                    <a:lumMod val="50000"/>
                  </a:schemeClr>
                </a:solidFill>
              </a:rPr>
              <a:t>→コイントスは平等？</a:t>
            </a:r>
            <a:endParaRPr kumimoji="1" lang="en-US" altLang="ja-JP" sz="3200" b="1" dirty="0">
              <a:solidFill>
                <a:schemeClr val="accent3">
                  <a:lumMod val="50000"/>
                </a:schemeClr>
              </a:solidFill>
            </a:endParaRPr>
          </a:p>
          <a:p>
            <a:endParaRPr kumimoji="1" lang="en-US" altLang="ja-JP" sz="3600" b="1" dirty="0">
              <a:solidFill>
                <a:schemeClr val="accent5"/>
              </a:solidFill>
            </a:endParaRPr>
          </a:p>
        </p:txBody>
      </p:sp>
    </p:spTree>
    <p:extLst>
      <p:ext uri="{BB962C8B-B14F-4D97-AF65-F5344CB8AC3E}">
        <p14:creationId xmlns:p14="http://schemas.microsoft.com/office/powerpoint/2010/main" val="3819442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293B7034-7B31-124A-C690-9E52C2662C77}"/>
              </a:ext>
            </a:extLst>
          </p:cNvPr>
          <p:cNvPicPr>
            <a:picLocks noChangeAspect="1"/>
          </p:cNvPicPr>
          <p:nvPr/>
        </p:nvPicPr>
        <p:blipFill>
          <a:blip r:embed="rId2"/>
          <a:stretch>
            <a:fillRect/>
          </a:stretch>
        </p:blipFill>
        <p:spPr>
          <a:xfrm>
            <a:off x="93967" y="73917"/>
            <a:ext cx="12004064" cy="1511939"/>
          </a:xfrm>
          <a:prstGeom prst="rect">
            <a:avLst/>
          </a:prstGeom>
        </p:spPr>
      </p:pic>
      <p:sp>
        <p:nvSpPr>
          <p:cNvPr id="4" name="テキスト ボックス 3">
            <a:extLst>
              <a:ext uri="{FF2B5EF4-FFF2-40B4-BE49-F238E27FC236}">
                <a16:creationId xmlns:a16="http://schemas.microsoft.com/office/drawing/2014/main" id="{79A20C7A-ECB5-D334-5E54-C7815B6BCBD7}"/>
              </a:ext>
            </a:extLst>
          </p:cNvPr>
          <p:cNvSpPr txBox="1"/>
          <p:nvPr/>
        </p:nvSpPr>
        <p:spPr>
          <a:xfrm>
            <a:off x="345066" y="1632894"/>
            <a:ext cx="11501867" cy="4647426"/>
          </a:xfrm>
          <a:prstGeom prst="rect">
            <a:avLst/>
          </a:prstGeom>
          <a:noFill/>
        </p:spPr>
        <p:txBody>
          <a:bodyPr wrap="none" rtlCol="0">
            <a:spAutoFit/>
          </a:bodyPr>
          <a:lstStyle/>
          <a:p>
            <a:pPr algn="l"/>
            <a:r>
              <a:rPr kumimoji="1" lang="ja-JP" altLang="en-US" sz="3600" b="1" dirty="0">
                <a:solidFill>
                  <a:schemeClr val="accent5"/>
                </a:solidFill>
              </a:rPr>
              <a:t>具体的な数値を用いて、表と裏どちらが出やすいのか</a:t>
            </a:r>
            <a:endParaRPr kumimoji="1" lang="en-US" altLang="ja-JP" sz="3600" b="1" dirty="0">
              <a:solidFill>
                <a:schemeClr val="accent5"/>
              </a:solidFill>
            </a:endParaRPr>
          </a:p>
          <a:p>
            <a:pPr algn="l"/>
            <a:r>
              <a:rPr kumimoji="1" lang="ja-JP" altLang="en-US" sz="3600" b="1" dirty="0">
                <a:solidFill>
                  <a:schemeClr val="accent5"/>
                </a:solidFill>
              </a:rPr>
              <a:t>議論すること。</a:t>
            </a:r>
            <a:endParaRPr kumimoji="1" lang="en-US" altLang="ja-JP" sz="3600" b="1" dirty="0">
              <a:solidFill>
                <a:schemeClr val="accent5"/>
              </a:solidFill>
            </a:endParaRPr>
          </a:p>
          <a:p>
            <a:pPr algn="ctr"/>
            <a:r>
              <a:rPr kumimoji="1" lang="ja-JP" altLang="en-US" sz="3600" b="1" dirty="0">
                <a:solidFill>
                  <a:schemeClr val="accent5"/>
                </a:solidFill>
              </a:rPr>
              <a:t>（平均値・最頻値・中央値・標準偏差）</a:t>
            </a:r>
            <a:endParaRPr kumimoji="1" lang="en-US" altLang="ja-JP" sz="3600" b="1" dirty="0">
              <a:solidFill>
                <a:schemeClr val="accent5"/>
              </a:solidFill>
            </a:endParaRPr>
          </a:p>
          <a:p>
            <a:pPr algn="ctr"/>
            <a:endParaRPr kumimoji="1" lang="en-US" altLang="ja-JP" sz="3600" b="1" dirty="0">
              <a:solidFill>
                <a:schemeClr val="accent5"/>
              </a:solidFill>
            </a:endParaRPr>
          </a:p>
          <a:p>
            <a:r>
              <a:rPr kumimoji="1" lang="ja-JP" altLang="en-US" sz="3600" b="1" dirty="0">
                <a:solidFill>
                  <a:schemeClr val="accent5"/>
                </a:solidFill>
              </a:rPr>
              <a:t>結論を出すに至って、実験回数が妥当がどうかも</a:t>
            </a:r>
            <a:endParaRPr kumimoji="1" lang="en-US" altLang="ja-JP" sz="3600" b="1" dirty="0">
              <a:solidFill>
                <a:schemeClr val="accent5"/>
              </a:solidFill>
            </a:endParaRPr>
          </a:p>
          <a:p>
            <a:r>
              <a:rPr kumimoji="1" lang="ja-JP" altLang="en-US" sz="3600" b="1" dirty="0">
                <a:solidFill>
                  <a:schemeClr val="accent5"/>
                </a:solidFill>
              </a:rPr>
              <a:t>グループで議論してください。</a:t>
            </a:r>
            <a:endParaRPr kumimoji="1" lang="en-US" altLang="ja-JP" sz="3600" b="1" dirty="0">
              <a:solidFill>
                <a:schemeClr val="accent5"/>
              </a:solidFill>
            </a:endParaRPr>
          </a:p>
          <a:p>
            <a:endParaRPr kumimoji="1" lang="en-US" altLang="ja-JP" sz="3600" b="1" dirty="0">
              <a:solidFill>
                <a:schemeClr val="accent5"/>
              </a:solidFill>
            </a:endParaRPr>
          </a:p>
          <a:p>
            <a:r>
              <a:rPr kumimoji="1" lang="ja-JP" altLang="en-US" sz="4400" b="1" dirty="0">
                <a:solidFill>
                  <a:srgbClr val="FF0000"/>
                </a:solidFill>
              </a:rPr>
              <a:t>結果をグループごとに発表してもらいます！</a:t>
            </a:r>
            <a:endParaRPr kumimoji="1" lang="en-US" altLang="ja-JP" sz="4400" b="1" dirty="0">
              <a:solidFill>
                <a:srgbClr val="FF0000"/>
              </a:solidFill>
            </a:endParaRPr>
          </a:p>
        </p:txBody>
      </p:sp>
    </p:spTree>
    <p:extLst>
      <p:ext uri="{BB962C8B-B14F-4D97-AF65-F5344CB8AC3E}">
        <p14:creationId xmlns:p14="http://schemas.microsoft.com/office/powerpoint/2010/main" val="9840228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四角形: 角を丸くする 7">
            <a:extLst>
              <a:ext uri="{FF2B5EF4-FFF2-40B4-BE49-F238E27FC236}">
                <a16:creationId xmlns:a16="http://schemas.microsoft.com/office/drawing/2014/main" id="{A369FF56-DBA1-359F-5B3F-49B7F7A973DE}"/>
              </a:ext>
            </a:extLst>
          </p:cNvPr>
          <p:cNvSpPr/>
          <p:nvPr/>
        </p:nvSpPr>
        <p:spPr>
          <a:xfrm>
            <a:off x="304801" y="1876926"/>
            <a:ext cx="11438020" cy="4716379"/>
          </a:xfrm>
          <a:prstGeom prst="roundRect">
            <a:avLst/>
          </a:prstGeom>
          <a:solidFill>
            <a:schemeClr val="accent5">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6D49F669-BACB-E98F-E902-74ACDEF72892}"/>
              </a:ext>
            </a:extLst>
          </p:cNvPr>
          <p:cNvSpPr txBox="1"/>
          <p:nvPr/>
        </p:nvSpPr>
        <p:spPr>
          <a:xfrm>
            <a:off x="449179" y="427869"/>
            <a:ext cx="11293642" cy="1077218"/>
          </a:xfrm>
          <a:prstGeom prst="rect">
            <a:avLst/>
          </a:prstGeom>
          <a:noFill/>
        </p:spPr>
        <p:txBody>
          <a:bodyPr wrap="square">
            <a:spAutoFit/>
          </a:bodyPr>
          <a:lstStyle/>
          <a:p>
            <a:r>
              <a:rPr kumimoji="1" lang="en-US" altLang="ja-JP" sz="3200" b="1" dirty="0">
                <a:solidFill>
                  <a:schemeClr val="accent5"/>
                </a:solidFill>
              </a:rPr>
              <a:t>3.</a:t>
            </a:r>
            <a:r>
              <a:rPr kumimoji="1" lang="ja-JP" altLang="en-US" sz="3200" b="1" dirty="0">
                <a:solidFill>
                  <a:schemeClr val="accent5"/>
                </a:solidFill>
              </a:rPr>
              <a:t>　すべてのグループの結果を一つのヒストグラムで示し、　</a:t>
            </a:r>
            <a:endParaRPr kumimoji="1" lang="en-US" altLang="ja-JP" sz="3200" b="1" dirty="0">
              <a:solidFill>
                <a:schemeClr val="accent5"/>
              </a:solidFill>
            </a:endParaRPr>
          </a:p>
          <a:p>
            <a:r>
              <a:rPr kumimoji="1" lang="ja-JP" altLang="en-US" sz="3200" b="1" dirty="0">
                <a:solidFill>
                  <a:schemeClr val="accent5"/>
                </a:solidFill>
              </a:rPr>
              <a:t>　　改めて仮説を検証する。</a:t>
            </a:r>
            <a:endParaRPr kumimoji="1" lang="en-US" altLang="ja-JP" sz="3200" b="1" dirty="0">
              <a:solidFill>
                <a:schemeClr val="accent5"/>
              </a:solidFill>
            </a:endParaRPr>
          </a:p>
        </p:txBody>
      </p:sp>
      <p:sp>
        <p:nvSpPr>
          <p:cNvPr id="5" name="テキスト ボックス 4">
            <a:extLst>
              <a:ext uri="{FF2B5EF4-FFF2-40B4-BE49-F238E27FC236}">
                <a16:creationId xmlns:a16="http://schemas.microsoft.com/office/drawing/2014/main" id="{134C2BED-C178-2AB2-4AB7-0C29EE2CC205}"/>
              </a:ext>
            </a:extLst>
          </p:cNvPr>
          <p:cNvSpPr txBox="1"/>
          <p:nvPr/>
        </p:nvSpPr>
        <p:spPr>
          <a:xfrm>
            <a:off x="449180" y="2228835"/>
            <a:ext cx="11293641" cy="1077218"/>
          </a:xfrm>
          <a:prstGeom prst="rect">
            <a:avLst/>
          </a:prstGeom>
          <a:noFill/>
        </p:spPr>
        <p:txBody>
          <a:bodyPr wrap="square">
            <a:spAutoFit/>
          </a:bodyPr>
          <a:lstStyle/>
          <a:p>
            <a:r>
              <a:rPr lang="ja-JP" altLang="en-US" sz="3200" b="1" dirty="0">
                <a:solidFill>
                  <a:schemeClr val="accent5"/>
                </a:solidFill>
              </a:rPr>
              <a:t>①　各グループで作成したスプレッドシートに、　</a:t>
            </a:r>
            <a:endParaRPr lang="en-US" altLang="ja-JP" sz="3200" b="1" dirty="0">
              <a:solidFill>
                <a:schemeClr val="accent5"/>
              </a:solidFill>
            </a:endParaRPr>
          </a:p>
          <a:p>
            <a:r>
              <a:rPr lang="ja-JP" altLang="en-US" sz="3200" b="1" dirty="0">
                <a:solidFill>
                  <a:schemeClr val="accent5"/>
                </a:solidFill>
              </a:rPr>
              <a:t>　　新たなシートを作成する。</a:t>
            </a:r>
          </a:p>
        </p:txBody>
      </p:sp>
      <p:sp>
        <p:nvSpPr>
          <p:cNvPr id="6" name="テキスト ボックス 5">
            <a:extLst>
              <a:ext uri="{FF2B5EF4-FFF2-40B4-BE49-F238E27FC236}">
                <a16:creationId xmlns:a16="http://schemas.microsoft.com/office/drawing/2014/main" id="{07EAA6A1-67CF-A8B6-207C-966E62C7C160}"/>
              </a:ext>
            </a:extLst>
          </p:cNvPr>
          <p:cNvSpPr txBox="1"/>
          <p:nvPr/>
        </p:nvSpPr>
        <p:spPr>
          <a:xfrm>
            <a:off x="449180" y="4124131"/>
            <a:ext cx="11293641" cy="584775"/>
          </a:xfrm>
          <a:prstGeom prst="rect">
            <a:avLst/>
          </a:prstGeom>
          <a:noFill/>
        </p:spPr>
        <p:txBody>
          <a:bodyPr wrap="square">
            <a:spAutoFit/>
          </a:bodyPr>
          <a:lstStyle/>
          <a:p>
            <a:r>
              <a:rPr lang="ja-JP" altLang="en-US" sz="3200" b="1" dirty="0">
                <a:solidFill>
                  <a:schemeClr val="accent5"/>
                </a:solidFill>
              </a:rPr>
              <a:t>②　すべてのグループのデータを張り付ける。</a:t>
            </a:r>
          </a:p>
        </p:txBody>
      </p:sp>
      <p:sp>
        <p:nvSpPr>
          <p:cNvPr id="7" name="テキスト ボックス 6">
            <a:extLst>
              <a:ext uri="{FF2B5EF4-FFF2-40B4-BE49-F238E27FC236}">
                <a16:creationId xmlns:a16="http://schemas.microsoft.com/office/drawing/2014/main" id="{39DF6BAE-B33C-EF77-086C-516D2477BA32}"/>
              </a:ext>
            </a:extLst>
          </p:cNvPr>
          <p:cNvSpPr txBox="1"/>
          <p:nvPr/>
        </p:nvSpPr>
        <p:spPr>
          <a:xfrm>
            <a:off x="449180" y="5722245"/>
            <a:ext cx="11293641" cy="584775"/>
          </a:xfrm>
          <a:prstGeom prst="rect">
            <a:avLst/>
          </a:prstGeom>
          <a:noFill/>
        </p:spPr>
        <p:txBody>
          <a:bodyPr wrap="square">
            <a:spAutoFit/>
          </a:bodyPr>
          <a:lstStyle/>
          <a:p>
            <a:r>
              <a:rPr lang="ja-JP" altLang="en-US" sz="3200" b="1" dirty="0">
                <a:solidFill>
                  <a:schemeClr val="accent5"/>
                </a:solidFill>
              </a:rPr>
              <a:t>③　ヒストグラムを作成する。</a:t>
            </a:r>
          </a:p>
        </p:txBody>
      </p:sp>
    </p:spTree>
    <p:extLst>
      <p:ext uri="{BB962C8B-B14F-4D97-AF65-F5344CB8AC3E}">
        <p14:creationId xmlns:p14="http://schemas.microsoft.com/office/powerpoint/2010/main" val="42478398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B24A6EB-A8BC-EC36-62B7-4A6A2B8912A1}"/>
              </a:ext>
            </a:extLst>
          </p:cNvPr>
          <p:cNvSpPr>
            <a:spLocks noGrp="1"/>
          </p:cNvSpPr>
          <p:nvPr/>
        </p:nvSpPr>
        <p:spPr>
          <a:xfrm>
            <a:off x="439616" y="355600"/>
            <a:ext cx="11848904" cy="135636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a:solidFill>
                  <a:schemeClr val="accent5"/>
                </a:solidFill>
                <a:ea typeface="+mj-lt"/>
                <a:cs typeface="+mj-lt"/>
              </a:rPr>
              <a:t>本資料の作成にあたり、以下の文献を参考にしました。</a:t>
            </a:r>
            <a:endParaRPr lang="en-US" altLang="ja-JP" sz="3200">
              <a:solidFill>
                <a:schemeClr val="accent5"/>
              </a:solidFill>
            </a:endParaRPr>
          </a:p>
          <a:p>
            <a:r>
              <a:rPr lang="ja-JP" altLang="en-US" sz="3200">
                <a:solidFill>
                  <a:schemeClr val="accent5"/>
                </a:solidFill>
                <a:ea typeface="+mj-lt"/>
                <a:cs typeface="+mj-lt"/>
              </a:rPr>
              <a:t>涌井良幸・涌井貞美</a:t>
            </a:r>
            <a:r>
              <a:rPr lang="en-US" sz="3200">
                <a:solidFill>
                  <a:schemeClr val="accent5"/>
                </a:solidFill>
                <a:ea typeface="+mj-lt"/>
                <a:cs typeface="+mj-lt"/>
              </a:rPr>
              <a:t>『</a:t>
            </a:r>
            <a:r>
              <a:rPr lang="ja-JP" altLang="en-US" sz="3200">
                <a:solidFill>
                  <a:schemeClr val="accent5"/>
                </a:solidFill>
                <a:ea typeface="+mj-lt"/>
                <a:cs typeface="+mj-lt"/>
              </a:rPr>
              <a:t>統計学の図鑑</a:t>
            </a:r>
            <a:r>
              <a:rPr lang="en-US" sz="3200">
                <a:solidFill>
                  <a:schemeClr val="accent5"/>
                </a:solidFill>
                <a:ea typeface="+mj-lt"/>
                <a:cs typeface="+mj-lt"/>
              </a:rPr>
              <a:t>』</a:t>
            </a:r>
            <a:r>
              <a:rPr lang="ja-JP" altLang="en-US" sz="3200">
                <a:solidFill>
                  <a:schemeClr val="accent5"/>
                </a:solidFill>
                <a:ea typeface="+mj-lt"/>
                <a:cs typeface="+mj-lt"/>
              </a:rPr>
              <a:t>技術評論社</a:t>
            </a:r>
            <a:endParaRPr lang="en-US" sz="3200">
              <a:solidFill>
                <a:schemeClr val="accent5"/>
              </a:solidFill>
            </a:endParaRPr>
          </a:p>
        </p:txBody>
      </p:sp>
    </p:spTree>
    <p:extLst>
      <p:ext uri="{BB962C8B-B14F-4D97-AF65-F5344CB8AC3E}">
        <p14:creationId xmlns:p14="http://schemas.microsoft.com/office/powerpoint/2010/main" val="18945281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四角形: 角を丸くする 5">
            <a:extLst>
              <a:ext uri="{FF2B5EF4-FFF2-40B4-BE49-F238E27FC236}">
                <a16:creationId xmlns:a16="http://schemas.microsoft.com/office/drawing/2014/main" id="{D1111DE7-3A7A-FB55-4A19-FA2B5EE1C0A4}"/>
              </a:ext>
            </a:extLst>
          </p:cNvPr>
          <p:cNvSpPr/>
          <p:nvPr/>
        </p:nvSpPr>
        <p:spPr>
          <a:xfrm>
            <a:off x="533248" y="1356360"/>
            <a:ext cx="11295733" cy="516312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A768EFD3-DFE9-88C4-01E9-B7C8214B2EBE}"/>
              </a:ext>
            </a:extLst>
          </p:cNvPr>
          <p:cNvSpPr>
            <a:spLocks noGrp="1"/>
          </p:cNvSpPr>
          <p:nvPr>
            <p:ph type="title"/>
          </p:nvPr>
        </p:nvSpPr>
        <p:spPr>
          <a:xfrm>
            <a:off x="846782" y="0"/>
            <a:ext cx="10757054" cy="1356360"/>
          </a:xfrm>
        </p:spPr>
        <p:txBody>
          <a:bodyPr>
            <a:normAutofit/>
          </a:bodyPr>
          <a:lstStyle/>
          <a:p>
            <a:r>
              <a:rPr kumimoji="1" lang="ja-JP" altLang="en-US" sz="3200" dirty="0">
                <a:solidFill>
                  <a:schemeClr val="accent5"/>
                </a:solidFill>
              </a:rPr>
              <a:t>みんなが作成したヒストグラムを見比べてみましょう。</a:t>
            </a:r>
          </a:p>
        </p:txBody>
      </p:sp>
      <p:sp>
        <p:nvSpPr>
          <p:cNvPr id="3" name="テキスト ボックス 2">
            <a:extLst>
              <a:ext uri="{FF2B5EF4-FFF2-40B4-BE49-F238E27FC236}">
                <a16:creationId xmlns:a16="http://schemas.microsoft.com/office/drawing/2014/main" id="{B0981E87-3EAB-ECB3-82F4-0A31133C5C66}"/>
              </a:ext>
            </a:extLst>
          </p:cNvPr>
          <p:cNvSpPr txBox="1"/>
          <p:nvPr/>
        </p:nvSpPr>
        <p:spPr>
          <a:xfrm>
            <a:off x="952289" y="1864774"/>
            <a:ext cx="9664825" cy="1077218"/>
          </a:xfrm>
          <a:prstGeom prst="rect">
            <a:avLst/>
          </a:prstGeom>
          <a:noFill/>
        </p:spPr>
        <p:txBody>
          <a:bodyPr wrap="none" rtlCol="0">
            <a:spAutoFit/>
          </a:bodyPr>
          <a:lstStyle/>
          <a:p>
            <a:pPr algn="l"/>
            <a:r>
              <a:rPr kumimoji="1" lang="en-US" altLang="ja-JP" sz="3200" b="1" dirty="0">
                <a:solidFill>
                  <a:schemeClr val="accent5"/>
                </a:solidFill>
              </a:rPr>
              <a:t>1.</a:t>
            </a:r>
            <a:r>
              <a:rPr kumimoji="1" lang="ja-JP" altLang="en-US" sz="3200" b="1" dirty="0">
                <a:solidFill>
                  <a:schemeClr val="accent5"/>
                </a:solidFill>
              </a:rPr>
              <a:t>クラスルームから、「</a:t>
            </a:r>
            <a:r>
              <a:rPr kumimoji="1" lang="en-US" altLang="ja-JP" sz="3200" b="1" dirty="0">
                <a:solidFill>
                  <a:schemeClr val="accent5"/>
                </a:solidFill>
              </a:rPr>
              <a:t>DS</a:t>
            </a:r>
            <a:r>
              <a:rPr kumimoji="1" lang="ja-JP" altLang="en-US" sz="3200" b="1" dirty="0">
                <a:solidFill>
                  <a:schemeClr val="accent5"/>
                </a:solidFill>
              </a:rPr>
              <a:t>　</a:t>
            </a:r>
            <a:r>
              <a:rPr kumimoji="1" lang="en-US" altLang="ja-JP" sz="3200" b="1" dirty="0">
                <a:solidFill>
                  <a:schemeClr val="accent5"/>
                </a:solidFill>
              </a:rPr>
              <a:t>3</a:t>
            </a:r>
            <a:r>
              <a:rPr kumimoji="1" lang="ja-JP" altLang="en-US" sz="3200" b="1" dirty="0">
                <a:solidFill>
                  <a:schemeClr val="accent5"/>
                </a:solidFill>
              </a:rPr>
              <a:t>」のドキュメントを</a:t>
            </a:r>
            <a:endParaRPr kumimoji="1" lang="en-US" altLang="ja-JP" sz="3200" b="1" dirty="0">
              <a:solidFill>
                <a:schemeClr val="accent5"/>
              </a:solidFill>
            </a:endParaRPr>
          </a:p>
          <a:p>
            <a:pPr algn="l"/>
            <a:r>
              <a:rPr kumimoji="1" lang="ja-JP" altLang="en-US" sz="3200" b="1" dirty="0">
                <a:solidFill>
                  <a:schemeClr val="accent5"/>
                </a:solidFill>
              </a:rPr>
              <a:t>　ダウンロードする。</a:t>
            </a:r>
          </a:p>
        </p:txBody>
      </p:sp>
      <p:sp>
        <p:nvSpPr>
          <p:cNvPr id="4" name="テキスト ボックス 3">
            <a:extLst>
              <a:ext uri="{FF2B5EF4-FFF2-40B4-BE49-F238E27FC236}">
                <a16:creationId xmlns:a16="http://schemas.microsoft.com/office/drawing/2014/main" id="{5CB62212-0C59-F98B-A660-6B7EE4A1AC90}"/>
              </a:ext>
            </a:extLst>
          </p:cNvPr>
          <p:cNvSpPr txBox="1"/>
          <p:nvPr/>
        </p:nvSpPr>
        <p:spPr>
          <a:xfrm>
            <a:off x="952287" y="3485755"/>
            <a:ext cx="10876695" cy="1077218"/>
          </a:xfrm>
          <a:prstGeom prst="rect">
            <a:avLst/>
          </a:prstGeom>
          <a:noFill/>
        </p:spPr>
        <p:txBody>
          <a:bodyPr wrap="none" rtlCol="0">
            <a:spAutoFit/>
          </a:bodyPr>
          <a:lstStyle/>
          <a:p>
            <a:pPr algn="l"/>
            <a:r>
              <a:rPr kumimoji="1" lang="en-US" altLang="ja-JP" sz="3200" b="1" dirty="0">
                <a:solidFill>
                  <a:schemeClr val="accent5"/>
                </a:solidFill>
              </a:rPr>
              <a:t>2.</a:t>
            </a:r>
            <a:r>
              <a:rPr kumimoji="1" lang="ja-JP" altLang="en-US" sz="3200" b="1" dirty="0">
                <a:solidFill>
                  <a:schemeClr val="accent5"/>
                </a:solidFill>
              </a:rPr>
              <a:t>作成したグラフをスプレッドシートからドキュメントに</a:t>
            </a:r>
            <a:endParaRPr kumimoji="1" lang="en-US" altLang="ja-JP" sz="3200" b="1" dirty="0">
              <a:solidFill>
                <a:schemeClr val="accent5"/>
              </a:solidFill>
            </a:endParaRPr>
          </a:p>
          <a:p>
            <a:pPr algn="l"/>
            <a:r>
              <a:rPr kumimoji="1" lang="ja-JP" altLang="en-US" sz="3200" b="1" dirty="0">
                <a:solidFill>
                  <a:schemeClr val="accent5"/>
                </a:solidFill>
              </a:rPr>
              <a:t>　張りつける。</a:t>
            </a:r>
          </a:p>
        </p:txBody>
      </p:sp>
      <p:sp>
        <p:nvSpPr>
          <p:cNvPr id="5" name="テキスト ボックス 4">
            <a:extLst>
              <a:ext uri="{FF2B5EF4-FFF2-40B4-BE49-F238E27FC236}">
                <a16:creationId xmlns:a16="http://schemas.microsoft.com/office/drawing/2014/main" id="{306D5ACF-0358-424F-E86A-8A54CDCE02FC}"/>
              </a:ext>
            </a:extLst>
          </p:cNvPr>
          <p:cNvSpPr txBox="1"/>
          <p:nvPr/>
        </p:nvSpPr>
        <p:spPr>
          <a:xfrm>
            <a:off x="952287" y="5106736"/>
            <a:ext cx="10144124" cy="1077218"/>
          </a:xfrm>
          <a:prstGeom prst="rect">
            <a:avLst/>
          </a:prstGeom>
          <a:noFill/>
        </p:spPr>
        <p:txBody>
          <a:bodyPr wrap="none" rtlCol="0">
            <a:spAutoFit/>
          </a:bodyPr>
          <a:lstStyle/>
          <a:p>
            <a:pPr algn="l"/>
            <a:r>
              <a:rPr kumimoji="1" lang="en-US" altLang="ja-JP" sz="3200" b="1" dirty="0">
                <a:solidFill>
                  <a:schemeClr val="accent5"/>
                </a:solidFill>
              </a:rPr>
              <a:t>3.</a:t>
            </a:r>
            <a:r>
              <a:rPr kumimoji="1" lang="ja-JP" altLang="en-US" sz="3200" b="1" dirty="0">
                <a:solidFill>
                  <a:schemeClr val="accent5"/>
                </a:solidFill>
              </a:rPr>
              <a:t>ドキュメントを「生徒共有→</a:t>
            </a:r>
            <a:r>
              <a:rPr kumimoji="1" lang="en-US" altLang="ja-JP" sz="3200" b="1" dirty="0">
                <a:solidFill>
                  <a:schemeClr val="accent5"/>
                </a:solidFill>
              </a:rPr>
              <a:t>07</a:t>
            </a:r>
            <a:r>
              <a:rPr kumimoji="1" lang="ja-JP" altLang="en-US" sz="3200" b="1" dirty="0">
                <a:solidFill>
                  <a:schemeClr val="accent5"/>
                </a:solidFill>
              </a:rPr>
              <a:t>情報科→</a:t>
            </a:r>
            <a:r>
              <a:rPr kumimoji="1" lang="en-US" altLang="ja-JP" sz="3200" b="1" dirty="0">
                <a:solidFill>
                  <a:schemeClr val="accent5"/>
                </a:solidFill>
              </a:rPr>
              <a:t>R</a:t>
            </a:r>
            <a:r>
              <a:rPr kumimoji="1" lang="ja-JP" altLang="en-US" sz="3200" b="1" dirty="0">
                <a:solidFill>
                  <a:schemeClr val="accent5"/>
                </a:solidFill>
              </a:rPr>
              <a:t>７、、、</a:t>
            </a:r>
            <a:endParaRPr kumimoji="1" lang="en-US" altLang="ja-JP" sz="3200" b="1" dirty="0">
              <a:solidFill>
                <a:schemeClr val="accent5"/>
              </a:solidFill>
            </a:endParaRPr>
          </a:p>
          <a:p>
            <a:pPr algn="l"/>
            <a:r>
              <a:rPr kumimoji="1" lang="ja-JP" altLang="en-US" sz="3200" b="1" dirty="0">
                <a:solidFill>
                  <a:schemeClr val="accent5"/>
                </a:solidFill>
              </a:rPr>
              <a:t>　ヒストグラムの作成」に移動。</a:t>
            </a:r>
          </a:p>
        </p:txBody>
      </p:sp>
    </p:spTree>
    <p:extLst>
      <p:ext uri="{BB962C8B-B14F-4D97-AF65-F5344CB8AC3E}">
        <p14:creationId xmlns:p14="http://schemas.microsoft.com/office/powerpoint/2010/main" val="1764795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72EA03F-97EF-4C62-0988-BDBBE7A1E982}"/>
              </a:ext>
            </a:extLst>
          </p:cNvPr>
          <p:cNvSpPr>
            <a:spLocks noGrp="1"/>
          </p:cNvSpPr>
          <p:nvPr>
            <p:ph type="title"/>
          </p:nvPr>
        </p:nvSpPr>
        <p:spPr>
          <a:xfrm>
            <a:off x="506845" y="600363"/>
            <a:ext cx="11178309" cy="1356360"/>
          </a:xfrm>
        </p:spPr>
        <p:txBody>
          <a:bodyPr>
            <a:normAutofit/>
          </a:bodyPr>
          <a:lstStyle/>
          <a:p>
            <a:r>
              <a:rPr kumimoji="1" lang="ja-JP" altLang="en-US" sz="4000" dirty="0">
                <a:solidFill>
                  <a:schemeClr val="accent5"/>
                </a:solidFill>
              </a:rPr>
              <a:t>階級の分け方によってグラフがどのように見えるか確かめましょう</a:t>
            </a:r>
          </a:p>
        </p:txBody>
      </p:sp>
      <p:sp>
        <p:nvSpPr>
          <p:cNvPr id="3" name="テキスト ボックス 2">
            <a:extLst>
              <a:ext uri="{FF2B5EF4-FFF2-40B4-BE49-F238E27FC236}">
                <a16:creationId xmlns:a16="http://schemas.microsoft.com/office/drawing/2014/main" id="{F7AE6481-54D2-3A41-2E8B-5216E37CED07}"/>
              </a:ext>
            </a:extLst>
          </p:cNvPr>
          <p:cNvSpPr txBox="1"/>
          <p:nvPr/>
        </p:nvSpPr>
        <p:spPr>
          <a:xfrm>
            <a:off x="506845" y="3962399"/>
            <a:ext cx="11405686" cy="1138773"/>
          </a:xfrm>
          <a:prstGeom prst="rect">
            <a:avLst/>
          </a:prstGeom>
          <a:noFill/>
        </p:spPr>
        <p:txBody>
          <a:bodyPr wrap="none" rtlCol="0">
            <a:spAutoFit/>
          </a:bodyPr>
          <a:lstStyle/>
          <a:p>
            <a:pPr algn="l"/>
            <a:r>
              <a:rPr kumimoji="1" lang="ja-JP" altLang="en-US" sz="3600" b="1" dirty="0">
                <a:solidFill>
                  <a:srgbClr val="FF0000"/>
                </a:solidFill>
                <a:latin typeface="HGP創英角ｺﾞｼｯｸUB" panose="020B0900000000000000" pitchFamily="50" charset="-128"/>
                <a:ea typeface="HGP創英角ｺﾞｼｯｸUB" panose="020B0900000000000000" pitchFamily="50" charset="-128"/>
              </a:rPr>
              <a:t>データは処理の仕方により、まったく違うように見えてしまう</a:t>
            </a:r>
            <a:endParaRPr kumimoji="1" lang="en-US" altLang="ja-JP" sz="3600" b="1" dirty="0">
              <a:solidFill>
                <a:srgbClr val="FF0000"/>
              </a:solidFill>
              <a:latin typeface="HGP創英角ｺﾞｼｯｸUB" panose="020B0900000000000000" pitchFamily="50" charset="-128"/>
              <a:ea typeface="HGP創英角ｺﾞｼｯｸUB" panose="020B0900000000000000" pitchFamily="50" charset="-128"/>
            </a:endParaRPr>
          </a:p>
          <a:p>
            <a:pPr algn="l"/>
            <a:endParaRPr kumimoji="1" lang="ja-JP" altLang="en-US" sz="3200" b="1" dirty="0">
              <a:solidFill>
                <a:srgbClr val="FF0000"/>
              </a:solidFill>
              <a:latin typeface="HGP創英角ｺﾞｼｯｸUB" panose="020B0900000000000000" pitchFamily="50" charset="-128"/>
              <a:ea typeface="HGP創英角ｺﾞｼｯｸUB" panose="020B0900000000000000" pitchFamily="50" charset="-128"/>
            </a:endParaRPr>
          </a:p>
        </p:txBody>
      </p:sp>
    </p:spTree>
    <p:extLst>
      <p:ext uri="{BB962C8B-B14F-4D97-AF65-F5344CB8AC3E}">
        <p14:creationId xmlns:p14="http://schemas.microsoft.com/office/powerpoint/2010/main" val="1941798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742BF8C-37E7-8C30-8C29-55A4A4860912}"/>
              </a:ext>
            </a:extLst>
          </p:cNvPr>
          <p:cNvSpPr>
            <a:spLocks noGrp="1"/>
          </p:cNvSpPr>
          <p:nvPr>
            <p:ph type="title"/>
          </p:nvPr>
        </p:nvSpPr>
        <p:spPr>
          <a:xfrm>
            <a:off x="703810" y="683491"/>
            <a:ext cx="10525760" cy="2584797"/>
          </a:xfrm>
        </p:spPr>
        <p:txBody>
          <a:bodyPr>
            <a:noAutofit/>
          </a:bodyPr>
          <a:lstStyle/>
          <a:p>
            <a:r>
              <a:rPr kumimoji="1" lang="ja-JP" altLang="en-US" sz="3600" dirty="0">
                <a:solidFill>
                  <a:schemeClr val="accent5"/>
                </a:solidFill>
              </a:rPr>
              <a:t>それぞれのグラフから皆さんはどのようなことを読み取りますか。</a:t>
            </a:r>
            <a:br>
              <a:rPr kumimoji="1" lang="en-US" altLang="ja-JP" sz="3600" dirty="0">
                <a:solidFill>
                  <a:schemeClr val="accent5"/>
                </a:solidFill>
              </a:rPr>
            </a:br>
            <a:br>
              <a:rPr kumimoji="1" lang="en-US" altLang="ja-JP" sz="3600" dirty="0">
                <a:solidFill>
                  <a:schemeClr val="accent5"/>
                </a:solidFill>
              </a:rPr>
            </a:br>
            <a:r>
              <a:rPr kumimoji="1" lang="ja-JP" altLang="en-US" sz="3600" dirty="0">
                <a:solidFill>
                  <a:schemeClr val="accent5"/>
                </a:solidFill>
              </a:rPr>
              <a:t>このデータは若狭地域のイベントに参加した人の身長のデータでした。</a:t>
            </a:r>
          </a:p>
        </p:txBody>
      </p:sp>
      <p:sp>
        <p:nvSpPr>
          <p:cNvPr id="3" name="テキスト ボックス 2">
            <a:extLst>
              <a:ext uri="{FF2B5EF4-FFF2-40B4-BE49-F238E27FC236}">
                <a16:creationId xmlns:a16="http://schemas.microsoft.com/office/drawing/2014/main" id="{79675430-AB94-F80F-4F7F-7E275A12D650}"/>
              </a:ext>
            </a:extLst>
          </p:cNvPr>
          <p:cNvSpPr txBox="1"/>
          <p:nvPr/>
        </p:nvSpPr>
        <p:spPr>
          <a:xfrm>
            <a:off x="3648364" y="5872884"/>
            <a:ext cx="8663709" cy="584775"/>
          </a:xfrm>
          <a:prstGeom prst="rect">
            <a:avLst/>
          </a:prstGeom>
          <a:noFill/>
        </p:spPr>
        <p:txBody>
          <a:bodyPr wrap="square" rtlCol="0">
            <a:spAutoFit/>
          </a:bodyPr>
          <a:lstStyle/>
          <a:p>
            <a:pPr algn="l"/>
            <a:r>
              <a:rPr kumimoji="1" lang="ja-JP" altLang="en-US" sz="3200" b="1" dirty="0">
                <a:solidFill>
                  <a:schemeClr val="accent5"/>
                </a:solidFill>
              </a:rPr>
              <a:t>先ほどのドキュメントに書き込みましょう。</a:t>
            </a:r>
          </a:p>
        </p:txBody>
      </p:sp>
    </p:spTree>
    <p:extLst>
      <p:ext uri="{BB962C8B-B14F-4D97-AF65-F5344CB8AC3E}">
        <p14:creationId xmlns:p14="http://schemas.microsoft.com/office/powerpoint/2010/main" val="1755931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103" name="Rectangle 4102">
            <a:extLst>
              <a:ext uri="{FF2B5EF4-FFF2-40B4-BE49-F238E27FC236}">
                <a16:creationId xmlns:a16="http://schemas.microsoft.com/office/drawing/2014/main" id="{3BD28B09-C850-4EA4-8888-67416520F3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a:extLst>
              <a:ext uri="{FF2B5EF4-FFF2-40B4-BE49-F238E27FC236}">
                <a16:creationId xmlns:a16="http://schemas.microsoft.com/office/drawing/2014/main" id="{1E4B286F-67BB-539C-28A3-6A144AAB695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279287" y="1123526"/>
            <a:ext cx="9286599" cy="5734474"/>
          </a:xfrm>
          <a:prstGeom prst="rect">
            <a:avLst/>
          </a:prstGeom>
          <a:noFill/>
          <a:extLst>
            <a:ext uri="{909E8E84-426E-40DD-AFC4-6F175D3DCCD1}">
              <a14:hiddenFill xmlns:a14="http://schemas.microsoft.com/office/drawing/2010/main">
                <a:solidFill>
                  <a:srgbClr val="FFFFFF"/>
                </a:solidFill>
              </a14:hiddenFill>
            </a:ext>
          </a:extLst>
        </p:spPr>
      </p:pic>
      <p:sp>
        <p:nvSpPr>
          <p:cNvPr id="4105" name="Rectangle 4104">
            <a:extLst>
              <a:ext uri="{FF2B5EF4-FFF2-40B4-BE49-F238E27FC236}">
                <a16:creationId xmlns:a16="http://schemas.microsoft.com/office/drawing/2014/main" id="{8DE9D5BA-83AA-4459-83D3-20EC090C2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no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2" name="テキスト ボックス 1">
            <a:extLst>
              <a:ext uri="{FF2B5EF4-FFF2-40B4-BE49-F238E27FC236}">
                <a16:creationId xmlns:a16="http://schemas.microsoft.com/office/drawing/2014/main" id="{31AD88AD-55C2-7822-C47C-381A09F19570}"/>
              </a:ext>
            </a:extLst>
          </p:cNvPr>
          <p:cNvSpPr txBox="1"/>
          <p:nvPr/>
        </p:nvSpPr>
        <p:spPr>
          <a:xfrm>
            <a:off x="350982" y="391296"/>
            <a:ext cx="4504759" cy="584775"/>
          </a:xfrm>
          <a:prstGeom prst="rect">
            <a:avLst/>
          </a:prstGeom>
          <a:noFill/>
        </p:spPr>
        <p:txBody>
          <a:bodyPr wrap="none" rtlCol="0">
            <a:spAutoFit/>
          </a:bodyPr>
          <a:lstStyle/>
          <a:p>
            <a:pPr algn="l"/>
            <a:r>
              <a:rPr kumimoji="1" lang="en-US" altLang="ja-JP" sz="3200" b="1" dirty="0">
                <a:solidFill>
                  <a:schemeClr val="accent5"/>
                </a:solidFill>
              </a:rPr>
              <a:t>10</a:t>
            </a:r>
            <a:r>
              <a:rPr kumimoji="1" lang="ja-JP" altLang="en-US" sz="3200" b="1" dirty="0">
                <a:solidFill>
                  <a:schemeClr val="accent5"/>
                </a:solidFill>
              </a:rPr>
              <a:t>ｃｍで区切った場合</a:t>
            </a:r>
          </a:p>
        </p:txBody>
      </p:sp>
    </p:spTree>
    <p:extLst>
      <p:ext uri="{BB962C8B-B14F-4D97-AF65-F5344CB8AC3E}">
        <p14:creationId xmlns:p14="http://schemas.microsoft.com/office/powerpoint/2010/main" val="1790870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四角形: 角を丸くする 5">
            <a:extLst>
              <a:ext uri="{FF2B5EF4-FFF2-40B4-BE49-F238E27FC236}">
                <a16:creationId xmlns:a16="http://schemas.microsoft.com/office/drawing/2014/main" id="{7821E45A-208C-746F-C99D-D97A43F58820}"/>
              </a:ext>
            </a:extLst>
          </p:cNvPr>
          <p:cNvSpPr/>
          <p:nvPr/>
        </p:nvSpPr>
        <p:spPr>
          <a:xfrm>
            <a:off x="272717" y="461828"/>
            <a:ext cx="11646568" cy="175432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0938326D-5C1B-60DC-447B-F1B9AA614B74}"/>
              </a:ext>
            </a:extLst>
          </p:cNvPr>
          <p:cNvSpPr>
            <a:spLocks noGrp="1"/>
          </p:cNvSpPr>
          <p:nvPr>
            <p:ph type="title"/>
          </p:nvPr>
        </p:nvSpPr>
        <p:spPr>
          <a:xfrm>
            <a:off x="676086" y="549683"/>
            <a:ext cx="10839827" cy="1356360"/>
          </a:xfrm>
        </p:spPr>
        <p:txBody>
          <a:bodyPr>
            <a:normAutofit/>
          </a:bodyPr>
          <a:lstStyle/>
          <a:p>
            <a:r>
              <a:rPr kumimoji="1" lang="en-US" altLang="ja-JP" sz="3600" dirty="0">
                <a:solidFill>
                  <a:schemeClr val="accent5"/>
                </a:solidFill>
              </a:rPr>
              <a:t>10cm</a:t>
            </a:r>
            <a:r>
              <a:rPr kumimoji="1" lang="ja-JP" altLang="en-US" sz="3600" dirty="0">
                <a:solidFill>
                  <a:schemeClr val="accent5"/>
                </a:solidFill>
              </a:rPr>
              <a:t>で区切った場合、グラフからどのようなことが読み取れますか。</a:t>
            </a:r>
          </a:p>
        </p:txBody>
      </p:sp>
      <p:sp>
        <p:nvSpPr>
          <p:cNvPr id="3" name="テキスト ボックス 2">
            <a:extLst>
              <a:ext uri="{FF2B5EF4-FFF2-40B4-BE49-F238E27FC236}">
                <a16:creationId xmlns:a16="http://schemas.microsoft.com/office/drawing/2014/main" id="{DEF94FC6-DDE3-520A-5E2C-7EC1DDBC4F35}"/>
              </a:ext>
            </a:extLst>
          </p:cNvPr>
          <p:cNvSpPr txBox="1"/>
          <p:nvPr/>
        </p:nvSpPr>
        <p:spPr>
          <a:xfrm>
            <a:off x="676085" y="2946496"/>
            <a:ext cx="10839827" cy="1200329"/>
          </a:xfrm>
          <a:prstGeom prst="rect">
            <a:avLst/>
          </a:prstGeom>
          <a:noFill/>
        </p:spPr>
        <p:txBody>
          <a:bodyPr wrap="none" rtlCol="0">
            <a:spAutoFit/>
          </a:bodyPr>
          <a:lstStyle/>
          <a:p>
            <a:pPr algn="l"/>
            <a:r>
              <a:rPr kumimoji="1" lang="ja-JP" altLang="en-US" sz="3600" dirty="0">
                <a:solidFill>
                  <a:schemeClr val="accent5"/>
                </a:solidFill>
              </a:rPr>
              <a:t>・　</a:t>
            </a:r>
            <a:r>
              <a:rPr kumimoji="1" lang="en-US" altLang="ja-JP" sz="3600" dirty="0">
                <a:solidFill>
                  <a:schemeClr val="accent5"/>
                </a:solidFill>
              </a:rPr>
              <a:t>140cm</a:t>
            </a:r>
            <a:r>
              <a:rPr kumimoji="1" lang="ja-JP" altLang="en-US" sz="3600" dirty="0">
                <a:solidFill>
                  <a:schemeClr val="accent5"/>
                </a:solidFill>
              </a:rPr>
              <a:t>～</a:t>
            </a:r>
            <a:r>
              <a:rPr kumimoji="1" lang="en-US" altLang="ja-JP" sz="3600" dirty="0">
                <a:solidFill>
                  <a:schemeClr val="accent5"/>
                </a:solidFill>
              </a:rPr>
              <a:t>180</a:t>
            </a:r>
            <a:r>
              <a:rPr kumimoji="1" lang="ja-JP" altLang="en-US" sz="3600" dirty="0">
                <a:solidFill>
                  <a:schemeClr val="accent5"/>
                </a:solidFill>
              </a:rPr>
              <a:t>㎝まで大差なく参加している。</a:t>
            </a:r>
            <a:endParaRPr kumimoji="1" lang="en-US" altLang="ja-JP" sz="3600" dirty="0">
              <a:solidFill>
                <a:schemeClr val="accent5"/>
              </a:solidFill>
            </a:endParaRPr>
          </a:p>
          <a:p>
            <a:pPr algn="l"/>
            <a:r>
              <a:rPr kumimoji="1" lang="ja-JP" altLang="en-US" sz="3600" dirty="0">
                <a:solidFill>
                  <a:schemeClr val="accent5"/>
                </a:solidFill>
              </a:rPr>
              <a:t>　　男女・年齢問わず参加している？</a:t>
            </a:r>
          </a:p>
        </p:txBody>
      </p:sp>
      <p:sp>
        <p:nvSpPr>
          <p:cNvPr id="5" name="テキスト ボックス 4">
            <a:extLst>
              <a:ext uri="{FF2B5EF4-FFF2-40B4-BE49-F238E27FC236}">
                <a16:creationId xmlns:a16="http://schemas.microsoft.com/office/drawing/2014/main" id="{379861DC-390F-8E33-63AD-9B4476537A0E}"/>
              </a:ext>
            </a:extLst>
          </p:cNvPr>
          <p:cNvSpPr txBox="1"/>
          <p:nvPr/>
        </p:nvSpPr>
        <p:spPr>
          <a:xfrm>
            <a:off x="676085" y="4641846"/>
            <a:ext cx="10605788" cy="1754326"/>
          </a:xfrm>
          <a:prstGeom prst="rect">
            <a:avLst/>
          </a:prstGeom>
          <a:noFill/>
        </p:spPr>
        <p:txBody>
          <a:bodyPr wrap="none" rtlCol="0">
            <a:spAutoFit/>
          </a:bodyPr>
          <a:lstStyle/>
          <a:p>
            <a:pPr algn="l"/>
            <a:r>
              <a:rPr kumimoji="1" lang="ja-JP" altLang="en-US" sz="3600" dirty="0">
                <a:solidFill>
                  <a:schemeClr val="accent5"/>
                </a:solidFill>
              </a:rPr>
              <a:t>・　</a:t>
            </a:r>
            <a:r>
              <a:rPr kumimoji="1" lang="en-US" altLang="ja-JP" sz="3600" dirty="0">
                <a:solidFill>
                  <a:schemeClr val="accent5"/>
                </a:solidFill>
              </a:rPr>
              <a:t>150cm</a:t>
            </a:r>
            <a:r>
              <a:rPr kumimoji="1" lang="ja-JP" altLang="en-US" sz="3600" dirty="0">
                <a:solidFill>
                  <a:schemeClr val="accent5"/>
                </a:solidFill>
              </a:rPr>
              <a:t>～</a:t>
            </a:r>
            <a:r>
              <a:rPr kumimoji="1" lang="en-US" altLang="ja-JP" sz="3600" dirty="0">
                <a:solidFill>
                  <a:schemeClr val="accent5"/>
                </a:solidFill>
              </a:rPr>
              <a:t>160cm</a:t>
            </a:r>
            <a:r>
              <a:rPr kumimoji="1" lang="ja-JP" altLang="en-US" sz="3600" dirty="0">
                <a:solidFill>
                  <a:schemeClr val="accent5"/>
                </a:solidFill>
              </a:rPr>
              <a:t>が最も多く参加している。</a:t>
            </a:r>
            <a:endParaRPr kumimoji="1" lang="en-US" altLang="ja-JP" sz="3600" dirty="0">
              <a:solidFill>
                <a:schemeClr val="accent5"/>
              </a:solidFill>
            </a:endParaRPr>
          </a:p>
          <a:p>
            <a:pPr algn="l"/>
            <a:r>
              <a:rPr kumimoji="1" lang="ja-JP" altLang="en-US" sz="3600" dirty="0">
                <a:solidFill>
                  <a:schemeClr val="accent5"/>
                </a:solidFill>
              </a:rPr>
              <a:t>　　女性の参加率の方が高い？</a:t>
            </a:r>
            <a:endParaRPr kumimoji="1" lang="en-US" altLang="ja-JP" sz="3600" dirty="0">
              <a:solidFill>
                <a:schemeClr val="accent5"/>
              </a:solidFill>
            </a:endParaRPr>
          </a:p>
          <a:p>
            <a:pPr algn="l"/>
            <a:r>
              <a:rPr kumimoji="1" lang="ja-JP" altLang="en-US" sz="3600" dirty="0">
                <a:solidFill>
                  <a:schemeClr val="accent5"/>
                </a:solidFill>
              </a:rPr>
              <a:t>　　中学生の参加率が高い？</a:t>
            </a:r>
            <a:endParaRPr kumimoji="1" lang="en-US" altLang="ja-JP" sz="3600" dirty="0">
              <a:solidFill>
                <a:schemeClr val="accent5"/>
              </a:solidFill>
            </a:endParaRPr>
          </a:p>
        </p:txBody>
      </p:sp>
    </p:spTree>
    <p:extLst>
      <p:ext uri="{BB962C8B-B14F-4D97-AF65-F5344CB8AC3E}">
        <p14:creationId xmlns:p14="http://schemas.microsoft.com/office/powerpoint/2010/main" val="1369090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5127" name="Rectangle 5126">
            <a:extLst>
              <a:ext uri="{FF2B5EF4-FFF2-40B4-BE49-F238E27FC236}">
                <a16:creationId xmlns:a16="http://schemas.microsoft.com/office/drawing/2014/main" id="{3BD28B09-C850-4EA4-8888-67416520F3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a:extLst>
              <a:ext uri="{FF2B5EF4-FFF2-40B4-BE49-F238E27FC236}">
                <a16:creationId xmlns:a16="http://schemas.microsoft.com/office/drawing/2014/main" id="{882AA1B1-6945-8B7B-6F08-304581573F0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26887" y="1131145"/>
            <a:ext cx="9286599" cy="5734474"/>
          </a:xfrm>
          <a:prstGeom prst="rect">
            <a:avLst/>
          </a:prstGeom>
          <a:noFill/>
          <a:extLst>
            <a:ext uri="{909E8E84-426E-40DD-AFC4-6F175D3DCCD1}">
              <a14:hiddenFill xmlns:a14="http://schemas.microsoft.com/office/drawing/2010/main">
                <a:solidFill>
                  <a:srgbClr val="FFFFFF"/>
                </a:solidFill>
              </a14:hiddenFill>
            </a:ext>
          </a:extLst>
        </p:spPr>
      </p:pic>
      <p:sp>
        <p:nvSpPr>
          <p:cNvPr id="5129" name="Rectangle 5128">
            <a:extLst>
              <a:ext uri="{FF2B5EF4-FFF2-40B4-BE49-F238E27FC236}">
                <a16:creationId xmlns:a16="http://schemas.microsoft.com/office/drawing/2014/main" id="{8DE9D5BA-83AA-4459-83D3-20EC090C22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noFill/>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2" name="テキスト ボックス 1">
            <a:extLst>
              <a:ext uri="{FF2B5EF4-FFF2-40B4-BE49-F238E27FC236}">
                <a16:creationId xmlns:a16="http://schemas.microsoft.com/office/drawing/2014/main" id="{007FD0F4-B92C-37A7-11C8-3897847608AF}"/>
              </a:ext>
            </a:extLst>
          </p:cNvPr>
          <p:cNvSpPr txBox="1"/>
          <p:nvPr/>
        </p:nvSpPr>
        <p:spPr>
          <a:xfrm>
            <a:off x="554181" y="471055"/>
            <a:ext cx="4104009" cy="584775"/>
          </a:xfrm>
          <a:prstGeom prst="rect">
            <a:avLst/>
          </a:prstGeom>
          <a:noFill/>
        </p:spPr>
        <p:txBody>
          <a:bodyPr wrap="none" rtlCol="0">
            <a:spAutoFit/>
          </a:bodyPr>
          <a:lstStyle/>
          <a:p>
            <a:pPr algn="l"/>
            <a:r>
              <a:rPr kumimoji="1" lang="ja-JP" altLang="en-US" sz="3200" b="1" dirty="0">
                <a:solidFill>
                  <a:schemeClr val="accent5"/>
                </a:solidFill>
              </a:rPr>
              <a:t>６</a:t>
            </a:r>
            <a:r>
              <a:rPr kumimoji="1" lang="en-US" altLang="ja-JP" sz="3200" b="1" dirty="0">
                <a:solidFill>
                  <a:schemeClr val="accent5"/>
                </a:solidFill>
              </a:rPr>
              <a:t>cm</a:t>
            </a:r>
            <a:r>
              <a:rPr kumimoji="1" lang="ja-JP" altLang="en-US" sz="3200" b="1" dirty="0">
                <a:solidFill>
                  <a:schemeClr val="accent5"/>
                </a:solidFill>
              </a:rPr>
              <a:t>で区切った場合</a:t>
            </a:r>
          </a:p>
        </p:txBody>
      </p:sp>
    </p:spTree>
    <p:extLst>
      <p:ext uri="{BB962C8B-B14F-4D97-AF65-F5344CB8AC3E}">
        <p14:creationId xmlns:p14="http://schemas.microsoft.com/office/powerpoint/2010/main" val="610796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5D91B969-AF17-0139-723B-74D7924C3475}"/>
              </a:ext>
            </a:extLst>
          </p:cNvPr>
          <p:cNvSpPr/>
          <p:nvPr/>
        </p:nvSpPr>
        <p:spPr>
          <a:xfrm>
            <a:off x="272717" y="397660"/>
            <a:ext cx="11646568" cy="175432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290840D6-7A3F-E364-37B2-0B6AF102AD87}"/>
              </a:ext>
            </a:extLst>
          </p:cNvPr>
          <p:cNvSpPr txBox="1">
            <a:spLocks/>
          </p:cNvSpPr>
          <p:nvPr/>
        </p:nvSpPr>
        <p:spPr>
          <a:xfrm>
            <a:off x="676086" y="678020"/>
            <a:ext cx="10839827" cy="1356360"/>
          </a:xfrm>
          <a:prstGeom prst="rect">
            <a:avLst/>
          </a:prstGeom>
        </p:spPr>
        <p:txBody>
          <a:bodyP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3600" dirty="0">
                <a:solidFill>
                  <a:schemeClr val="accent5"/>
                </a:solidFill>
              </a:rPr>
              <a:t>6cm</a:t>
            </a:r>
            <a:r>
              <a:rPr lang="ja-JP" altLang="en-US" sz="3600" dirty="0">
                <a:solidFill>
                  <a:schemeClr val="accent5"/>
                </a:solidFill>
              </a:rPr>
              <a:t>で区切った場合、グラフからどのようなことが読み取れますか。</a:t>
            </a:r>
          </a:p>
        </p:txBody>
      </p:sp>
      <p:sp>
        <p:nvSpPr>
          <p:cNvPr id="4" name="テキスト ボックス 3">
            <a:extLst>
              <a:ext uri="{FF2B5EF4-FFF2-40B4-BE49-F238E27FC236}">
                <a16:creationId xmlns:a16="http://schemas.microsoft.com/office/drawing/2014/main" id="{E58A8A16-6270-9872-D614-0BAC37EFC301}"/>
              </a:ext>
            </a:extLst>
          </p:cNvPr>
          <p:cNvSpPr txBox="1"/>
          <p:nvPr/>
        </p:nvSpPr>
        <p:spPr>
          <a:xfrm>
            <a:off x="932759" y="2681674"/>
            <a:ext cx="10014280" cy="3539430"/>
          </a:xfrm>
          <a:prstGeom prst="rect">
            <a:avLst/>
          </a:prstGeom>
          <a:noFill/>
        </p:spPr>
        <p:txBody>
          <a:bodyPr wrap="none" rtlCol="0">
            <a:spAutoFit/>
          </a:bodyPr>
          <a:lstStyle/>
          <a:p>
            <a:pPr algn="l"/>
            <a:r>
              <a:rPr kumimoji="1" lang="ja-JP" altLang="en-US" sz="3200" dirty="0">
                <a:solidFill>
                  <a:schemeClr val="accent5"/>
                </a:solidFill>
              </a:rPr>
              <a:t>・　</a:t>
            </a:r>
            <a:r>
              <a:rPr kumimoji="1" lang="en-US" altLang="ja-JP" sz="3200" dirty="0">
                <a:solidFill>
                  <a:schemeClr val="accent5"/>
                </a:solidFill>
              </a:rPr>
              <a:t>146cm</a:t>
            </a:r>
            <a:r>
              <a:rPr kumimoji="1" lang="ja-JP" altLang="en-US" sz="3200" dirty="0">
                <a:solidFill>
                  <a:schemeClr val="accent5"/>
                </a:solidFill>
              </a:rPr>
              <a:t>～</a:t>
            </a:r>
            <a:r>
              <a:rPr kumimoji="1" lang="en-US" altLang="ja-JP" sz="3200" dirty="0">
                <a:solidFill>
                  <a:schemeClr val="accent5"/>
                </a:solidFill>
              </a:rPr>
              <a:t>152cm</a:t>
            </a:r>
            <a:r>
              <a:rPr kumimoji="1" lang="ja-JP" altLang="en-US" sz="3200" dirty="0">
                <a:solidFill>
                  <a:schemeClr val="accent5"/>
                </a:solidFill>
              </a:rPr>
              <a:t>と</a:t>
            </a:r>
            <a:r>
              <a:rPr kumimoji="1" lang="en-US" altLang="ja-JP" sz="3200" dirty="0">
                <a:solidFill>
                  <a:schemeClr val="accent5"/>
                </a:solidFill>
              </a:rPr>
              <a:t>164cm</a:t>
            </a:r>
            <a:r>
              <a:rPr kumimoji="1" lang="ja-JP" altLang="en-US" sz="3200" dirty="0">
                <a:solidFill>
                  <a:schemeClr val="accent5"/>
                </a:solidFill>
              </a:rPr>
              <a:t>～</a:t>
            </a:r>
            <a:r>
              <a:rPr kumimoji="1" lang="en-US" altLang="ja-JP" sz="3200" dirty="0">
                <a:solidFill>
                  <a:schemeClr val="accent5"/>
                </a:solidFill>
              </a:rPr>
              <a:t>170cm</a:t>
            </a:r>
            <a:r>
              <a:rPr kumimoji="1" lang="ja-JP" altLang="en-US" sz="3200" dirty="0">
                <a:solidFill>
                  <a:schemeClr val="accent5"/>
                </a:solidFill>
              </a:rPr>
              <a:t>で二極化</a:t>
            </a:r>
            <a:endParaRPr kumimoji="1" lang="en-US" altLang="ja-JP" sz="3200" dirty="0">
              <a:solidFill>
                <a:schemeClr val="accent5"/>
              </a:solidFill>
            </a:endParaRPr>
          </a:p>
          <a:p>
            <a:pPr algn="l"/>
            <a:r>
              <a:rPr kumimoji="1" lang="ja-JP" altLang="en-US" sz="3200" dirty="0">
                <a:solidFill>
                  <a:schemeClr val="accent5"/>
                </a:solidFill>
              </a:rPr>
              <a:t>　　している。</a:t>
            </a:r>
            <a:endParaRPr kumimoji="1" lang="en-US" altLang="ja-JP" sz="3200" dirty="0">
              <a:solidFill>
                <a:schemeClr val="accent5"/>
              </a:solidFill>
            </a:endParaRPr>
          </a:p>
          <a:p>
            <a:pPr algn="l"/>
            <a:r>
              <a:rPr kumimoji="1" lang="ja-JP" altLang="en-US" sz="3200" dirty="0">
                <a:solidFill>
                  <a:schemeClr val="accent5"/>
                </a:solidFill>
              </a:rPr>
              <a:t>　　カップルでの参加が多い？</a:t>
            </a:r>
            <a:endParaRPr kumimoji="1" lang="en-US" altLang="ja-JP" sz="3200" dirty="0">
              <a:solidFill>
                <a:schemeClr val="accent5"/>
              </a:solidFill>
            </a:endParaRPr>
          </a:p>
          <a:p>
            <a:pPr algn="l"/>
            <a:r>
              <a:rPr kumimoji="1" lang="ja-JP" altLang="en-US" sz="3200" dirty="0">
                <a:solidFill>
                  <a:schemeClr val="accent5"/>
                </a:solidFill>
              </a:rPr>
              <a:t>　　男女どちらも参加している？</a:t>
            </a:r>
            <a:endParaRPr kumimoji="1" lang="en-US" altLang="ja-JP" sz="3200" dirty="0">
              <a:solidFill>
                <a:schemeClr val="accent5"/>
              </a:solidFill>
            </a:endParaRPr>
          </a:p>
          <a:p>
            <a:pPr algn="l"/>
            <a:endParaRPr kumimoji="1" lang="en-US" altLang="ja-JP" sz="3200" dirty="0">
              <a:solidFill>
                <a:schemeClr val="accent5"/>
              </a:solidFill>
            </a:endParaRPr>
          </a:p>
          <a:p>
            <a:pPr algn="l"/>
            <a:r>
              <a:rPr kumimoji="1" lang="ja-JP" altLang="en-US" sz="3200" dirty="0">
                <a:solidFill>
                  <a:schemeClr val="accent5"/>
                </a:solidFill>
              </a:rPr>
              <a:t>・　</a:t>
            </a:r>
            <a:r>
              <a:rPr kumimoji="1" lang="en-US" altLang="ja-JP" sz="3200" dirty="0">
                <a:solidFill>
                  <a:schemeClr val="accent5"/>
                </a:solidFill>
              </a:rPr>
              <a:t>158cm</a:t>
            </a:r>
            <a:r>
              <a:rPr kumimoji="1" lang="ja-JP" altLang="en-US" sz="3200" dirty="0">
                <a:solidFill>
                  <a:schemeClr val="accent5"/>
                </a:solidFill>
              </a:rPr>
              <a:t>～</a:t>
            </a:r>
            <a:r>
              <a:rPr kumimoji="1" lang="en-US" altLang="ja-JP" sz="3200" dirty="0">
                <a:solidFill>
                  <a:schemeClr val="accent5"/>
                </a:solidFill>
              </a:rPr>
              <a:t>164cm</a:t>
            </a:r>
            <a:r>
              <a:rPr kumimoji="1" lang="ja-JP" altLang="en-US" sz="3200" dirty="0">
                <a:solidFill>
                  <a:schemeClr val="accent5"/>
                </a:solidFill>
              </a:rPr>
              <a:t>が非常に少ない。</a:t>
            </a:r>
            <a:endParaRPr kumimoji="1" lang="en-US" altLang="ja-JP" sz="3200" dirty="0">
              <a:solidFill>
                <a:schemeClr val="accent5"/>
              </a:solidFill>
            </a:endParaRPr>
          </a:p>
          <a:p>
            <a:pPr algn="l"/>
            <a:r>
              <a:rPr kumimoji="1" lang="ja-JP" altLang="en-US" sz="3200" dirty="0">
                <a:solidFill>
                  <a:schemeClr val="accent5"/>
                </a:solidFill>
              </a:rPr>
              <a:t>　　なぜ？</a:t>
            </a:r>
            <a:endParaRPr kumimoji="1" lang="en-US" altLang="ja-JP" sz="3200" dirty="0">
              <a:solidFill>
                <a:schemeClr val="accent5"/>
              </a:solidFill>
            </a:endParaRPr>
          </a:p>
        </p:txBody>
      </p:sp>
    </p:spTree>
    <p:extLst>
      <p:ext uri="{BB962C8B-B14F-4D97-AF65-F5344CB8AC3E}">
        <p14:creationId xmlns:p14="http://schemas.microsoft.com/office/powerpoint/2010/main" val="3953870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基礎">
  <a:themeElements>
    <a:clrScheme name="熱力学用">
      <a:dk1>
        <a:srgbClr val="FF0000"/>
      </a:dk1>
      <a:lt1>
        <a:srgbClr val="F9FCFD"/>
      </a:lt1>
      <a:dk2>
        <a:srgbClr val="F9FCFD"/>
      </a:dk2>
      <a:lt2>
        <a:srgbClr val="F9FCFD"/>
      </a:lt2>
      <a:accent1>
        <a:srgbClr val="F9FCFD"/>
      </a:accent1>
      <a:accent2>
        <a:srgbClr val="FF6566"/>
      </a:accent2>
      <a:accent3>
        <a:srgbClr val="FFCCCC"/>
      </a:accent3>
      <a:accent4>
        <a:srgbClr val="BF0000"/>
      </a:accent4>
      <a:accent5>
        <a:srgbClr val="0C1F25"/>
      </a:accent5>
      <a:accent6>
        <a:srgbClr val="818183"/>
      </a:accent6>
      <a:hlink>
        <a:srgbClr val="B3B3B4"/>
      </a:hlink>
      <a:folHlink>
        <a:srgbClr val="7030A0"/>
      </a:folHlink>
    </a:clrScheme>
    <a:fontScheme name="ユーザー定義 2">
      <a:majorFont>
        <a:latin typeface="HG丸ｺﾞｼｯｸM-PRO"/>
        <a:ea typeface="HG丸ｺﾞｼｯｸM-PRO"/>
        <a:cs typeface=""/>
      </a:majorFont>
      <a:minorFont>
        <a:latin typeface="HG丸ｺﾞｼｯｸM-PRO"/>
        <a:ea typeface="HG丸ｺﾞｼｯｸM-PRO"/>
        <a:cs typeface=""/>
      </a:minorFont>
    </a:fontScheme>
    <a:fmtScheme name="基礎">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txDef>
      <a:spPr>
        <a:noFill/>
      </a:spPr>
      <a:bodyPr wrap="none" rtlCol="0">
        <a:spAutoFit/>
      </a:bodyPr>
      <a:lstStyle>
        <a:defPPr algn="l">
          <a:defRPr kumimoji="1" sz="3200" b="1" dirty="0" smtClean="0">
            <a:solidFill>
              <a:schemeClr val="accent5"/>
            </a:solidFill>
          </a:defRPr>
        </a:defPPr>
      </a:lstStyle>
    </a:txDef>
  </a:objectDefaults>
  <a:extraClrSchemeLst/>
  <a:extLst>
    <a:ext uri="{05A4C25C-085E-4340-85A3-A5531E510DB2}">
      <thm15:themeFamily xmlns:thm15="http://schemas.microsoft.com/office/thememl/2012/main" name="Basis" id="{5665723A-49BA-4B57-8411-A56F8F207965}" vid="{ACC63D00-1EE0-4159-BF5A-6FF02000B710}"/>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fec7028-e810-4448-b346-487b0bfcdef1">
      <Terms xmlns="http://schemas.microsoft.com/office/infopath/2007/PartnerControls"/>
    </lcf76f155ced4ddcb4097134ff3c332f>
    <TaxCatchAll xmlns="180f4f4d-ebae-484b-b441-933feffb857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95335F10B8659B4EB49C037DB65FF55B" ma:contentTypeVersion="14" ma:contentTypeDescription="新しいドキュメントを作成します。" ma:contentTypeScope="" ma:versionID="cc7680126354fdba044bae8f0920e88b">
  <xsd:schema xmlns:xsd="http://www.w3.org/2001/XMLSchema" xmlns:xs="http://www.w3.org/2001/XMLSchema" xmlns:p="http://schemas.microsoft.com/office/2006/metadata/properties" xmlns:ns2="2fec7028-e810-4448-b346-487b0bfcdef1" xmlns:ns3="180f4f4d-ebae-484b-b441-933feffb8578" targetNamespace="http://schemas.microsoft.com/office/2006/metadata/properties" ma:root="true" ma:fieldsID="a2e52b61921ced0ef9022e3ac2327e45" ns2:_="" ns3:_="">
    <xsd:import namespace="2fec7028-e810-4448-b346-487b0bfcdef1"/>
    <xsd:import namespace="180f4f4d-ebae-484b-b441-933feffb857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ec7028-e810-4448-b346-487b0bfcdef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画像タグ" ma:readOnly="false" ma:fieldId="{5cf76f15-5ced-4ddc-b409-7134ff3c332f}" ma:taxonomyMulti="true" ma:sspId="182ee8ec-9946-47b0-a44f-63dbc65daecb"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80f4f4d-ebae-484b-b441-933feffb8578"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eab4b9bc-e982-4496-99f9-6e31281469ee}" ma:internalName="TaxCatchAll" ma:showField="CatchAllData" ma:web="180f4f4d-ebae-484b-b441-933feffb857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A273940-89B1-4DDB-BEC3-FF2E956AED65}">
  <ds:schemaRefs>
    <ds:schemaRef ds:uri="http://schemas.microsoft.com/sharepoint/v3/contenttype/forms"/>
  </ds:schemaRefs>
</ds:datastoreItem>
</file>

<file path=customXml/itemProps2.xml><?xml version="1.0" encoding="utf-8"?>
<ds:datastoreItem xmlns:ds="http://schemas.openxmlformats.org/officeDocument/2006/customXml" ds:itemID="{335A7250-5B91-423A-8658-79E9A2E06B9A}">
  <ds:schemaRefs>
    <ds:schemaRef ds:uri="http://schemas.microsoft.com/office/2006/metadata/properties"/>
    <ds:schemaRef ds:uri="http://schemas.microsoft.com/office/infopath/2007/PartnerControls"/>
    <ds:schemaRef ds:uri="2fec7028-e810-4448-b346-487b0bfcdef1"/>
    <ds:schemaRef ds:uri="180f4f4d-ebae-484b-b441-933feffb8578"/>
  </ds:schemaRefs>
</ds:datastoreItem>
</file>

<file path=customXml/itemProps3.xml><?xml version="1.0" encoding="utf-8"?>
<ds:datastoreItem xmlns:ds="http://schemas.openxmlformats.org/officeDocument/2006/customXml" ds:itemID="{1A8100F6-1021-44C4-B32A-5C1F1F8B35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fec7028-e810-4448-b346-487b0bfcdef1"/>
    <ds:schemaRef ds:uri="180f4f4d-ebae-484b-b441-933feffb85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59cbf578-4263-4220-8787-85e1fe17fee4}" enabled="1" method="Privileged" siteId="{ccff3790-ac9a-4ba7-8774-0bfaa4fb7b5b}" contentBits="0" removed="0"/>
</clbl:labelList>
</file>

<file path=docProps/app.xml><?xml version="1.0" encoding="utf-8"?>
<Properties xmlns="http://schemas.openxmlformats.org/officeDocument/2006/extended-properties" xmlns:vt="http://schemas.openxmlformats.org/officeDocument/2006/docPropsVTypes">
  <Template>基礎</Template>
  <TotalTime>875</TotalTime>
  <Words>990</Words>
  <Application>Microsoft Office PowerPoint</Application>
  <PresentationFormat>Widescreen</PresentationFormat>
  <Paragraphs>197</Paragraphs>
  <Slides>28</Slides>
  <Notes>1</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基礎</vt:lpstr>
      <vt:lpstr>ヒストグラム</vt:lpstr>
      <vt:lpstr>PowerPoint Presentation</vt:lpstr>
      <vt:lpstr>みんなが作成したヒストグラムを見比べてみましょう。</vt:lpstr>
      <vt:lpstr>階級の分け方によってグラフがどのように見えるか確かめましょう</vt:lpstr>
      <vt:lpstr>それぞれのグラフから皆さんはどのようなことを読み取りますか。  このデータは若狭地域のイベントに参加した人の身長のデータでした。</vt:lpstr>
      <vt:lpstr>PowerPoint Presentation</vt:lpstr>
      <vt:lpstr>10cmで区切った場合、グラフからどのようなことが読み取れますか。</vt:lpstr>
      <vt:lpstr>PowerPoint Presentation</vt:lpstr>
      <vt:lpstr>PowerPoint Presentation</vt:lpstr>
      <vt:lpstr>同じデータでも処理の仕方で、大きく見え方が異なる。 階級の幅をどう取るのが適切なのだろうか。</vt:lpstr>
      <vt:lpstr>データ処理の方法が、適切かどうか検討する必要がある！！</vt:lpstr>
      <vt:lpstr>ちなみに、どんな階級に割るべきかの指標となる考え方があります。</vt:lpstr>
      <vt:lpstr>データ100個なので、10個の階級に分ける。</vt:lpstr>
      <vt:lpstr>ヒストグラムは「ふつう」均一または単峰性になる。</vt:lpstr>
      <vt:lpstr>PowerPoint Presentation</vt:lpstr>
      <vt:lpstr>PowerPoint Presentation</vt:lpstr>
      <vt:lpstr>単峰性にならない場合、何か別の要因がある！！</vt:lpstr>
      <vt:lpstr>二峰性の場合は、平均・中央値・標準偏差を知らべても意味がない、、</vt:lpstr>
      <vt:lpstr>次回の目標</vt:lpstr>
      <vt:lpstr>５円玉は裏と表どっちがでやすいの？</vt:lpstr>
      <vt:lpstr>今回のMission</vt:lpstr>
      <vt:lpstr>実験方法</vt:lpstr>
      <vt:lpstr>実験のポイント</vt:lpstr>
      <vt:lpstr>スプレッドシート作成のポイント</vt:lpstr>
      <vt:lpstr>実験レポートの作成</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熱機関</dc:title>
  <dc:creator>服部 憲翔</dc:creator>
  <cp:lastModifiedBy>横田 将也</cp:lastModifiedBy>
  <cp:revision>180</cp:revision>
  <dcterms:created xsi:type="dcterms:W3CDTF">2022-01-03T06:47:46Z</dcterms:created>
  <dcterms:modified xsi:type="dcterms:W3CDTF">2026-08-05T06:52:23Z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0x01010095335F10B8659B4EB49C037DB65FF55B</vt:lpwstr>
  </property>
  <property fmtid="{D5CDD505-2E9C-101B-9397-08002B2CF9AE}" pid="3" name="MediaServiceImageTags">
    <vt:lpwstr/>
  </property>
</Properties>
</file>