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9" r:id="rId5"/>
    <p:sldId id="309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506"/>
    <a:srgbClr val="FDFFF7"/>
    <a:srgbClr val="FFE5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634B42-4F5E-6F06-F8C0-0FD476945DFD}" v="5" dt="2026-08-05T06:52:37.577"/>
  </p1510:revLst>
</p1510:revInfo>
</file>

<file path=ppt/tableStyles.xml><?xml version="1.0" encoding="utf-8"?>
<a:tblStyleLst xmlns:a="http://schemas.openxmlformats.org/drawingml/2006/main" def="{5C22544A-7EE6-4342-B048-85BDC9FD1C3A}"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903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横田 将也" userId="56cb7ced-5cc5-450b-bf99-230b8a5e840f" providerId="ADAL" clId="{0B97F1CE-818B-4D2C-A494-6E5BC3230639}"/>
    <pc:docChg chg="modSld sldOrd">
      <pc:chgData name="横田 将也" userId="56cb7ced-5cc5-450b-bf99-230b8a5e840f" providerId="ADAL" clId="{0B97F1CE-818B-4D2C-A494-6E5BC3230639}" dt="2026-08-03T00:08:33.907" v="9" actId="1036"/>
      <pc:docMkLst>
        <pc:docMk/>
      </pc:docMkLst>
      <pc:sldChg chg="ord">
        <pc:chgData name="横田 将也" userId="56cb7ced-5cc5-450b-bf99-230b8a5e840f" providerId="ADAL" clId="{0B97F1CE-818B-4D2C-A494-6E5BC3230639}" dt="2026-08-03T00:07:21.186" v="1"/>
        <pc:sldMkLst>
          <pc:docMk/>
          <pc:sldMk cId="174185301" sldId="309"/>
        </pc:sldMkLst>
      </pc:sldChg>
      <pc:sldChg chg="modSp mod">
        <pc:chgData name="横田 将也" userId="56cb7ced-5cc5-450b-bf99-230b8a5e840f" providerId="ADAL" clId="{0B97F1CE-818B-4D2C-A494-6E5BC3230639}" dt="2026-08-03T00:07:56.161" v="5" actId="1035"/>
        <pc:sldMkLst>
          <pc:docMk/>
          <pc:sldMk cId="2328096841" sldId="317"/>
        </pc:sldMkLst>
        <pc:spChg chg="mod">
          <ac:chgData name="横田 将也" userId="56cb7ced-5cc5-450b-bf99-230b8a5e840f" providerId="ADAL" clId="{0B97F1CE-818B-4D2C-A494-6E5BC3230639}" dt="2026-08-03T00:07:56.161" v="5" actId="1035"/>
          <ac:spMkLst>
            <pc:docMk/>
            <pc:sldMk cId="2328096841" sldId="317"/>
            <ac:spMk id="3" creationId="{8C9FC19A-17EF-8AA7-C408-DCF290EF1A88}"/>
          </ac:spMkLst>
        </pc:spChg>
        <pc:spChg chg="mod">
          <ac:chgData name="横田 将也" userId="56cb7ced-5cc5-450b-bf99-230b8a5e840f" providerId="ADAL" clId="{0B97F1CE-818B-4D2C-A494-6E5BC3230639}" dt="2026-08-03T00:07:45.477" v="3" actId="1076"/>
          <ac:spMkLst>
            <pc:docMk/>
            <pc:sldMk cId="2328096841" sldId="317"/>
            <ac:spMk id="4" creationId="{DD9ADF80-27DF-F682-935E-F2970809EE8F}"/>
          </ac:spMkLst>
        </pc:spChg>
      </pc:sldChg>
      <pc:sldChg chg="modSp mod">
        <pc:chgData name="横田 将也" userId="56cb7ced-5cc5-450b-bf99-230b8a5e840f" providerId="ADAL" clId="{0B97F1CE-818B-4D2C-A494-6E5BC3230639}" dt="2026-08-03T00:08:33.907" v="9" actId="1036"/>
        <pc:sldMkLst>
          <pc:docMk/>
          <pc:sldMk cId="1926054056" sldId="318"/>
        </pc:sldMkLst>
        <pc:spChg chg="mod">
          <ac:chgData name="横田 将也" userId="56cb7ced-5cc5-450b-bf99-230b8a5e840f" providerId="ADAL" clId="{0B97F1CE-818B-4D2C-A494-6E5BC3230639}" dt="2026-08-03T00:08:33.907" v="9" actId="1036"/>
          <ac:spMkLst>
            <pc:docMk/>
            <pc:sldMk cId="1926054056" sldId="318"/>
            <ac:spMk id="2" creationId="{C9D7ECBF-C183-B33E-399E-CF8457F3917F}"/>
          </ac:spMkLst>
        </pc:spChg>
      </pc:sldChg>
    </pc:docChg>
  </pc:docChgLst>
  <pc:docChgLst>
    <pc:chgData name="横田 将也" userId="S::m-yokota-ug@fesc.ed.jp::56cb7ced-5cc5-450b-bf99-230b8a5e840f" providerId="AD" clId="Web-{A3634B42-4F5E-6F06-F8C0-0FD476945DFD}"/>
    <pc:docChg chg="addSld delSld modSld">
      <pc:chgData name="横田 将也" userId="S::m-yokota-ug@fesc.ed.jp::56cb7ced-5cc5-450b-bf99-230b8a5e840f" providerId="AD" clId="Web-{A3634B42-4F5E-6F06-F8C0-0FD476945DFD}" dt="2026-08-05T06:52:37.577" v="4"/>
      <pc:docMkLst>
        <pc:docMk/>
      </pc:docMkLst>
      <pc:sldChg chg="del">
        <pc:chgData name="横田 将也" userId="S::m-yokota-ug@fesc.ed.jp::56cb7ced-5cc5-450b-bf99-230b8a5e840f" providerId="AD" clId="Web-{A3634B42-4F5E-6F06-F8C0-0FD476945DFD}" dt="2026-08-05T06:14:23.935" v="0"/>
        <pc:sldMkLst>
          <pc:docMk/>
          <pc:sldMk cId="113784335" sldId="293"/>
        </pc:sldMkLst>
      </pc:sldChg>
      <pc:sldChg chg="addSp modSp">
        <pc:chgData name="横田 将也" userId="S::m-yokota-ug@fesc.ed.jp::56cb7ced-5cc5-450b-bf99-230b8a5e840f" providerId="AD" clId="Web-{A3634B42-4F5E-6F06-F8C0-0FD476945DFD}" dt="2026-08-05T06:14:50.561" v="2" actId="1076"/>
        <pc:sldMkLst>
          <pc:docMk/>
          <pc:sldMk cId="2421578534" sldId="312"/>
        </pc:sldMkLst>
        <pc:picChg chg="add mod">
          <ac:chgData name="横田 将也" userId="S::m-yokota-ug@fesc.ed.jp::56cb7ced-5cc5-450b-bf99-230b8a5e840f" providerId="AD" clId="Web-{A3634B42-4F5E-6F06-F8C0-0FD476945DFD}" dt="2026-08-05T06:14:50.561" v="2" actId="1076"/>
          <ac:picMkLst>
            <pc:docMk/>
            <pc:sldMk cId="2421578534" sldId="312"/>
            <ac:picMk id="3" creationId="{00A817E5-34BA-9B90-FCD0-65C345EC947D}"/>
          </ac:picMkLst>
        </pc:picChg>
      </pc:sldChg>
      <pc:sldChg chg="addSp new">
        <pc:chgData name="横田 将也" userId="S::m-yokota-ug@fesc.ed.jp::56cb7ced-5cc5-450b-bf99-230b8a5e840f" providerId="AD" clId="Web-{A3634B42-4F5E-6F06-F8C0-0FD476945DFD}" dt="2026-08-05T06:52:37.577" v="4"/>
        <pc:sldMkLst>
          <pc:docMk/>
          <pc:sldMk cId="80144612" sldId="319"/>
        </pc:sldMkLst>
        <pc:spChg chg="add">
          <ac:chgData name="横田 将也" userId="S::m-yokota-ug@fesc.ed.jp::56cb7ced-5cc5-450b-bf99-230b8a5e840f" providerId="AD" clId="Web-{A3634B42-4F5E-6F06-F8C0-0FD476945DFD}" dt="2026-08-05T06:52:37.577" v="4"/>
          <ac:spMkLst>
            <pc:docMk/>
            <pc:sldMk cId="80144612" sldId="319"/>
            <ac:spMk id="2" creationId="{6B24A6EB-A8BC-EC36-62B7-4A6A2B8912A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4120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8710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8308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5950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3045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084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1050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541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509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7130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E512F5-D72D-4562-9161-C0A2429CF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F801124-ED2D-49EE-ACB0-78072BBDB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47D3B94-A64D-4792-9B5E-2EE6DD6A7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9DF3710-8B87-4850-915D-C0518C622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5A4D3F6-5CEC-4A4E-84DB-0C4D9FE22D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91227" y="4577700"/>
            <a:ext cx="1381318" cy="1343212"/>
          </a:xfrm>
          <a:prstGeom prst="rect">
            <a:avLst/>
          </a:prstGeom>
        </p:spPr>
      </p:pic>
      <p:sp>
        <p:nvSpPr>
          <p:cNvPr id="7" name="図プレースホルダー 6">
            <a:extLst>
              <a:ext uri="{FF2B5EF4-FFF2-40B4-BE49-F238E27FC236}">
                <a16:creationId xmlns:a16="http://schemas.microsoft.com/office/drawing/2014/main" id="{262056A9-97D0-4163-B501-E12BAC8DCB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1430" y="4358719"/>
            <a:ext cx="2220913" cy="1781175"/>
          </a:xfrm>
        </p:spPr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484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6361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FF9D41A-6EF2-4A2F-B492-C918AAB97A3A}" type="datetimeFigureOut">
              <a:rPr kumimoji="1" lang="ja-JP" altLang="en-US" smtClean="0"/>
              <a:t>2026/8/4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55DC2B8-0064-4D5F-89E6-1C30E83550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314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8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32E58C2-7B1D-4EA2-9F1C-92B73E6E05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9980" y="2617364"/>
            <a:ext cx="9966960" cy="1191091"/>
          </a:xfrm>
        </p:spPr>
        <p:txBody>
          <a:bodyPr/>
          <a:lstStyle/>
          <a:p>
            <a:r>
              <a:rPr lang="ja-JP" altLang="en-US" dirty="0">
                <a:solidFill>
                  <a:schemeClr val="accent5"/>
                </a:solidFill>
                <a:latin typeface="+mn-ea"/>
                <a:ea typeface="+mn-ea"/>
              </a:rPr>
              <a:t>ヒストグラム</a:t>
            </a:r>
            <a:endParaRPr kumimoji="1" lang="ja-JP" altLang="en-US" dirty="0">
              <a:solidFill>
                <a:schemeClr val="accent5"/>
              </a:solidFill>
              <a:latin typeface="+mn-ea"/>
              <a:ea typeface="+mn-ea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E7CA815-71B0-4181-A740-58E0087072E4}"/>
              </a:ext>
            </a:extLst>
          </p:cNvPr>
          <p:cNvSpPr txBox="1"/>
          <p:nvPr/>
        </p:nvSpPr>
        <p:spPr>
          <a:xfrm>
            <a:off x="364824" y="297789"/>
            <a:ext cx="4135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accent5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情報</a:t>
            </a:r>
          </a:p>
        </p:txBody>
      </p:sp>
    </p:spTree>
    <p:extLst>
      <p:ext uri="{BB962C8B-B14F-4D97-AF65-F5344CB8AC3E}">
        <p14:creationId xmlns:p14="http://schemas.microsoft.com/office/powerpoint/2010/main" val="3239680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4A6EB-A8BC-EC36-62B7-4A6A2B8912A1}"/>
              </a:ext>
            </a:extLst>
          </p:cNvPr>
          <p:cNvSpPr>
            <a:spLocks noGrp="1"/>
          </p:cNvSpPr>
          <p:nvPr/>
        </p:nvSpPr>
        <p:spPr>
          <a:xfrm>
            <a:off x="439616" y="355600"/>
            <a:ext cx="11848904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本資料の作成にあたり、以下の文献を参考にしました。</a:t>
            </a:r>
            <a:endParaRPr lang="en-US" altLang="ja-JP" sz="3200">
              <a:solidFill>
                <a:schemeClr val="accent5"/>
              </a:solidFill>
            </a:endParaRPr>
          </a:p>
          <a:p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涌井良幸・涌井貞美</a:t>
            </a:r>
            <a:r>
              <a:rPr lang="en-US" sz="3200">
                <a:solidFill>
                  <a:schemeClr val="accent5"/>
                </a:solidFill>
                <a:ea typeface="+mj-lt"/>
                <a:cs typeface="+mj-lt"/>
              </a:rPr>
              <a:t>『</a:t>
            </a:r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統計学の図鑑</a:t>
            </a:r>
            <a:r>
              <a:rPr lang="en-US" sz="3200">
                <a:solidFill>
                  <a:schemeClr val="accent5"/>
                </a:solidFill>
                <a:ea typeface="+mj-lt"/>
                <a:cs typeface="+mj-lt"/>
              </a:rPr>
              <a:t>』</a:t>
            </a:r>
            <a:r>
              <a:rPr lang="ja-JP" altLang="en-US" sz="3200">
                <a:solidFill>
                  <a:schemeClr val="accent5"/>
                </a:solidFill>
                <a:ea typeface="+mj-lt"/>
                <a:cs typeface="+mj-lt"/>
              </a:rPr>
              <a:t>技術評論社</a:t>
            </a:r>
            <a:endParaRPr lang="en-US" sz="32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44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74AACA3-2CFB-8316-37E6-CD3ECBAB7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694" y="1163782"/>
            <a:ext cx="3170382" cy="1356360"/>
          </a:xfrm>
        </p:spPr>
        <p:txBody>
          <a:bodyPr>
            <a:normAutofit/>
          </a:bodyPr>
          <a:lstStyle/>
          <a:p>
            <a:r>
              <a:rPr lang="ja-JP" altLang="en-US" sz="5400" dirty="0">
                <a:solidFill>
                  <a:schemeClr val="accent5"/>
                </a:solidFill>
              </a:rPr>
              <a:t>一峰性</a:t>
            </a:r>
            <a:endParaRPr kumimoji="1" lang="ja-JP" altLang="en-US" sz="5400" dirty="0">
              <a:solidFill>
                <a:schemeClr val="accent5"/>
              </a:solidFill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D30B2A4-F305-4E14-2577-16272971D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771" y="2843739"/>
            <a:ext cx="5192229" cy="3204659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6BA72C3C-A7A1-BEE5-7C56-C07C960D5E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2797" y="2843739"/>
            <a:ext cx="4995432" cy="3083195"/>
          </a:xfrm>
          <a:prstGeom prst="rect">
            <a:avLst/>
          </a:prstGeom>
        </p:spPr>
      </p:pic>
      <p:sp>
        <p:nvSpPr>
          <p:cNvPr id="5" name="タイトル 1">
            <a:extLst>
              <a:ext uri="{FF2B5EF4-FFF2-40B4-BE49-F238E27FC236}">
                <a16:creationId xmlns:a16="http://schemas.microsoft.com/office/drawing/2014/main" id="{309FE65F-2BF5-AD53-046B-5C7AEF259A34}"/>
              </a:ext>
            </a:extLst>
          </p:cNvPr>
          <p:cNvSpPr txBox="1">
            <a:spLocks/>
          </p:cNvSpPr>
          <p:nvPr/>
        </p:nvSpPr>
        <p:spPr>
          <a:xfrm>
            <a:off x="7813376" y="1287306"/>
            <a:ext cx="3170382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5400" dirty="0">
                <a:solidFill>
                  <a:schemeClr val="accent5"/>
                </a:solidFill>
              </a:rPr>
              <a:t>二峰性</a:t>
            </a:r>
          </a:p>
        </p:txBody>
      </p:sp>
    </p:spTree>
    <p:extLst>
      <p:ext uri="{BB962C8B-B14F-4D97-AF65-F5344CB8AC3E}">
        <p14:creationId xmlns:p14="http://schemas.microsoft.com/office/powerpoint/2010/main" val="174185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7C883B-1498-0895-6FAC-81FB106B6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6746" y="720437"/>
            <a:ext cx="10965873" cy="1356360"/>
          </a:xfrm>
        </p:spPr>
        <p:txBody>
          <a:bodyPr>
            <a:normAutofit/>
          </a:bodyPr>
          <a:lstStyle/>
          <a:p>
            <a:r>
              <a:rPr kumimoji="1" lang="ja-JP" altLang="en-US" sz="3600" dirty="0">
                <a:solidFill>
                  <a:schemeClr val="accent5"/>
                </a:solidFill>
              </a:rPr>
              <a:t>単峰性にならない場合、何か別の要因がある！！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A817E5-34BA-9B90-FCD0-65C345EC94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2809" y="2230804"/>
            <a:ext cx="6696075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578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D1CEF84-6749-BB63-2FDF-7D1C1961A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854" y="289335"/>
            <a:ext cx="9875520" cy="1356360"/>
          </a:xfrm>
        </p:spPr>
        <p:txBody>
          <a:bodyPr>
            <a:normAutofit/>
          </a:bodyPr>
          <a:lstStyle/>
          <a:p>
            <a:r>
              <a:rPr kumimoji="1" lang="ja-JP" altLang="en-US" sz="4800" dirty="0">
                <a:solidFill>
                  <a:schemeClr val="accent5"/>
                </a:solidFill>
              </a:rPr>
              <a:t>今回の</a:t>
            </a:r>
            <a:r>
              <a:rPr kumimoji="1" lang="en-US" altLang="ja-JP" sz="4800" dirty="0">
                <a:solidFill>
                  <a:schemeClr val="accent5"/>
                </a:solidFill>
              </a:rPr>
              <a:t>Mission</a:t>
            </a:r>
            <a:endParaRPr kumimoji="1" lang="ja-JP" altLang="en-US" sz="4800" dirty="0">
              <a:solidFill>
                <a:schemeClr val="accent5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8157787-7D0D-4BCB-BE11-B4A4A1B669AE}"/>
              </a:ext>
            </a:extLst>
          </p:cNvPr>
          <p:cNvSpPr txBox="1"/>
          <p:nvPr/>
        </p:nvSpPr>
        <p:spPr>
          <a:xfrm>
            <a:off x="1320799" y="2176813"/>
            <a:ext cx="98755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kumimoji="1" lang="en-US" altLang="ja-JP" sz="3200" b="1" dirty="0">
                <a:solidFill>
                  <a:schemeClr val="accent5"/>
                </a:solidFill>
              </a:rPr>
              <a:t>Ⅰ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　単峰性でないヒストグラムを見つける。</a:t>
            </a:r>
            <a:endParaRPr kumimoji="1" lang="en-US" altLang="ja-JP" sz="3200" b="1" dirty="0">
              <a:solidFill>
                <a:schemeClr val="accent5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DA739C4-FD7C-428C-D9F5-A8612486890B}"/>
              </a:ext>
            </a:extLst>
          </p:cNvPr>
          <p:cNvSpPr txBox="1"/>
          <p:nvPr/>
        </p:nvSpPr>
        <p:spPr>
          <a:xfrm>
            <a:off x="1320799" y="3567057"/>
            <a:ext cx="98755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kumimoji="1" lang="en-US" altLang="ja-JP" sz="3200" b="1" dirty="0">
                <a:solidFill>
                  <a:schemeClr val="accent5"/>
                </a:solidFill>
              </a:rPr>
              <a:t>Ⅱ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　その要因を推測する。</a:t>
            </a:r>
            <a:endParaRPr kumimoji="1" lang="en-US" altLang="ja-JP" sz="3200" b="1" dirty="0">
              <a:solidFill>
                <a:schemeClr val="accent5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097196-2158-DB3C-D188-634F723FED42}"/>
              </a:ext>
            </a:extLst>
          </p:cNvPr>
          <p:cNvSpPr txBox="1"/>
          <p:nvPr/>
        </p:nvSpPr>
        <p:spPr>
          <a:xfrm>
            <a:off x="1320798" y="4957301"/>
            <a:ext cx="98755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kumimoji="1" lang="en-US" altLang="ja-JP" sz="3200" b="1" dirty="0">
                <a:solidFill>
                  <a:schemeClr val="accent5"/>
                </a:solidFill>
              </a:rPr>
              <a:t>Ⅲ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　</a:t>
            </a:r>
            <a:r>
              <a:rPr kumimoji="1" lang="en-US" altLang="ja-JP" sz="3200" b="1" dirty="0">
                <a:solidFill>
                  <a:schemeClr val="accent5"/>
                </a:solidFill>
              </a:rPr>
              <a:t>Ⅰ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、</a:t>
            </a:r>
            <a:r>
              <a:rPr kumimoji="1" lang="en-US" altLang="ja-JP" sz="3200" b="1" dirty="0">
                <a:solidFill>
                  <a:schemeClr val="accent5"/>
                </a:solidFill>
              </a:rPr>
              <a:t>Ⅱ</a:t>
            </a:r>
            <a:r>
              <a:rPr kumimoji="1" lang="ja-JP" altLang="en-US" sz="3200" b="1" dirty="0">
                <a:solidFill>
                  <a:schemeClr val="accent5"/>
                </a:solidFill>
              </a:rPr>
              <a:t>をレポートにまとめて提出する。</a:t>
            </a:r>
            <a:endParaRPr kumimoji="1" lang="en-US" altLang="ja-JP" sz="32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962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29F414-D5AE-F60D-4B3B-631CAB97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254" y="83128"/>
            <a:ext cx="9875520" cy="1356360"/>
          </a:xfrm>
        </p:spPr>
        <p:txBody>
          <a:bodyPr/>
          <a:lstStyle/>
          <a:p>
            <a:r>
              <a:rPr kumimoji="1" lang="ja-JP" altLang="en-US" dirty="0">
                <a:solidFill>
                  <a:schemeClr val="accent5"/>
                </a:solidFill>
              </a:rPr>
              <a:t>本日扱うデータは、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542B7FE-430A-2B6C-72FD-239A9D817A2E}"/>
              </a:ext>
            </a:extLst>
          </p:cNvPr>
          <p:cNvSpPr txBox="1"/>
          <p:nvPr/>
        </p:nvSpPr>
        <p:spPr>
          <a:xfrm>
            <a:off x="1385455" y="3044279"/>
            <a:ext cx="92384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4400" b="1" dirty="0">
                <a:solidFill>
                  <a:schemeClr val="accent5"/>
                </a:solidFill>
              </a:rPr>
              <a:t>各地域の年齢別・性別別の人口分布</a:t>
            </a:r>
          </a:p>
        </p:txBody>
      </p:sp>
    </p:spTree>
    <p:extLst>
      <p:ext uri="{BB962C8B-B14F-4D97-AF65-F5344CB8AC3E}">
        <p14:creationId xmlns:p14="http://schemas.microsoft.com/office/powerpoint/2010/main" val="3008109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546D3D-36C0-D37F-5E80-1926E503E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590" y="0"/>
            <a:ext cx="9875520" cy="1356360"/>
          </a:xfrm>
        </p:spPr>
        <p:txBody>
          <a:bodyPr>
            <a:normAutofit/>
          </a:bodyPr>
          <a:lstStyle/>
          <a:p>
            <a:r>
              <a:rPr kumimoji="1" lang="ja-JP" altLang="en-US" sz="4800" dirty="0">
                <a:solidFill>
                  <a:schemeClr val="accent5"/>
                </a:solidFill>
              </a:rPr>
              <a:t>準備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3F170FC-A767-CE51-82C0-67B7F3C1E2EF}"/>
              </a:ext>
            </a:extLst>
          </p:cNvPr>
          <p:cNvSpPr txBox="1"/>
          <p:nvPr/>
        </p:nvSpPr>
        <p:spPr>
          <a:xfrm>
            <a:off x="1507958" y="1356360"/>
            <a:ext cx="83952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4000" b="1" dirty="0">
                <a:solidFill>
                  <a:schemeClr val="accent5"/>
                </a:solidFill>
              </a:rPr>
              <a:t>1.</a:t>
            </a:r>
            <a:r>
              <a:rPr kumimoji="1" lang="ja-JP" altLang="en-US" sz="4000" b="1" dirty="0">
                <a:solidFill>
                  <a:schemeClr val="accent5"/>
                </a:solidFill>
              </a:rPr>
              <a:t>　「地図で見る統計」　で検索。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F4A154B-C326-4685-6017-581C76683858}"/>
              </a:ext>
            </a:extLst>
          </p:cNvPr>
          <p:cNvSpPr txBox="1"/>
          <p:nvPr/>
        </p:nvSpPr>
        <p:spPr>
          <a:xfrm>
            <a:off x="1507957" y="2920465"/>
            <a:ext cx="1047594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4000" b="1" dirty="0">
                <a:solidFill>
                  <a:schemeClr val="accent5"/>
                </a:solidFill>
              </a:rPr>
              <a:t>2.</a:t>
            </a:r>
            <a:r>
              <a:rPr kumimoji="1" lang="ja-JP" altLang="en-US" sz="4000" b="1" dirty="0">
                <a:solidFill>
                  <a:schemeClr val="accent5"/>
                </a:solidFill>
              </a:rPr>
              <a:t>　ログインを選択。</a:t>
            </a:r>
            <a:endParaRPr kumimoji="1" lang="en-US" altLang="ja-JP" sz="40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4000" b="1" dirty="0">
                <a:solidFill>
                  <a:schemeClr val="accent5"/>
                </a:solidFill>
              </a:rPr>
              <a:t>　　「ユーザー登録はこちら」をクリック。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7751DB2-FCBC-21CE-5302-21E92F99432D}"/>
              </a:ext>
            </a:extLst>
          </p:cNvPr>
          <p:cNvSpPr txBox="1"/>
          <p:nvPr/>
        </p:nvSpPr>
        <p:spPr>
          <a:xfrm>
            <a:off x="1507957" y="5100123"/>
            <a:ext cx="68515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4000" b="1" dirty="0">
                <a:solidFill>
                  <a:schemeClr val="accent5"/>
                </a:solidFill>
              </a:rPr>
              <a:t>3.</a:t>
            </a:r>
            <a:r>
              <a:rPr kumimoji="1" lang="ja-JP" altLang="en-US" sz="4000" b="1" dirty="0">
                <a:solidFill>
                  <a:schemeClr val="accent5"/>
                </a:solidFill>
              </a:rPr>
              <a:t>　学校のアドレスで登録。</a:t>
            </a:r>
          </a:p>
        </p:txBody>
      </p:sp>
    </p:spTree>
    <p:extLst>
      <p:ext uri="{BB962C8B-B14F-4D97-AF65-F5344CB8AC3E}">
        <p14:creationId xmlns:p14="http://schemas.microsoft.com/office/powerpoint/2010/main" val="4348344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3F65B-ECA9-1D48-71B9-0A904410A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F7F25879-E651-E5AF-C8FB-B3E51097F2E1}"/>
              </a:ext>
            </a:extLst>
          </p:cNvPr>
          <p:cNvSpPr/>
          <p:nvPr/>
        </p:nvSpPr>
        <p:spPr>
          <a:xfrm>
            <a:off x="914400" y="3157268"/>
            <a:ext cx="9765102" cy="168824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EF06009-DAD6-0B98-81B7-7FFBFA51EA7B}"/>
              </a:ext>
            </a:extLst>
          </p:cNvPr>
          <p:cNvSpPr txBox="1"/>
          <p:nvPr/>
        </p:nvSpPr>
        <p:spPr>
          <a:xfrm>
            <a:off x="1100882" y="1304602"/>
            <a:ext cx="99902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en-US" altLang="ja-JP" sz="4000" b="1" dirty="0">
                <a:solidFill>
                  <a:schemeClr val="accent5"/>
                </a:solidFill>
              </a:rPr>
              <a:t>4.</a:t>
            </a:r>
            <a:r>
              <a:rPr kumimoji="1" lang="ja-JP" altLang="en-US" sz="4000" b="1" dirty="0">
                <a:solidFill>
                  <a:schemeClr val="accent5"/>
                </a:solidFill>
              </a:rPr>
              <a:t>　ログインし、</a:t>
            </a:r>
            <a:r>
              <a:rPr kumimoji="1" lang="en-US" altLang="ja-JP" sz="4000" b="1" dirty="0">
                <a:solidFill>
                  <a:schemeClr val="accent5"/>
                </a:solidFill>
              </a:rPr>
              <a:t>JSTAT</a:t>
            </a:r>
            <a:r>
              <a:rPr kumimoji="1" lang="ja-JP" altLang="en-US" sz="4000" b="1" dirty="0">
                <a:solidFill>
                  <a:schemeClr val="accent5"/>
                </a:solidFill>
              </a:rPr>
              <a:t>　</a:t>
            </a:r>
            <a:r>
              <a:rPr kumimoji="1" lang="en-US" altLang="ja-JP" sz="4000" b="1" dirty="0">
                <a:solidFill>
                  <a:schemeClr val="accent5"/>
                </a:solidFill>
              </a:rPr>
              <a:t>MAP</a:t>
            </a:r>
            <a:r>
              <a:rPr kumimoji="1" lang="ja-JP" altLang="en-US" sz="4000" b="1" dirty="0">
                <a:solidFill>
                  <a:schemeClr val="accent5"/>
                </a:solidFill>
              </a:rPr>
              <a:t>を開く。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F148872-1D77-4097-56B8-65ED8AA20F22}"/>
              </a:ext>
            </a:extLst>
          </p:cNvPr>
          <p:cNvSpPr txBox="1"/>
          <p:nvPr/>
        </p:nvSpPr>
        <p:spPr>
          <a:xfrm>
            <a:off x="1311215" y="3709359"/>
            <a:ext cx="92480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3200" b="1" dirty="0">
                <a:solidFill>
                  <a:schemeClr val="accent5"/>
                </a:solidFill>
              </a:rPr>
              <a:t>ここまでを周りと相談しながら行ってください。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47409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DD9ADF80-27DF-F682-935E-F2970809EE8F}"/>
              </a:ext>
            </a:extLst>
          </p:cNvPr>
          <p:cNvSpPr/>
          <p:nvPr/>
        </p:nvSpPr>
        <p:spPr>
          <a:xfrm>
            <a:off x="309832" y="1689915"/>
            <a:ext cx="11572336" cy="496967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EA27FE63-11EB-B8C1-722B-01EEA5490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128" y="333555"/>
            <a:ext cx="9875520" cy="1356360"/>
          </a:xfrm>
        </p:spPr>
        <p:txBody>
          <a:bodyPr>
            <a:normAutofit/>
          </a:bodyPr>
          <a:lstStyle/>
          <a:p>
            <a:r>
              <a:rPr kumimoji="1" lang="ja-JP" altLang="en-US" sz="4800" b="1" dirty="0">
                <a:solidFill>
                  <a:schemeClr val="accent5"/>
                </a:solidFill>
              </a:rPr>
              <a:t>リッチレポートの作成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C9FC19A-17EF-8AA7-C408-DCF290EF1A88}"/>
              </a:ext>
            </a:extLst>
          </p:cNvPr>
          <p:cNvSpPr txBox="1"/>
          <p:nvPr/>
        </p:nvSpPr>
        <p:spPr>
          <a:xfrm>
            <a:off x="886850" y="2183771"/>
            <a:ext cx="1099531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 algn="l">
              <a:buAutoNum type="arabicPeriod"/>
            </a:pPr>
            <a:r>
              <a:rPr kumimoji="1" lang="ja-JP" altLang="en-US" sz="4000" b="1" dirty="0">
                <a:solidFill>
                  <a:schemeClr val="accent5"/>
                </a:solidFill>
              </a:rPr>
              <a:t>　統計地図作成をクリック。</a:t>
            </a:r>
            <a:endParaRPr kumimoji="1" lang="en-US" altLang="ja-JP" sz="4000" b="1" dirty="0">
              <a:solidFill>
                <a:schemeClr val="accent5"/>
              </a:solidFill>
            </a:endParaRPr>
          </a:p>
          <a:p>
            <a:pPr marL="514350" indent="-514350" algn="l">
              <a:buAutoNum type="arabicPeriod"/>
            </a:pPr>
            <a:r>
              <a:rPr kumimoji="1" lang="ja-JP" altLang="en-US" sz="4000" b="1" dirty="0">
                <a:solidFill>
                  <a:schemeClr val="accent5"/>
                </a:solidFill>
              </a:rPr>
              <a:t>　レポート作成をクリック。</a:t>
            </a:r>
            <a:endParaRPr kumimoji="1" lang="en-US" altLang="ja-JP" sz="4000" b="1" dirty="0">
              <a:solidFill>
                <a:schemeClr val="accent5"/>
              </a:solidFill>
            </a:endParaRPr>
          </a:p>
          <a:p>
            <a:pPr marL="514350" indent="-514350" algn="l">
              <a:buAutoNum type="arabicPeriod"/>
            </a:pPr>
            <a:r>
              <a:rPr kumimoji="1" lang="ja-JP" altLang="en-US" sz="4000" b="1" dirty="0">
                <a:solidFill>
                  <a:schemeClr val="accent5"/>
                </a:solidFill>
              </a:rPr>
              <a:t>　リッチレポートをクリック。</a:t>
            </a:r>
            <a:endParaRPr kumimoji="1" lang="en-US" altLang="ja-JP" sz="4000" b="1" dirty="0">
              <a:solidFill>
                <a:schemeClr val="accent5"/>
              </a:solidFill>
            </a:endParaRPr>
          </a:p>
          <a:p>
            <a:pPr marL="514350" indent="-514350" algn="l">
              <a:buAutoNum type="arabicPeriod"/>
            </a:pPr>
            <a:r>
              <a:rPr kumimoji="1" lang="ja-JP" altLang="en-US" sz="4000" b="1" dirty="0">
                <a:solidFill>
                  <a:schemeClr val="accent5"/>
                </a:solidFill>
              </a:rPr>
              <a:t>　次へをクリック。</a:t>
            </a:r>
            <a:endParaRPr kumimoji="1" lang="en-US" altLang="ja-JP" sz="4000" b="1" dirty="0">
              <a:solidFill>
                <a:schemeClr val="accent5"/>
              </a:solidFill>
            </a:endParaRPr>
          </a:p>
          <a:p>
            <a:pPr marL="514350" indent="-514350" algn="l">
              <a:buAutoNum type="arabicPeriod"/>
            </a:pPr>
            <a:r>
              <a:rPr kumimoji="1" lang="ja-JP" altLang="en-US" sz="4000" b="1" dirty="0">
                <a:solidFill>
                  <a:schemeClr val="accent5"/>
                </a:solidFill>
              </a:rPr>
              <a:t>　自分の好きな地域・ゆかりの地を選択し、</a:t>
            </a:r>
            <a:endParaRPr kumimoji="1" lang="en-US" altLang="ja-JP" sz="40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4000" b="1" dirty="0">
                <a:solidFill>
                  <a:schemeClr val="accent5"/>
                </a:solidFill>
              </a:rPr>
              <a:t>　   リッチレポートを作成する。</a:t>
            </a:r>
          </a:p>
        </p:txBody>
      </p:sp>
    </p:spTree>
    <p:extLst>
      <p:ext uri="{BB962C8B-B14F-4D97-AF65-F5344CB8AC3E}">
        <p14:creationId xmlns:p14="http://schemas.microsoft.com/office/powerpoint/2010/main" val="2328096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B587EE27-E48B-E82B-1AD5-DAEB85ADBE91}"/>
              </a:ext>
            </a:extLst>
          </p:cNvPr>
          <p:cNvSpPr/>
          <p:nvPr/>
        </p:nvSpPr>
        <p:spPr>
          <a:xfrm>
            <a:off x="345057" y="3428999"/>
            <a:ext cx="11455879" cy="242258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9D7ECBF-C183-B33E-399E-CF8457F39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057" y="1016926"/>
            <a:ext cx="11680166" cy="1633268"/>
          </a:xfrm>
        </p:spPr>
        <p:txBody>
          <a:bodyPr>
            <a:normAutofit/>
          </a:bodyPr>
          <a:lstStyle/>
          <a:p>
            <a:r>
              <a:rPr lang="ja-JP" altLang="en-US" sz="4000" b="1" dirty="0">
                <a:solidFill>
                  <a:schemeClr val="accent5"/>
                </a:solidFill>
              </a:rPr>
              <a:t>作成したリッチレポートより、その地域の人口分布の特徴をまとめ、その原因を考察する</a:t>
            </a:r>
            <a:r>
              <a:rPr lang="ja-JP" altLang="en-US" sz="3200" dirty="0">
                <a:solidFill>
                  <a:schemeClr val="accent5"/>
                </a:solidFill>
              </a:rPr>
              <a:t>。</a:t>
            </a:r>
            <a:endParaRPr kumimoji="1" lang="ja-JP" altLang="en-US" sz="3200" dirty="0">
              <a:solidFill>
                <a:schemeClr val="accent5"/>
              </a:solidFill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C510437-EDE9-1346-4F69-8C48FB64366D}"/>
              </a:ext>
            </a:extLst>
          </p:cNvPr>
          <p:cNvSpPr txBox="1"/>
          <p:nvPr/>
        </p:nvSpPr>
        <p:spPr>
          <a:xfrm>
            <a:off x="391064" y="4040126"/>
            <a:ext cx="117663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3600" b="1" dirty="0">
                <a:solidFill>
                  <a:schemeClr val="accent5"/>
                </a:solidFill>
              </a:rPr>
              <a:t>原因は予想ではなく、明確な根拠を元に検討すること。</a:t>
            </a:r>
            <a:endParaRPr kumimoji="1" lang="en-US" altLang="ja-JP" sz="3600" b="1" dirty="0">
              <a:solidFill>
                <a:schemeClr val="accent5"/>
              </a:solidFill>
            </a:endParaRPr>
          </a:p>
          <a:p>
            <a:pPr algn="l"/>
            <a:r>
              <a:rPr kumimoji="1" lang="ja-JP" altLang="en-US" sz="3600" b="1" dirty="0">
                <a:solidFill>
                  <a:schemeClr val="accent5"/>
                </a:solidFill>
              </a:rPr>
              <a:t>検討にあたり、適宜別の資料を引用すること。</a:t>
            </a:r>
          </a:p>
        </p:txBody>
      </p:sp>
    </p:spTree>
    <p:extLst>
      <p:ext uri="{BB962C8B-B14F-4D97-AF65-F5344CB8AC3E}">
        <p14:creationId xmlns:p14="http://schemas.microsoft.com/office/powerpoint/2010/main" val="1926054056"/>
      </p:ext>
    </p:extLst>
  </p:cSld>
  <p:clrMapOvr>
    <a:masterClrMapping/>
  </p:clrMapOvr>
</p:sld>
</file>

<file path=ppt/theme/theme1.xml><?xml version="1.0" encoding="utf-8"?>
<a:theme xmlns:a="http://schemas.openxmlformats.org/drawingml/2006/main" name="基礎">
  <a:themeElements>
    <a:clrScheme name="熱力学用">
      <a:dk1>
        <a:srgbClr val="FF0000"/>
      </a:dk1>
      <a:lt1>
        <a:srgbClr val="F9FCFD"/>
      </a:lt1>
      <a:dk2>
        <a:srgbClr val="F9FCFD"/>
      </a:dk2>
      <a:lt2>
        <a:srgbClr val="F9FCFD"/>
      </a:lt2>
      <a:accent1>
        <a:srgbClr val="F9FCFD"/>
      </a:accent1>
      <a:accent2>
        <a:srgbClr val="FF6566"/>
      </a:accent2>
      <a:accent3>
        <a:srgbClr val="FFCCCC"/>
      </a:accent3>
      <a:accent4>
        <a:srgbClr val="BF0000"/>
      </a:accent4>
      <a:accent5>
        <a:srgbClr val="0C1F25"/>
      </a:accent5>
      <a:accent6>
        <a:srgbClr val="818183"/>
      </a:accent6>
      <a:hlink>
        <a:srgbClr val="B3B3B4"/>
      </a:hlink>
      <a:folHlink>
        <a:srgbClr val="7030A0"/>
      </a:folHlink>
    </a:clrScheme>
    <a:fontScheme name="ユーザー定義 2">
      <a:majorFont>
        <a:latin typeface="HG丸ｺﾞｼｯｸM-PRO"/>
        <a:ea typeface="HG丸ｺﾞｼｯｸM-PRO"/>
        <a:cs typeface=""/>
      </a:majorFont>
      <a:minorFont>
        <a:latin typeface="HG丸ｺﾞｼｯｸM-PRO"/>
        <a:ea typeface="HG丸ｺﾞｼｯｸM-PRO"/>
        <a:cs typeface=""/>
      </a:minorFont>
    </a:fontScheme>
    <a:fmtScheme name="基礎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kumimoji="1" sz="3200" b="1" dirty="0" smtClean="0">
            <a:solidFill>
              <a:schemeClr val="accent5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545595-9268-4502-9F90-523FEE5DB800}">
  <ds:schemaRefs>
    <ds:schemaRef ds:uri="http://schemas.microsoft.com/office/2006/metadata/properties"/>
    <ds:schemaRef ds:uri="http://schemas.microsoft.com/office/infopath/2007/PartnerControls"/>
    <ds:schemaRef ds:uri="2fec7028-e810-4448-b346-487b0bfcdef1"/>
    <ds:schemaRef ds:uri="180f4f4d-ebae-484b-b441-933feffb8578"/>
  </ds:schemaRefs>
</ds:datastoreItem>
</file>

<file path=customXml/itemProps2.xml><?xml version="1.0" encoding="utf-8"?>
<ds:datastoreItem xmlns:ds="http://schemas.openxmlformats.org/officeDocument/2006/customXml" ds:itemID="{4B281DF6-0F8E-4672-BA2F-BC76C172F2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ec7028-e810-4448-b346-487b0bfcdef1"/>
    <ds:schemaRef ds:uri="180f4f4d-ebae-484b-b441-933feffb85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BDF885B-C6D9-421A-B79A-DF4E75BA00C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基礎</Template>
  <TotalTime>348</TotalTime>
  <Words>228</Words>
  <Application>Microsoft Office PowerPoint</Application>
  <PresentationFormat>Widescreen</PresentationFormat>
  <Paragraphs>29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基礎</vt:lpstr>
      <vt:lpstr>ヒストグラム</vt:lpstr>
      <vt:lpstr>一峰性</vt:lpstr>
      <vt:lpstr>単峰性にならない場合、何か別の要因がある！！</vt:lpstr>
      <vt:lpstr>今回のMission</vt:lpstr>
      <vt:lpstr>本日扱うデータは、</vt:lpstr>
      <vt:lpstr>準備</vt:lpstr>
      <vt:lpstr>PowerPoint Presentation</vt:lpstr>
      <vt:lpstr>リッチレポートの作成</vt:lpstr>
      <vt:lpstr>作成したリッチレポートより、その地域の人口分布の特徴をまとめ、その原因を考察する。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熱機関</dc:title>
  <dc:creator>服部 憲翔</dc:creator>
  <cp:lastModifiedBy>横田 将也</cp:lastModifiedBy>
  <cp:revision>170</cp:revision>
  <dcterms:created xsi:type="dcterms:W3CDTF">2022-01-03T06:47:46Z</dcterms:created>
  <dcterms:modified xsi:type="dcterms:W3CDTF">2026-08-05T06:52:40Z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  <property fmtid="{D5CDD505-2E9C-101B-9397-08002B2CF9AE}" pid="3" name="MediaServiceImageTags">
    <vt:lpwstr/>
  </property>
</Properties>
</file>