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9" r:id="rId5"/>
    <p:sldId id="263" r:id="rId6"/>
    <p:sldId id="264" r:id="rId7"/>
    <p:sldId id="260" r:id="rId8"/>
    <p:sldId id="261" r:id="rId9"/>
    <p:sldId id="265" r:id="rId10"/>
    <p:sldId id="270" r:id="rId11"/>
    <p:sldId id="271" r:id="rId12"/>
    <p:sldId id="272" r:id="rId13"/>
    <p:sldId id="273" r:id="rId14"/>
    <p:sldId id="275" r:id="rId15"/>
    <p:sldId id="277" r:id="rId16"/>
    <p:sldId id="278" r:id="rId17"/>
    <p:sldId id="279" r:id="rId18"/>
    <p:sldId id="28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506"/>
    <a:srgbClr val="FDFFF7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82845D-17A5-E93E-99C5-C98095E0912B}" v="6" dt="2026-08-05T07:05:21.499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03" autoAdjust="0"/>
    <p:restoredTop sz="94660"/>
  </p:normalViewPr>
  <p:slideViewPr>
    <p:cSldViewPr snapToGrid="0">
      <p:cViewPr varScale="1">
        <p:scale>
          <a:sx n="91" d="100"/>
          <a:sy n="91" d="100"/>
        </p:scale>
        <p:origin x="6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横田 将也" userId="56cb7ced-5cc5-450b-bf99-230b8a5e840f" providerId="ADAL" clId="{0B97F1CE-818B-4D2C-A494-6E5BC3230639}"/>
    <pc:docChg chg="custSel delSld modSld">
      <pc:chgData name="横田 将也" userId="56cb7ced-5cc5-450b-bf99-230b8a5e840f" providerId="ADAL" clId="{0B97F1CE-818B-4D2C-A494-6E5BC3230639}" dt="2026-08-03T00:09:30.823" v="7" actId="47"/>
      <pc:docMkLst>
        <pc:docMk/>
      </pc:docMkLst>
    </pc:docChg>
  </pc:docChgLst>
  <pc:docChgLst>
    <pc:chgData name="横田 将也" userId="S::m-yokota-ug@fesc.ed.jp::56cb7ced-5cc5-450b-bf99-230b8a5e840f" providerId="AD" clId="Web-{0182845D-17A5-E93E-99C5-C98095E0912B}"/>
    <pc:docChg chg="addSld delSld modSld">
      <pc:chgData name="横田 将也" userId="S::m-yokota-ug@fesc.ed.jp::56cb7ced-5cc5-450b-bf99-230b8a5e840f" providerId="AD" clId="Web-{0182845D-17A5-E93E-99C5-C98095E0912B}" dt="2026-08-05T07:05:21.499" v="5" actId="20577"/>
      <pc:docMkLst>
        <pc:docMk/>
      </pc:docMkLst>
      <pc:sldChg chg="del">
        <pc:chgData name="横田 将也" userId="S::m-yokota-ug@fesc.ed.jp::56cb7ced-5cc5-450b-bf99-230b8a5e840f" providerId="AD" clId="Web-{0182845D-17A5-E93E-99C5-C98095E0912B}" dt="2026-08-05T07:05:09.530" v="2"/>
        <pc:sldMkLst>
          <pc:docMk/>
          <pc:sldMk cId="3980453510" sldId="266"/>
        </pc:sldMkLst>
      </pc:sldChg>
      <pc:sldChg chg="del">
        <pc:chgData name="横田 将也" userId="S::m-yokota-ug@fesc.ed.jp::56cb7ced-5cc5-450b-bf99-230b8a5e840f" providerId="AD" clId="Web-{0182845D-17A5-E93E-99C5-C98095E0912B}" dt="2026-08-05T07:05:11.170" v="3"/>
        <pc:sldMkLst>
          <pc:docMk/>
          <pc:sldMk cId="424710492" sldId="267"/>
        </pc:sldMkLst>
      </pc:sldChg>
      <pc:sldChg chg="del">
        <pc:chgData name="横田 将也" userId="S::m-yokota-ug@fesc.ed.jp::56cb7ced-5cc5-450b-bf99-230b8a5e840f" providerId="AD" clId="Web-{0182845D-17A5-E93E-99C5-C98095E0912B}" dt="2026-08-05T07:05:12.389" v="4"/>
        <pc:sldMkLst>
          <pc:docMk/>
          <pc:sldMk cId="1239575189" sldId="268"/>
        </pc:sldMkLst>
      </pc:sldChg>
      <pc:sldChg chg="modSp">
        <pc:chgData name="横田 将也" userId="S::m-yokota-ug@fesc.ed.jp::56cb7ced-5cc5-450b-bf99-230b8a5e840f" providerId="AD" clId="Web-{0182845D-17A5-E93E-99C5-C98095E0912B}" dt="2026-08-05T07:05:21.499" v="5" actId="20577"/>
        <pc:sldMkLst>
          <pc:docMk/>
          <pc:sldMk cId="3451381516" sldId="270"/>
        </pc:sldMkLst>
        <pc:spChg chg="mod">
          <ac:chgData name="横田 将也" userId="S::m-yokota-ug@fesc.ed.jp::56cb7ced-5cc5-450b-bf99-230b8a5e840f" providerId="AD" clId="Web-{0182845D-17A5-E93E-99C5-C98095E0912B}" dt="2026-08-05T07:05:21.499" v="5" actId="20577"/>
          <ac:spMkLst>
            <pc:docMk/>
            <pc:sldMk cId="3451381516" sldId="270"/>
            <ac:spMk id="2" creationId="{D1A7BAD1-2596-7E4D-3845-D327FBBCFFE8}"/>
          </ac:spMkLst>
        </pc:spChg>
      </pc:sldChg>
      <pc:sldChg chg="addSp new">
        <pc:chgData name="横田 将也" userId="S::m-yokota-ug@fesc.ed.jp::56cb7ced-5cc5-450b-bf99-230b8a5e840f" providerId="AD" clId="Web-{0182845D-17A5-E93E-99C5-C98095E0912B}" dt="2026-08-05T06:53:19.771" v="1"/>
        <pc:sldMkLst>
          <pc:docMk/>
          <pc:sldMk cId="2543281114" sldId="280"/>
        </pc:sldMkLst>
        <pc:spChg chg="add">
          <ac:chgData name="横田 将也" userId="S::m-yokota-ug@fesc.ed.jp::56cb7ced-5cc5-450b-bf99-230b8a5e840f" providerId="AD" clId="Web-{0182845D-17A5-E93E-99C5-C98095E0912B}" dt="2026-08-05T06:53:19.771" v="1"/>
          <ac:spMkLst>
            <pc:docMk/>
            <pc:sldMk cId="2543281114" sldId="280"/>
            <ac:spMk id="2" creationId="{6B24A6EB-A8BC-EC36-62B7-4A6A2B8912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12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71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308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95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304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08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05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41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09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13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512F5-D72D-4562-9161-C0A2429CF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F801124-ED2D-49EE-ACB0-78072BBD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7D3B94-A64D-4792-9B5E-2EE6DD6A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9DF3710-8B87-4850-915D-C0518C622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5A4D3F6-5CEC-4A4E-84DB-0C4D9FE22D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1227" y="4577700"/>
            <a:ext cx="1381318" cy="1343212"/>
          </a:xfrm>
          <a:prstGeom prst="rect">
            <a:avLst/>
          </a:prstGeom>
        </p:spPr>
      </p:pic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262056A9-97D0-4163-B501-E12BAC8DCB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1430" y="4358719"/>
            <a:ext cx="2220913" cy="1781175"/>
          </a:xfr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84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6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14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8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2E58C2-7B1D-4EA2-9F1C-92B73E6E0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2617364"/>
            <a:ext cx="9966960" cy="1191091"/>
          </a:xfrm>
        </p:spPr>
        <p:txBody>
          <a:bodyPr/>
          <a:lstStyle/>
          <a:p>
            <a:r>
              <a:rPr kumimoji="1" lang="ja-JP" altLang="en-US" dirty="0">
                <a:solidFill>
                  <a:schemeClr val="accent5"/>
                </a:solidFill>
                <a:latin typeface="+mn-ea"/>
                <a:ea typeface="+mn-ea"/>
              </a:rPr>
              <a:t>資料の代表値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7CA815-71B0-4181-A740-58E0087072E4}"/>
              </a:ext>
            </a:extLst>
          </p:cNvPr>
          <p:cNvSpPr txBox="1"/>
          <p:nvPr/>
        </p:nvSpPr>
        <p:spPr>
          <a:xfrm>
            <a:off x="364824" y="297789"/>
            <a:ext cx="4135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5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情報</a:t>
            </a:r>
          </a:p>
        </p:txBody>
      </p:sp>
    </p:spTree>
    <p:extLst>
      <p:ext uri="{BB962C8B-B14F-4D97-AF65-F5344CB8AC3E}">
        <p14:creationId xmlns:p14="http://schemas.microsoft.com/office/powerpoint/2010/main" val="3239680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DBA7B089-4EAB-5927-9CD9-7080558B94E3}"/>
              </a:ext>
            </a:extLst>
          </p:cNvPr>
          <p:cNvSpPr/>
          <p:nvPr/>
        </p:nvSpPr>
        <p:spPr>
          <a:xfrm>
            <a:off x="433633" y="2337847"/>
            <a:ext cx="11378153" cy="361046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BFFA9A4-280E-25F9-BDC9-28DB16EE5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354" y="498764"/>
            <a:ext cx="10513291" cy="1356360"/>
          </a:xfrm>
        </p:spPr>
        <p:txBody>
          <a:bodyPr>
            <a:normAutofit/>
          </a:bodyPr>
          <a:lstStyle/>
          <a:p>
            <a:r>
              <a:rPr kumimoji="1" lang="ja-JP" altLang="en-US" sz="4000" b="1" dirty="0">
                <a:solidFill>
                  <a:schemeClr val="accent5"/>
                </a:solidFill>
              </a:rPr>
              <a:t>統計学において、散らばりを表現するものは何がある？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56D4ED3-0E1A-BB7A-C069-F091B315CFBA}"/>
              </a:ext>
            </a:extLst>
          </p:cNvPr>
          <p:cNvSpPr txBox="1"/>
          <p:nvPr/>
        </p:nvSpPr>
        <p:spPr>
          <a:xfrm>
            <a:off x="568435" y="3009251"/>
            <a:ext cx="110578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・　分散　　：偏差</a:t>
            </a:r>
            <a:r>
              <a:rPr kumimoji="1" lang="en-US" altLang="ja-JP" sz="3600" b="1" dirty="0">
                <a:solidFill>
                  <a:schemeClr val="accent5"/>
                </a:solidFill>
              </a:rPr>
              <a:t>(</a:t>
            </a:r>
            <a:r>
              <a:rPr kumimoji="1" lang="ja-JP" altLang="en-US" sz="3600" b="1" dirty="0">
                <a:solidFill>
                  <a:schemeClr val="accent5"/>
                </a:solidFill>
              </a:rPr>
              <a:t>データ値ー平均値</a:t>
            </a:r>
            <a:r>
              <a:rPr kumimoji="1" lang="en-US" altLang="ja-JP" sz="3600" b="1" dirty="0">
                <a:solidFill>
                  <a:schemeClr val="accent5"/>
                </a:solidFill>
              </a:rPr>
              <a:t>)2</a:t>
            </a:r>
            <a:r>
              <a:rPr kumimoji="1" lang="ja-JP" altLang="en-US" sz="3600" b="1" dirty="0">
                <a:solidFill>
                  <a:schemeClr val="accent5"/>
                </a:solidFill>
              </a:rPr>
              <a:t>乗の平均値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103AF2-D601-17EB-B7F8-7EF1B8346227}"/>
              </a:ext>
            </a:extLst>
          </p:cNvPr>
          <p:cNvSpPr txBox="1"/>
          <p:nvPr/>
        </p:nvSpPr>
        <p:spPr>
          <a:xfrm>
            <a:off x="568435" y="4400924"/>
            <a:ext cx="7133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・　標準偏差：分散の正の平方根</a:t>
            </a:r>
          </a:p>
        </p:txBody>
      </p:sp>
    </p:spTree>
    <p:extLst>
      <p:ext uri="{BB962C8B-B14F-4D97-AF65-F5344CB8AC3E}">
        <p14:creationId xmlns:p14="http://schemas.microsoft.com/office/powerpoint/2010/main" val="1648865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AAB638-8B62-E9D0-6ED3-FABF0C0E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140" y="299050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sz="4800" b="1" dirty="0">
                <a:solidFill>
                  <a:schemeClr val="accent5"/>
                </a:solidFill>
              </a:rPr>
              <a:t>もう</a:t>
            </a:r>
            <a:r>
              <a:rPr kumimoji="1" lang="en-US" altLang="ja-JP" sz="4800" b="1" dirty="0">
                <a:solidFill>
                  <a:schemeClr val="accent5"/>
                </a:solidFill>
              </a:rPr>
              <a:t>1</a:t>
            </a:r>
            <a:r>
              <a:rPr kumimoji="1" lang="ja-JP" altLang="en-US" sz="4800" b="1" dirty="0">
                <a:solidFill>
                  <a:schemeClr val="accent5"/>
                </a:solidFill>
              </a:rPr>
              <a:t>つの指標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57DDB2B-DCA0-C63B-2F8F-81919633A13C}"/>
              </a:ext>
            </a:extLst>
          </p:cNvPr>
          <p:cNvSpPr txBox="1"/>
          <p:nvPr/>
        </p:nvSpPr>
        <p:spPr>
          <a:xfrm>
            <a:off x="3737021" y="2705725"/>
            <a:ext cx="47179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8800" b="1" dirty="0">
                <a:solidFill>
                  <a:schemeClr val="accent5"/>
                </a:solidFill>
              </a:rPr>
              <a:t>標準誤差</a:t>
            </a:r>
          </a:p>
        </p:txBody>
      </p:sp>
    </p:spTree>
    <p:extLst>
      <p:ext uri="{BB962C8B-B14F-4D97-AF65-F5344CB8AC3E}">
        <p14:creationId xmlns:p14="http://schemas.microsoft.com/office/powerpoint/2010/main" val="1942059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3520354-9ACF-8E76-CF4E-481831C321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0" r="3461" b="3032"/>
          <a:stretch/>
        </p:blipFill>
        <p:spPr>
          <a:xfrm>
            <a:off x="352434" y="394517"/>
            <a:ext cx="11487132" cy="594524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A2BFFD8-3BF3-5C27-8969-D14665EF183B}"/>
              </a:ext>
            </a:extLst>
          </p:cNvPr>
          <p:cNvSpPr txBox="1"/>
          <p:nvPr/>
        </p:nvSpPr>
        <p:spPr>
          <a:xfrm>
            <a:off x="7850038" y="5693434"/>
            <a:ext cx="3153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3600" b="1" dirty="0">
                <a:solidFill>
                  <a:schemeClr val="accent5"/>
                </a:solidFill>
              </a:rPr>
              <a:t>SD : </a:t>
            </a:r>
            <a:r>
              <a:rPr kumimoji="1" lang="ja-JP" altLang="en-US" sz="3600" b="1" dirty="0">
                <a:solidFill>
                  <a:schemeClr val="accent5"/>
                </a:solidFill>
              </a:rPr>
              <a:t>標準偏差</a:t>
            </a:r>
          </a:p>
        </p:txBody>
      </p:sp>
    </p:spTree>
    <p:extLst>
      <p:ext uri="{BB962C8B-B14F-4D97-AF65-F5344CB8AC3E}">
        <p14:creationId xmlns:p14="http://schemas.microsoft.com/office/powerpoint/2010/main" val="1656598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D520C3B6-FE04-4ACF-7704-1A6EFD8ED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606389"/>
              </p:ext>
            </p:extLst>
          </p:nvPr>
        </p:nvGraphicFramePr>
        <p:xfrm>
          <a:off x="387470" y="2453442"/>
          <a:ext cx="11417060" cy="3326257"/>
        </p:xfrm>
        <a:graphic>
          <a:graphicData uri="http://schemas.openxmlformats.org/drawingml/2006/table">
            <a:tbl>
              <a:tblPr/>
              <a:tblGrid>
                <a:gridCol w="2854265">
                  <a:extLst>
                    <a:ext uri="{9D8B030D-6E8A-4147-A177-3AD203B41FA5}">
                      <a16:colId xmlns:a16="http://schemas.microsoft.com/office/drawing/2014/main" val="886765270"/>
                    </a:ext>
                  </a:extLst>
                </a:gridCol>
                <a:gridCol w="2854265">
                  <a:extLst>
                    <a:ext uri="{9D8B030D-6E8A-4147-A177-3AD203B41FA5}">
                      <a16:colId xmlns:a16="http://schemas.microsoft.com/office/drawing/2014/main" val="97292608"/>
                    </a:ext>
                  </a:extLst>
                </a:gridCol>
                <a:gridCol w="2854265">
                  <a:extLst>
                    <a:ext uri="{9D8B030D-6E8A-4147-A177-3AD203B41FA5}">
                      <a16:colId xmlns:a16="http://schemas.microsoft.com/office/drawing/2014/main" val="2998787787"/>
                    </a:ext>
                  </a:extLst>
                </a:gridCol>
                <a:gridCol w="2854265">
                  <a:extLst>
                    <a:ext uri="{9D8B030D-6E8A-4147-A177-3AD203B41FA5}">
                      <a16:colId xmlns:a16="http://schemas.microsoft.com/office/drawing/2014/main" val="4091442233"/>
                    </a:ext>
                  </a:extLst>
                </a:gridCol>
              </a:tblGrid>
              <a:tr h="836338"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3200" b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サンプルサイズ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3200" b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標準偏差（</a:t>
                      </a:r>
                      <a:r>
                        <a:rPr lang="en-US" altLang="zh-TW" sz="3200" b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SD</a:t>
                      </a:r>
                      <a:r>
                        <a:rPr lang="zh-TW" altLang="en-US" sz="3200" b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）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3200" b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標準誤差（</a:t>
                      </a:r>
                      <a:r>
                        <a:rPr lang="en-US" altLang="zh-TW" sz="3200" b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SE</a:t>
                      </a:r>
                      <a:r>
                        <a:rPr lang="zh-TW" altLang="en-US" sz="3200" b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）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3200" b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平均の信頼性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887442"/>
                  </a:ext>
                </a:extLst>
              </a:tr>
              <a:tr h="836338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32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10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32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10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32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3.16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32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低い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85836"/>
                  </a:ext>
                </a:extLst>
              </a:tr>
              <a:tr h="836338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32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100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32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10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32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1.00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32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高い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682333"/>
                  </a:ext>
                </a:extLst>
              </a:tr>
              <a:tr h="81724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32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1000</a:t>
                      </a:r>
                    </a:p>
                  </a:txBody>
                  <a:tcPr marL="114300" marR="76200" marT="76200" marB="57150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32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10</a:t>
                      </a:r>
                    </a:p>
                  </a:txBody>
                  <a:tcPr marL="114300" marR="76200" marT="76200" marB="57150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32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0.32</a:t>
                      </a:r>
                    </a:p>
                  </a:txBody>
                  <a:tcPr marL="114300" marR="76200" marT="76200" marB="57150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32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  <a:latin typeface="BIZ UDP明朝 Medium" panose="02020500000000000000" pitchFamily="18" charset="-128"/>
                          <a:ea typeface="BIZ UDP明朝 Medium" panose="02020500000000000000" pitchFamily="18" charset="-128"/>
                        </a:rPr>
                        <a:t>もっと高い</a:t>
                      </a:r>
                    </a:p>
                  </a:txBody>
                  <a:tcPr marL="114300" marR="76200" marT="76200" marB="57150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136355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FED883-9771-6836-4D5A-1F80BC8A0AD9}"/>
              </a:ext>
            </a:extLst>
          </p:cNvPr>
          <p:cNvSpPr txBox="1"/>
          <p:nvPr/>
        </p:nvSpPr>
        <p:spPr>
          <a:xfrm>
            <a:off x="910926" y="693580"/>
            <a:ext cx="103701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4400" b="1" dirty="0">
                <a:solidFill>
                  <a:schemeClr val="accent5"/>
                </a:solidFill>
              </a:rPr>
              <a:t>平均値の信頼性を示すことができる！！</a:t>
            </a:r>
          </a:p>
        </p:txBody>
      </p:sp>
    </p:spTree>
    <p:extLst>
      <p:ext uri="{BB962C8B-B14F-4D97-AF65-F5344CB8AC3E}">
        <p14:creationId xmlns:p14="http://schemas.microsoft.com/office/powerpoint/2010/main" val="968156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A94C17-130E-977A-3722-EC0964A4F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883" y="592346"/>
            <a:ext cx="11934645" cy="1356360"/>
          </a:xfrm>
        </p:spPr>
        <p:txBody>
          <a:bodyPr>
            <a:normAutofit/>
          </a:bodyPr>
          <a:lstStyle/>
          <a:p>
            <a:r>
              <a:rPr kumimoji="1" lang="ja-JP" altLang="en-US" sz="4000" dirty="0">
                <a:solidFill>
                  <a:schemeClr val="bg1">
                    <a:lumMod val="10000"/>
                  </a:schemeClr>
                </a:solidFill>
              </a:rPr>
              <a:t>これらの指標を考慮したグラフを作成してみよう。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4CE1D83C-B215-B8C9-3E92-5D0B49AF46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5568"/>
              </p:ext>
            </p:extLst>
          </p:nvPr>
        </p:nvGraphicFramePr>
        <p:xfrm>
          <a:off x="384594" y="2820084"/>
          <a:ext cx="11422812" cy="2834103"/>
        </p:xfrm>
        <a:graphic>
          <a:graphicData uri="http://schemas.openxmlformats.org/drawingml/2006/table">
            <a:tbl>
              <a:tblPr/>
              <a:tblGrid>
                <a:gridCol w="3807604">
                  <a:extLst>
                    <a:ext uri="{9D8B030D-6E8A-4147-A177-3AD203B41FA5}">
                      <a16:colId xmlns:a16="http://schemas.microsoft.com/office/drawing/2014/main" val="3210703889"/>
                    </a:ext>
                  </a:extLst>
                </a:gridCol>
                <a:gridCol w="3129472">
                  <a:extLst>
                    <a:ext uri="{9D8B030D-6E8A-4147-A177-3AD203B41FA5}">
                      <a16:colId xmlns:a16="http://schemas.microsoft.com/office/drawing/2014/main" val="4238642844"/>
                    </a:ext>
                  </a:extLst>
                </a:gridCol>
                <a:gridCol w="4485736">
                  <a:extLst>
                    <a:ext uri="{9D8B030D-6E8A-4147-A177-3AD203B41FA5}">
                      <a16:colId xmlns:a16="http://schemas.microsoft.com/office/drawing/2014/main" val="1020871348"/>
                    </a:ext>
                  </a:extLst>
                </a:gridCol>
              </a:tblGrid>
              <a:tr h="667233"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2800" b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グラフの目的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2400" b="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エラーバーの種類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2800" b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理由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04280"/>
                  </a:ext>
                </a:extLst>
              </a:tr>
              <a:tr h="1060908"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280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データのばらつき</a:t>
                      </a:r>
                      <a:endParaRPr lang="en-US" altLang="ja-JP" sz="28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</a:endParaRPr>
                    </a:p>
                    <a:p>
                      <a:pPr algn="ctr" fontAlgn="t"/>
                      <a:r>
                        <a:rPr lang="ja-JP" altLang="en-US" sz="280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を示したい</a:t>
                      </a:r>
                      <a:endParaRPr lang="ja-JP" altLang="en-US" sz="2800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8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標準偏差（</a:t>
                      </a:r>
                      <a:r>
                        <a:rPr lang="en-US" altLang="zh-TW" sz="28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SD</a:t>
                      </a:r>
                      <a:r>
                        <a:rPr lang="zh-TW" altLang="en-US" sz="28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）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28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各データが平均からどれだけ離れているかを示す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921268"/>
                  </a:ext>
                </a:extLst>
              </a:tr>
              <a:tr h="1105962"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280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平均値の信頼性</a:t>
                      </a:r>
                      <a:endParaRPr lang="en-US" altLang="ja-JP" sz="2800" b="1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</a:endParaRPr>
                    </a:p>
                    <a:p>
                      <a:pPr algn="ctr" fontAlgn="t"/>
                      <a:r>
                        <a:rPr lang="ja-JP" altLang="en-US" sz="2800" b="1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を示したい</a:t>
                      </a:r>
                      <a:endParaRPr lang="ja-JP" altLang="en-US" sz="2800" dirty="0">
                        <a:solidFill>
                          <a:schemeClr val="bg1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8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標準誤差（</a:t>
                      </a:r>
                      <a:r>
                        <a:rPr lang="en-US" altLang="zh-TW" sz="28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SE</a:t>
                      </a:r>
                      <a:r>
                        <a:rPr lang="zh-TW" altLang="en-US" sz="280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）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ja-JP" altLang="en-US" sz="28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/>
                        </a:rPr>
                        <a:t>平均値が母集団の平均にどれだけ近いかを示す</a:t>
                      </a:r>
                    </a:p>
                  </a:txBody>
                  <a:tcPr marL="114300" marR="76200" marT="76200" marB="66675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710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5631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4A6EB-A8BC-EC36-62B7-4A6A2B8912A1}"/>
              </a:ext>
            </a:extLst>
          </p:cNvPr>
          <p:cNvSpPr>
            <a:spLocks noGrp="1"/>
          </p:cNvSpPr>
          <p:nvPr/>
        </p:nvSpPr>
        <p:spPr>
          <a:xfrm>
            <a:off x="439616" y="355600"/>
            <a:ext cx="11848904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本資料の作成にあたり、以下の文献を参考にしました。</a:t>
            </a:r>
            <a:endParaRPr lang="en-US" altLang="ja-JP" sz="3200">
              <a:solidFill>
                <a:schemeClr val="accent5"/>
              </a:solidFill>
            </a:endParaRPr>
          </a:p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涌井良幸・涌井貞美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『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統計学の図鑑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』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技術評論社</a:t>
            </a:r>
            <a:endParaRPr lang="en-US" sz="32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28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1C783397-1842-CD20-36B2-BAE6C1E88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68289"/>
              </p:ext>
            </p:extLst>
          </p:nvPr>
        </p:nvGraphicFramePr>
        <p:xfrm>
          <a:off x="405089" y="1262765"/>
          <a:ext cx="11081178" cy="4608183"/>
        </p:xfrm>
        <a:graphic>
          <a:graphicData uri="http://schemas.openxmlformats.org/drawingml/2006/table">
            <a:tbl>
              <a:tblPr/>
              <a:tblGrid>
                <a:gridCol w="1231242">
                  <a:extLst>
                    <a:ext uri="{9D8B030D-6E8A-4147-A177-3AD203B41FA5}">
                      <a16:colId xmlns:a16="http://schemas.microsoft.com/office/drawing/2014/main" val="724200977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1661602902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336457196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2528382791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3233009073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4205411391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2609044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3984610619"/>
                    </a:ext>
                  </a:extLst>
                </a:gridCol>
                <a:gridCol w="1231242">
                  <a:extLst>
                    <a:ext uri="{9D8B030D-6E8A-4147-A177-3AD203B41FA5}">
                      <a16:colId xmlns:a16="http://schemas.microsoft.com/office/drawing/2014/main" val="1584469273"/>
                    </a:ext>
                  </a:extLst>
                </a:gridCol>
              </a:tblGrid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156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146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5455460"/>
                  </a:ext>
                </a:extLst>
              </a:tr>
              <a:tr h="351278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025043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0170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370808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146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149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153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148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5752672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177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169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169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160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3397221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176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024487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167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171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523359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173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174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170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1704715"/>
                  </a:ext>
                </a:extLst>
              </a:tr>
              <a:tr h="465731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181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176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168</a:t>
                      </a:r>
                      <a:endParaRPr lang="en-US" altLang="ja-JP" sz="24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166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165</a:t>
                      </a:r>
                      <a:endParaRPr lang="en-US" altLang="ja-JP" sz="2400" b="0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133" marR="38133" marT="25422" marB="2542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0842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6814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CA0ECC-B8D0-DAA5-80A7-CA22BE90B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518" y="840509"/>
            <a:ext cx="10734964" cy="1356360"/>
          </a:xfrm>
        </p:spPr>
        <p:txBody>
          <a:bodyPr>
            <a:normAutofit/>
          </a:bodyPr>
          <a:lstStyle/>
          <a:p>
            <a:r>
              <a:rPr kumimoji="1" lang="ja-JP" altLang="en-US" sz="4000" dirty="0">
                <a:solidFill>
                  <a:schemeClr val="accent5"/>
                </a:solidFill>
              </a:rPr>
              <a:t>ヒストグラムを作成する以外のデータ処理をしてみましょう。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693501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F7505CE1-5174-AE88-4D9B-724984CA8E0D}"/>
              </a:ext>
            </a:extLst>
          </p:cNvPr>
          <p:cNvSpPr/>
          <p:nvPr/>
        </p:nvSpPr>
        <p:spPr>
          <a:xfrm>
            <a:off x="387927" y="646545"/>
            <a:ext cx="11296073" cy="2309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132155E-DD8B-F7A2-D3AC-941F62682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655" y="646545"/>
            <a:ext cx="11462327" cy="2438400"/>
          </a:xfrm>
        </p:spPr>
        <p:txBody>
          <a:bodyPr>
            <a:normAutofit/>
          </a:bodyPr>
          <a:lstStyle/>
          <a:p>
            <a:r>
              <a:rPr kumimoji="1" lang="ja-JP" altLang="en-US" sz="3600" dirty="0">
                <a:solidFill>
                  <a:schemeClr val="accent5"/>
                </a:solidFill>
              </a:rPr>
              <a:t>ヒストグラムでデータの分布を表すことに加えて、</a:t>
            </a:r>
            <a:br>
              <a:rPr kumimoji="1" lang="en-US" altLang="ja-JP" sz="3600" dirty="0">
                <a:solidFill>
                  <a:schemeClr val="accent5"/>
                </a:solidFill>
              </a:rPr>
            </a:br>
            <a:br>
              <a:rPr kumimoji="1" lang="en-US" altLang="ja-JP" sz="3600" dirty="0">
                <a:solidFill>
                  <a:schemeClr val="accent5"/>
                </a:solidFill>
              </a:rPr>
            </a:br>
            <a:r>
              <a:rPr kumimoji="1" lang="ja-JP" altLang="en-US" sz="3600" dirty="0">
                <a:solidFill>
                  <a:schemeClr val="accent5"/>
                </a:solidFill>
              </a:rPr>
              <a:t>データの分布の特徴を１つの数値で表すことがある。</a:t>
            </a:r>
          </a:p>
        </p:txBody>
      </p:sp>
      <p:sp>
        <p:nvSpPr>
          <p:cNvPr id="3" name="矢印: 下 2">
            <a:extLst>
              <a:ext uri="{FF2B5EF4-FFF2-40B4-BE49-F238E27FC236}">
                <a16:creationId xmlns:a16="http://schemas.microsoft.com/office/drawing/2014/main" id="{50C55007-355E-CDA1-C53D-73B0783B2B7D}"/>
              </a:ext>
            </a:extLst>
          </p:cNvPr>
          <p:cNvSpPr/>
          <p:nvPr/>
        </p:nvSpPr>
        <p:spPr>
          <a:xfrm>
            <a:off x="5648036" y="3374767"/>
            <a:ext cx="775854" cy="64885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27CD6C4-FF62-7DCC-272B-754C135C16DF}"/>
              </a:ext>
            </a:extLst>
          </p:cNvPr>
          <p:cNvSpPr txBox="1"/>
          <p:nvPr/>
        </p:nvSpPr>
        <p:spPr>
          <a:xfrm>
            <a:off x="5029201" y="441966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5400" dirty="0">
                <a:solidFill>
                  <a:srgbClr val="FF0000"/>
                </a:solidFill>
              </a:rPr>
              <a:t>代表値</a:t>
            </a:r>
            <a:endParaRPr lang="ja-JP" alt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83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8D384618-EC47-B1A9-2058-886B4FA87F86}"/>
              </a:ext>
            </a:extLst>
          </p:cNvPr>
          <p:cNvSpPr/>
          <p:nvPr/>
        </p:nvSpPr>
        <p:spPr>
          <a:xfrm>
            <a:off x="8221613" y="2116034"/>
            <a:ext cx="3533289" cy="399359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FDBB2ADE-6901-084D-38D8-7D321D4E8330}"/>
              </a:ext>
            </a:extLst>
          </p:cNvPr>
          <p:cNvSpPr/>
          <p:nvPr/>
        </p:nvSpPr>
        <p:spPr>
          <a:xfrm>
            <a:off x="4329355" y="2096654"/>
            <a:ext cx="3533289" cy="399359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C6353B5-B2BF-15B0-2F9E-6C1F43B820BA}"/>
              </a:ext>
            </a:extLst>
          </p:cNvPr>
          <p:cNvSpPr/>
          <p:nvPr/>
        </p:nvSpPr>
        <p:spPr>
          <a:xfrm>
            <a:off x="437098" y="2096654"/>
            <a:ext cx="3533289" cy="399359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A11AE23-F15C-A735-570A-CD9885B4A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83127"/>
            <a:ext cx="9875520" cy="1356360"/>
          </a:xfrm>
        </p:spPr>
        <p:txBody>
          <a:bodyPr/>
          <a:lstStyle/>
          <a:p>
            <a:r>
              <a:rPr kumimoji="1" lang="ja-JP" altLang="en-US" dirty="0"/>
              <a:t>よく使われる代表値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BD0AD0-A706-9ADC-89AF-BAC56F6FEB04}"/>
              </a:ext>
            </a:extLst>
          </p:cNvPr>
          <p:cNvSpPr txBox="1"/>
          <p:nvPr/>
        </p:nvSpPr>
        <p:spPr>
          <a:xfrm>
            <a:off x="1262618" y="2116034"/>
            <a:ext cx="18822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4400" b="1" dirty="0">
                <a:solidFill>
                  <a:schemeClr val="accent5"/>
                </a:solidFill>
              </a:rPr>
              <a:t>平均値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21AF04-38F0-9756-6A16-0B63239C737A}"/>
              </a:ext>
            </a:extLst>
          </p:cNvPr>
          <p:cNvSpPr txBox="1"/>
          <p:nvPr/>
        </p:nvSpPr>
        <p:spPr>
          <a:xfrm>
            <a:off x="5154875" y="2116034"/>
            <a:ext cx="18822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4400" b="1" dirty="0">
                <a:solidFill>
                  <a:schemeClr val="accent5"/>
                </a:solidFill>
              </a:rPr>
              <a:t>中央値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28529A-0D25-B32E-FC53-1439775C7461}"/>
              </a:ext>
            </a:extLst>
          </p:cNvPr>
          <p:cNvSpPr txBox="1"/>
          <p:nvPr/>
        </p:nvSpPr>
        <p:spPr>
          <a:xfrm>
            <a:off x="9047133" y="2116034"/>
            <a:ext cx="18822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4400" b="1" dirty="0">
                <a:solidFill>
                  <a:schemeClr val="accent5"/>
                </a:solidFill>
              </a:rPr>
              <a:t>最頻値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1110A29-CF8E-B734-92F3-7ED50DE79C48}"/>
              </a:ext>
            </a:extLst>
          </p:cNvPr>
          <p:cNvSpPr txBox="1"/>
          <p:nvPr/>
        </p:nvSpPr>
        <p:spPr>
          <a:xfrm>
            <a:off x="602118" y="3182779"/>
            <a:ext cx="32032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データのすべてを足してデータの数で割った値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5D37F54-2BBE-9391-A78C-767B22E3BCAF}"/>
              </a:ext>
            </a:extLst>
          </p:cNvPr>
          <p:cNvSpPr txBox="1"/>
          <p:nvPr/>
        </p:nvSpPr>
        <p:spPr>
          <a:xfrm>
            <a:off x="4655501" y="3136612"/>
            <a:ext cx="32032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真ん中に位置する値。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DA21D50-C0CA-C117-8440-6E5F821C5F8B}"/>
              </a:ext>
            </a:extLst>
          </p:cNvPr>
          <p:cNvSpPr txBox="1"/>
          <p:nvPr/>
        </p:nvSpPr>
        <p:spPr>
          <a:xfrm>
            <a:off x="8584472" y="3182779"/>
            <a:ext cx="28075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一番よく出てくる値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D380D51-589D-6FA0-5A42-154BED8A3420}"/>
              </a:ext>
            </a:extLst>
          </p:cNvPr>
          <p:cNvSpPr txBox="1"/>
          <p:nvPr/>
        </p:nvSpPr>
        <p:spPr>
          <a:xfrm>
            <a:off x="8914561" y="5034354"/>
            <a:ext cx="243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3200" b="1" dirty="0">
                <a:solidFill>
                  <a:srgbClr val="FF0000"/>
                </a:solidFill>
              </a:rPr>
              <a:t>MODE</a:t>
            </a:r>
            <a:r>
              <a:rPr kumimoji="1" lang="ja-JP" altLang="en-US" sz="3200" b="1" dirty="0">
                <a:solidFill>
                  <a:srgbClr val="FF0000"/>
                </a:solidFill>
              </a:rPr>
              <a:t>関数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62718FA-2C78-26E5-E2A3-4B5EC5D71709}"/>
              </a:ext>
            </a:extLst>
          </p:cNvPr>
          <p:cNvSpPr txBox="1"/>
          <p:nvPr/>
        </p:nvSpPr>
        <p:spPr>
          <a:xfrm>
            <a:off x="4690471" y="5034353"/>
            <a:ext cx="2811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3200" b="1" dirty="0">
                <a:solidFill>
                  <a:srgbClr val="FF0000"/>
                </a:solidFill>
              </a:rPr>
              <a:t>MEDIAN</a:t>
            </a:r>
            <a:r>
              <a:rPr kumimoji="1" lang="ja-JP" altLang="en-US" sz="3200" b="1" dirty="0">
                <a:solidFill>
                  <a:srgbClr val="FF0000"/>
                </a:solidFill>
              </a:rPr>
              <a:t>関数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72ACE22-48B7-417B-03F8-41853D437ADF}"/>
              </a:ext>
            </a:extLst>
          </p:cNvPr>
          <p:cNvSpPr txBox="1"/>
          <p:nvPr/>
        </p:nvSpPr>
        <p:spPr>
          <a:xfrm>
            <a:off x="602118" y="5049743"/>
            <a:ext cx="3533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3200" b="1" dirty="0">
                <a:solidFill>
                  <a:srgbClr val="FF0000"/>
                </a:solidFill>
              </a:rPr>
              <a:t>AVERAGE</a:t>
            </a:r>
            <a:r>
              <a:rPr kumimoji="1" lang="ja-JP" altLang="en-US" sz="3200" b="1" dirty="0">
                <a:solidFill>
                  <a:srgbClr val="FF0000"/>
                </a:solidFill>
              </a:rPr>
              <a:t>関数</a:t>
            </a:r>
          </a:p>
        </p:txBody>
      </p:sp>
    </p:spTree>
    <p:extLst>
      <p:ext uri="{BB962C8B-B14F-4D97-AF65-F5344CB8AC3E}">
        <p14:creationId xmlns:p14="http://schemas.microsoft.com/office/powerpoint/2010/main" val="24707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0B10F7-D5FD-0209-3FAA-2E64DCD87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054" y="799380"/>
            <a:ext cx="10809617" cy="1356360"/>
          </a:xfrm>
        </p:spPr>
        <p:txBody>
          <a:bodyPr>
            <a:normAutofit/>
          </a:bodyPr>
          <a:lstStyle/>
          <a:p>
            <a:r>
              <a:rPr kumimoji="1" lang="ja-JP" altLang="en-US" sz="4000" b="1" dirty="0">
                <a:solidFill>
                  <a:schemeClr val="accent5"/>
                </a:solidFill>
              </a:rPr>
              <a:t>それぞれのメリット・デメリットについて、隣の人と考えてみてください。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256275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2A19CCB2-6547-27EC-4757-855203529049}"/>
              </a:ext>
            </a:extLst>
          </p:cNvPr>
          <p:cNvSpPr/>
          <p:nvPr/>
        </p:nvSpPr>
        <p:spPr>
          <a:xfrm>
            <a:off x="1644770" y="1690777"/>
            <a:ext cx="8902460" cy="44512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1A7BAD1-2596-7E4D-3845-D327FBBCF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05" y="126520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b="1">
                <a:solidFill>
                  <a:schemeClr val="accent5"/>
                </a:solidFill>
              </a:rPr>
              <a:t>所得を例にすると、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F51FBA-1A0B-7C2F-250D-69616AEF0F21}"/>
              </a:ext>
            </a:extLst>
          </p:cNvPr>
          <p:cNvSpPr txBox="1"/>
          <p:nvPr/>
        </p:nvSpPr>
        <p:spPr>
          <a:xfrm>
            <a:off x="3046563" y="2040949"/>
            <a:ext cx="60988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b="1" dirty="0">
                <a:solidFill>
                  <a:schemeClr val="accent5"/>
                </a:solidFill>
              </a:rPr>
              <a:t>平均値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524</a:t>
            </a:r>
            <a:r>
              <a:rPr kumimoji="1" lang="ja-JP" altLang="en-US" sz="4400" b="1" dirty="0">
                <a:solidFill>
                  <a:schemeClr val="accent5"/>
                </a:solidFill>
              </a:rPr>
              <a:t>万</a:t>
            </a:r>
            <a:endParaRPr lang="ja-JP" altLang="en-US" sz="44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F33D91-A1E8-125D-C507-BB2AA0AC5BF2}"/>
              </a:ext>
            </a:extLst>
          </p:cNvPr>
          <p:cNvSpPr txBox="1"/>
          <p:nvPr/>
        </p:nvSpPr>
        <p:spPr>
          <a:xfrm>
            <a:off x="3046563" y="3368459"/>
            <a:ext cx="60988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b="1" dirty="0">
                <a:solidFill>
                  <a:schemeClr val="accent5"/>
                </a:solidFill>
              </a:rPr>
              <a:t>中央値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405</a:t>
            </a:r>
            <a:r>
              <a:rPr kumimoji="1" lang="ja-JP" altLang="en-US" sz="4400" b="1" dirty="0">
                <a:solidFill>
                  <a:schemeClr val="accent5"/>
                </a:solidFill>
              </a:rPr>
              <a:t>万</a:t>
            </a:r>
            <a:endParaRPr lang="ja-JP" altLang="en-US" sz="4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3B2E69-8603-A1D2-8857-B73479765BBD}"/>
              </a:ext>
            </a:extLst>
          </p:cNvPr>
          <p:cNvSpPr txBox="1"/>
          <p:nvPr/>
        </p:nvSpPr>
        <p:spPr>
          <a:xfrm>
            <a:off x="3046563" y="4935591"/>
            <a:ext cx="60988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b="1" dirty="0">
                <a:solidFill>
                  <a:schemeClr val="accent5"/>
                </a:solidFill>
              </a:rPr>
              <a:t>最頻値　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100</a:t>
            </a:r>
            <a:r>
              <a:rPr kumimoji="1" lang="ja-JP" altLang="en-US" sz="4400" b="1" dirty="0">
                <a:solidFill>
                  <a:schemeClr val="accent5"/>
                </a:solidFill>
              </a:rPr>
              <a:t>～</a:t>
            </a:r>
            <a:r>
              <a:rPr kumimoji="1" lang="en-US" altLang="ja-JP" sz="4400" b="1" dirty="0">
                <a:solidFill>
                  <a:schemeClr val="accent5"/>
                </a:solidFill>
              </a:rPr>
              <a:t>200</a:t>
            </a:r>
            <a:r>
              <a:rPr kumimoji="1" lang="ja-JP" altLang="en-US" sz="4400" b="1" dirty="0">
                <a:solidFill>
                  <a:schemeClr val="accent5"/>
                </a:solidFill>
              </a:rPr>
              <a:t>万</a:t>
            </a:r>
            <a:endParaRPr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45138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82FA68-E5D4-61CB-D221-168617900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68" y="1040922"/>
            <a:ext cx="10830464" cy="1356360"/>
          </a:xfrm>
        </p:spPr>
        <p:txBody>
          <a:bodyPr>
            <a:normAutofit/>
          </a:bodyPr>
          <a:lstStyle/>
          <a:p>
            <a:r>
              <a:rPr kumimoji="1" lang="ja-JP" altLang="en-US" sz="4000" b="1" dirty="0">
                <a:solidFill>
                  <a:schemeClr val="accent5"/>
                </a:solidFill>
              </a:rPr>
              <a:t>３つの代表値はすべて異なる値をとる。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FEA615-C1FF-BABD-ADE5-D69E798C12BD}"/>
              </a:ext>
            </a:extLst>
          </p:cNvPr>
          <p:cNvSpPr txBox="1"/>
          <p:nvPr/>
        </p:nvSpPr>
        <p:spPr>
          <a:xfrm>
            <a:off x="808745" y="3753202"/>
            <a:ext cx="105745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4000" b="1" dirty="0">
                <a:solidFill>
                  <a:schemeClr val="accent5"/>
                </a:solidFill>
              </a:rPr>
              <a:t>ヒストグラムと代表値を見比べて、データを評価する必要がある。</a:t>
            </a:r>
          </a:p>
        </p:txBody>
      </p:sp>
    </p:spTree>
    <p:extLst>
      <p:ext uri="{BB962C8B-B14F-4D97-AF65-F5344CB8AC3E}">
        <p14:creationId xmlns:p14="http://schemas.microsoft.com/office/powerpoint/2010/main" val="2038709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487CDA-4682-D15E-7DFF-FB8720C9B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455" y="923637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sz="3600" dirty="0">
                <a:solidFill>
                  <a:schemeClr val="accent5"/>
                </a:solidFill>
              </a:rPr>
              <a:t>データを語る場合は、その散らばりを説明することも大事！！</a:t>
            </a:r>
          </a:p>
        </p:txBody>
      </p:sp>
    </p:spTree>
    <p:extLst>
      <p:ext uri="{BB962C8B-B14F-4D97-AF65-F5344CB8AC3E}">
        <p14:creationId xmlns:p14="http://schemas.microsoft.com/office/powerpoint/2010/main" val="1491150967"/>
      </p:ext>
    </p:extLst>
  </p:cSld>
  <p:clrMapOvr>
    <a:masterClrMapping/>
  </p:clrMapOvr>
</p:sld>
</file>

<file path=ppt/theme/theme1.xml><?xml version="1.0" encoding="utf-8"?>
<a:theme xmlns:a="http://schemas.openxmlformats.org/drawingml/2006/main" name="基礎">
  <a:themeElements>
    <a:clrScheme name="熱力学用">
      <a:dk1>
        <a:srgbClr val="FF0000"/>
      </a:dk1>
      <a:lt1>
        <a:srgbClr val="F9FCFD"/>
      </a:lt1>
      <a:dk2>
        <a:srgbClr val="F9FCFD"/>
      </a:dk2>
      <a:lt2>
        <a:srgbClr val="F9FCFD"/>
      </a:lt2>
      <a:accent1>
        <a:srgbClr val="F9FCFD"/>
      </a:accent1>
      <a:accent2>
        <a:srgbClr val="FF6566"/>
      </a:accent2>
      <a:accent3>
        <a:srgbClr val="FFCCCC"/>
      </a:accent3>
      <a:accent4>
        <a:srgbClr val="BF0000"/>
      </a:accent4>
      <a:accent5>
        <a:srgbClr val="0C1F25"/>
      </a:accent5>
      <a:accent6>
        <a:srgbClr val="818183"/>
      </a:accent6>
      <a:hlink>
        <a:srgbClr val="B3B3B4"/>
      </a:hlink>
      <a:folHlink>
        <a:srgbClr val="7030A0"/>
      </a:folHlink>
    </a:clrScheme>
    <a:fontScheme name="ユーザー定義 2">
      <a:majorFont>
        <a:latin typeface="HG丸ｺﾞｼｯｸM-PRO"/>
        <a:ea typeface="HG丸ｺﾞｼｯｸM-PRO"/>
        <a:cs typeface=""/>
      </a:majorFont>
      <a:minorFont>
        <a:latin typeface="HG丸ｺﾞｼｯｸM-PRO"/>
        <a:ea typeface="HG丸ｺﾞｼｯｸM-PRO"/>
        <a:cs typeface="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kumimoji="1" sz="3200" b="1" dirty="0" smtClean="0">
            <a:solidFill>
              <a:schemeClr val="accent5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Props1.xml><?xml version="1.0" encoding="utf-8"?>
<ds:datastoreItem xmlns:ds="http://schemas.openxmlformats.org/officeDocument/2006/customXml" ds:itemID="{6A4A2BE6-F0DF-49DF-BACE-E9436D962B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B5F874-36A1-4906-8B0D-E9817E93C2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ec7028-e810-4448-b346-487b0bfcdef1"/>
    <ds:schemaRef ds:uri="180f4f4d-ebae-484b-b441-933feffb85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213BCAC-119E-44D7-BF9E-31C8D79EABF6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基礎</Template>
  <TotalTime>818</TotalTime>
  <Words>462</Words>
  <Application>Microsoft Office PowerPoint</Application>
  <PresentationFormat>Widescreen</PresentationFormat>
  <Paragraphs>159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基礎</vt:lpstr>
      <vt:lpstr>資料の代表値</vt:lpstr>
      <vt:lpstr>PowerPoint Presentation</vt:lpstr>
      <vt:lpstr>ヒストグラムを作成する以外のデータ処理をしてみましょう。</vt:lpstr>
      <vt:lpstr>ヒストグラムでデータの分布を表すことに加えて、  データの分布の特徴を１つの数値で表すことがある。</vt:lpstr>
      <vt:lpstr>よく使われる代表値</vt:lpstr>
      <vt:lpstr>それぞれのメリット・デメリットについて、隣の人と考えてみてください。</vt:lpstr>
      <vt:lpstr>所得を例にすると、</vt:lpstr>
      <vt:lpstr>３つの代表値はすべて異なる値をとる。</vt:lpstr>
      <vt:lpstr>データを語る場合は、その散らばりを説明することも大事！！</vt:lpstr>
      <vt:lpstr>統計学において、散らばりを表現するものは何がある？</vt:lpstr>
      <vt:lpstr>もう1つの指標</vt:lpstr>
      <vt:lpstr>PowerPoint Presentation</vt:lpstr>
      <vt:lpstr>PowerPoint Presentation</vt:lpstr>
      <vt:lpstr>これらの指標を考慮したグラフを作成してみよう。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熱機関</dc:title>
  <dc:creator>服部 憲翔</dc:creator>
  <cp:lastModifiedBy>横田 将也</cp:lastModifiedBy>
  <cp:revision>171</cp:revision>
  <dcterms:created xsi:type="dcterms:W3CDTF">2022-01-03T06:47:46Z</dcterms:created>
  <dcterms:modified xsi:type="dcterms:W3CDTF">2026-08-05T07:05:30Z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