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  <p:sldId id="293" r:id="rId6"/>
    <p:sldId id="294" r:id="rId7"/>
    <p:sldId id="295" r:id="rId8"/>
    <p:sldId id="296" r:id="rId9"/>
    <p:sldId id="302" r:id="rId10"/>
    <p:sldId id="297" r:id="rId11"/>
    <p:sldId id="299" r:id="rId12"/>
    <p:sldId id="300" r:id="rId13"/>
    <p:sldId id="301" r:id="rId14"/>
    <p:sldId id="303" r:id="rId15"/>
    <p:sldId id="30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506"/>
    <a:srgbClr val="FDFFF7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1D4354-D92B-DAC2-F283-29BD8CBD3EE1}" v="3" dt="2026-08-05T06:55:49.985"/>
    <p1510:client id="{E48DE42F-841D-485A-6BA2-ADD67AC4CD03}" v="6" dt="2026-08-05T07:29:03.346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88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delSld">
      <pc:chgData name="横田 将也" userId="56cb7ced-5cc5-450b-bf99-230b8a5e840f" providerId="ADAL" clId="{0B97F1CE-818B-4D2C-A494-6E5BC3230639}" dt="2026-08-03T00:10:35.834" v="2" actId="47"/>
      <pc:docMkLst>
        <pc:docMk/>
      </pc:docMkLst>
    </pc:docChg>
  </pc:docChgLst>
  <pc:docChgLst>
    <pc:chgData name="横田 将也" userId="S::m-yokota-ug@fesc.ed.jp::56cb7ced-5cc5-450b-bf99-230b8a5e840f" providerId="AD" clId="Web-{801D4354-D92B-DAC2-F283-29BD8CBD3EE1}"/>
    <pc:docChg chg="addSld modSld">
      <pc:chgData name="横田 将也" userId="S::m-yokota-ug@fesc.ed.jp::56cb7ced-5cc5-450b-bf99-230b8a5e840f" providerId="AD" clId="Web-{801D4354-D92B-DAC2-F283-29BD8CBD3EE1}" dt="2026-08-05T06:55:49.985" v="2"/>
      <pc:docMkLst>
        <pc:docMk/>
      </pc:docMkLst>
      <pc:sldChg chg="modSp">
        <pc:chgData name="横田 将也" userId="S::m-yokota-ug@fesc.ed.jp::56cb7ced-5cc5-450b-bf99-230b8a5e840f" providerId="AD" clId="Web-{801D4354-D92B-DAC2-F283-29BD8CBD3EE1}" dt="2026-08-05T06:55:02.155" v="0" actId="14100"/>
        <pc:sldMkLst>
          <pc:docMk/>
          <pc:sldMk cId="2628838980" sldId="303"/>
        </pc:sldMkLst>
        <pc:spChg chg="mod">
          <ac:chgData name="横田 将也" userId="S::m-yokota-ug@fesc.ed.jp::56cb7ced-5cc5-450b-bf99-230b8a5e840f" providerId="AD" clId="Web-{801D4354-D92B-DAC2-F283-29BD8CBD3EE1}" dt="2026-08-05T06:55:02.155" v="0" actId="14100"/>
          <ac:spMkLst>
            <pc:docMk/>
            <pc:sldMk cId="2628838980" sldId="303"/>
            <ac:spMk id="2" creationId="{9184B6F3-9C3D-B520-99A7-3222108CE231}"/>
          </ac:spMkLst>
        </pc:spChg>
      </pc:sldChg>
      <pc:sldChg chg="addSp new">
        <pc:chgData name="横田 将也" userId="S::m-yokota-ug@fesc.ed.jp::56cb7ced-5cc5-450b-bf99-230b8a5e840f" providerId="AD" clId="Web-{801D4354-D92B-DAC2-F283-29BD8CBD3EE1}" dt="2026-08-05T06:55:49.985" v="2"/>
        <pc:sldMkLst>
          <pc:docMk/>
          <pc:sldMk cId="2764902277" sldId="304"/>
        </pc:sldMkLst>
        <pc:spChg chg="add">
          <ac:chgData name="横田 将也" userId="S::m-yokota-ug@fesc.ed.jp::56cb7ced-5cc5-450b-bf99-230b8a5e840f" providerId="AD" clId="Web-{801D4354-D92B-DAC2-F283-29BD8CBD3EE1}" dt="2026-08-05T06:55:49.985" v="2"/>
          <ac:spMkLst>
            <pc:docMk/>
            <pc:sldMk cId="2764902277" sldId="304"/>
            <ac:spMk id="2" creationId="{6B24A6EB-A8BC-EC36-62B7-4A6A2B8912A1}"/>
          </ac:spMkLst>
        </pc:spChg>
      </pc:sldChg>
    </pc:docChg>
  </pc:docChgLst>
  <pc:docChgLst>
    <pc:chgData name="横田 将也" userId="S::m-yokota-ug@fesc.ed.jp::56cb7ced-5cc5-450b-bf99-230b8a5e840f" providerId="AD" clId="Web-{E48DE42F-841D-485A-6BA2-ADD67AC4CD03}"/>
    <pc:docChg chg="modSld">
      <pc:chgData name="横田 将也" userId="S::m-yokota-ug@fesc.ed.jp::56cb7ced-5cc5-450b-bf99-230b8a5e840f" providerId="AD" clId="Web-{E48DE42F-841D-485A-6BA2-ADD67AC4CD03}" dt="2026-08-05T07:29:03.346" v="5"/>
      <pc:docMkLst>
        <pc:docMk/>
      </pc:docMkLst>
      <pc:sldChg chg="addSp delSp modSp">
        <pc:chgData name="横田 将也" userId="S::m-yokota-ug@fesc.ed.jp::56cb7ced-5cc5-450b-bf99-230b8a5e840f" providerId="AD" clId="Web-{E48DE42F-841D-485A-6BA2-ADD67AC4CD03}" dt="2026-08-05T07:29:03.346" v="5"/>
        <pc:sldMkLst>
          <pc:docMk/>
          <pc:sldMk cId="2764902277" sldId="304"/>
        </pc:sldMkLst>
        <pc:spChg chg="del">
          <ac:chgData name="横田 将也" userId="S::m-yokota-ug@fesc.ed.jp::56cb7ced-5cc5-450b-bf99-230b8a5e840f" providerId="AD" clId="Web-{E48DE42F-841D-485A-6BA2-ADD67AC4CD03}" dt="2026-08-05T07:28:49.237" v="0"/>
          <ac:spMkLst>
            <pc:docMk/>
            <pc:sldMk cId="2764902277" sldId="304"/>
            <ac:spMk id="2" creationId="{6B24A6EB-A8BC-EC36-62B7-4A6A2B8912A1}"/>
          </ac:spMkLst>
        </pc:spChg>
        <pc:spChg chg="add del mod">
          <ac:chgData name="横田 将也" userId="S::m-yokota-ug@fesc.ed.jp::56cb7ced-5cc5-450b-bf99-230b8a5e840f" providerId="AD" clId="Web-{E48DE42F-841D-485A-6BA2-ADD67AC4CD03}" dt="2026-08-05T07:28:52.580" v="4"/>
          <ac:spMkLst>
            <pc:docMk/>
            <pc:sldMk cId="2764902277" sldId="304"/>
            <ac:spMk id="3" creationId="{52B94D49-CE11-7E0B-DC51-F5CF38FEFCB7}"/>
          </ac:spMkLst>
        </pc:spChg>
        <pc:spChg chg="add">
          <ac:chgData name="横田 将也" userId="S::m-yokota-ug@fesc.ed.jp::56cb7ced-5cc5-450b-bf99-230b8a5e840f" providerId="AD" clId="Web-{E48DE42F-841D-485A-6BA2-ADD67AC4CD03}" dt="2026-08-05T07:29:03.346" v="5"/>
          <ac:spMkLst>
            <pc:docMk/>
            <pc:sldMk cId="2764902277" sldId="304"/>
            <ac:spMk id="4" creationId="{6B24A6EB-A8BC-EC36-62B7-4A6A2B8912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2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95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4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0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9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13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512F5-D72D-4562-9161-C0A2429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801124-ED2D-49EE-ACB0-78072BBD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7D3B94-A64D-4792-9B5E-2EE6DD6A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F3710-8B87-4850-915D-C0518C62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A4D3F6-5CEC-4A4E-84DB-0C4D9FE22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1227" y="4577700"/>
            <a:ext cx="1381318" cy="1343212"/>
          </a:xfrm>
          <a:prstGeom prst="rect">
            <a:avLst/>
          </a:prstGeom>
        </p:spPr>
      </p:pic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262056A9-97D0-4163-B501-E12BAC8DC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1430" y="4358719"/>
            <a:ext cx="2220913" cy="1781175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6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1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npb.jp/bis/2025/stats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E58C2-7B1D-4EA2-9F1C-92B73E6E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617364"/>
            <a:ext cx="9966960" cy="1191091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  <a:latin typeface="+mn-ea"/>
                <a:ea typeface="+mn-ea"/>
              </a:rPr>
              <a:t>相関係数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7CA815-71B0-4181-A740-58E0087072E4}"/>
              </a:ext>
            </a:extLst>
          </p:cNvPr>
          <p:cNvSpPr txBox="1"/>
          <p:nvPr/>
        </p:nvSpPr>
        <p:spPr>
          <a:xfrm>
            <a:off x="364824" y="297789"/>
            <a:ext cx="413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情報</a:t>
            </a:r>
          </a:p>
        </p:txBody>
      </p:sp>
    </p:spTree>
    <p:extLst>
      <p:ext uri="{BB962C8B-B14F-4D97-AF65-F5344CB8AC3E}">
        <p14:creationId xmlns:p14="http://schemas.microsoft.com/office/powerpoint/2010/main" val="323968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EDEBAE-5D18-D306-9220-F312391D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612" y="143773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solidFill>
                  <a:schemeClr val="accent5"/>
                </a:solidFill>
              </a:rPr>
              <a:t>今回の課題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0CBB6E-A00C-8462-0EB1-5EE3FDBF12E1}"/>
              </a:ext>
            </a:extLst>
          </p:cNvPr>
          <p:cNvSpPr txBox="1"/>
          <p:nvPr/>
        </p:nvSpPr>
        <p:spPr>
          <a:xfrm>
            <a:off x="528763" y="2078880"/>
            <a:ext cx="92288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1.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グループに分かれ、どの成績が勝利に関係して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　いるかを相関係数を求めて明確にする</a:t>
            </a:r>
            <a:r>
              <a:rPr kumimoji="1" lang="ja-JP" altLang="en-US" sz="2800" b="1" dirty="0">
                <a:solidFill>
                  <a:schemeClr val="accent5"/>
                </a:solidFill>
              </a:rPr>
              <a:t>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DFCE28-0479-8E43-8C88-E1A50FC514D0}"/>
              </a:ext>
            </a:extLst>
          </p:cNvPr>
          <p:cNvSpPr txBox="1"/>
          <p:nvPr/>
        </p:nvSpPr>
        <p:spPr>
          <a:xfrm>
            <a:off x="528763" y="4567600"/>
            <a:ext cx="100527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2.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各グループで球団を一つ決め、２０２４年の成績と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　リーグ平均を比較することで弱点を特定。</a:t>
            </a:r>
            <a:endParaRPr kumimoji="1" lang="ja-JP" altLang="en-US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89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95EC2492-E936-3D9C-7E0A-5F2FBE164433}"/>
              </a:ext>
            </a:extLst>
          </p:cNvPr>
          <p:cNvSpPr/>
          <p:nvPr/>
        </p:nvSpPr>
        <p:spPr>
          <a:xfrm>
            <a:off x="862642" y="1911466"/>
            <a:ext cx="10679502" cy="39166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67277C9-135F-4815-2B4F-6C7AA72A51AC}"/>
              </a:ext>
            </a:extLst>
          </p:cNvPr>
          <p:cNvSpPr txBox="1"/>
          <p:nvPr/>
        </p:nvSpPr>
        <p:spPr>
          <a:xfrm>
            <a:off x="466547" y="616953"/>
            <a:ext cx="8965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600" b="1" dirty="0">
                <a:solidFill>
                  <a:schemeClr val="accent5"/>
                </a:solidFill>
              </a:rPr>
              <a:t>3.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弱点を克服するためのアイデアを提案。</a:t>
            </a:r>
            <a:endParaRPr kumimoji="1" lang="ja-JP" altLang="en-US" sz="3200" b="1" dirty="0">
              <a:solidFill>
                <a:schemeClr val="accent5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84B6F3-9C3D-B520-99A7-3222108CE231}"/>
              </a:ext>
            </a:extLst>
          </p:cNvPr>
          <p:cNvSpPr txBox="1"/>
          <p:nvPr/>
        </p:nvSpPr>
        <p:spPr>
          <a:xfrm>
            <a:off x="1035170" y="2415397"/>
            <a:ext cx="1102474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・練習した方がいい部分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・練習する必要が少ない部分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　　　　　　　　を明確にして提案してください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28838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B24A6EB-A8BC-EC36-62B7-4A6A2B8912A1}"/>
              </a:ext>
            </a:extLst>
          </p:cNvPr>
          <p:cNvSpPr>
            <a:spLocks noGrp="1"/>
          </p:cNvSpPr>
          <p:nvPr/>
        </p:nvSpPr>
        <p:spPr>
          <a:xfrm>
            <a:off x="344366" y="387351"/>
            <a:ext cx="11848904" cy="3271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endParaRPr lang="ja-JP" altLang="en-US" sz="3200" dirty="0">
              <a:solidFill>
                <a:schemeClr val="accent5"/>
              </a:solidFill>
              <a:ea typeface="+mj-lt"/>
              <a:cs typeface="+mj-lt"/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</a:p>
          <a:p>
            <a:endParaRPr lang="ja-JP" altLang="en-US" sz="3200" dirty="0">
              <a:solidFill>
                <a:schemeClr val="accent5"/>
              </a:solidFill>
              <a:ea typeface="+mj-lt"/>
              <a:cs typeface="+mj-lt"/>
            </a:endParaRPr>
          </a:p>
          <a:p>
            <a:r>
              <a:rPr lang="ja-JP" sz="3200">
                <a:solidFill>
                  <a:schemeClr val="accent5"/>
                </a:solidFill>
                <a:ea typeface="+mj-lt"/>
                <a:cs typeface="+mj-lt"/>
              </a:rPr>
              <a:t>日本野球機構（NPB）「2025年度 公式戦成績」</a:t>
            </a:r>
            <a:endParaRPr lang="ja-JP"/>
          </a:p>
          <a:p>
            <a:r>
              <a:rPr lang="ja-JP" sz="2800" dirty="0">
                <a:solidFill>
                  <a:schemeClr val="accent5"/>
                </a:solidFill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https://npb.jp/bis/2025/stats/</a:t>
            </a:r>
            <a:r>
              <a:rPr lang="ja-JP" sz="2800" dirty="0">
                <a:solidFill>
                  <a:schemeClr val="accent5"/>
                </a:solidFill>
                <a:ea typeface="+mj-lt"/>
                <a:cs typeface="+mj-lt"/>
              </a:rPr>
              <a:t>（参照日：2026年8月5日）</a:t>
            </a:r>
            <a:endParaRPr lang="ja-JP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0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D28B09-C850-4EA4-8888-67416520F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E9D5BA-83AA-4459-83D3-20EC090C2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428C4D-BACC-972E-B3E5-7821D51A57D8}"/>
              </a:ext>
            </a:extLst>
          </p:cNvPr>
          <p:cNvSpPr txBox="1"/>
          <p:nvPr/>
        </p:nvSpPr>
        <p:spPr>
          <a:xfrm>
            <a:off x="569343" y="483079"/>
            <a:ext cx="47115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400" b="1" dirty="0">
                <a:solidFill>
                  <a:schemeClr val="accent5"/>
                </a:solidFill>
              </a:rPr>
              <a:t>相関係数とは、、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1672D6-7E65-51BF-E267-47EA6BCC2C63}"/>
              </a:ext>
            </a:extLst>
          </p:cNvPr>
          <p:cNvSpPr txBox="1"/>
          <p:nvPr/>
        </p:nvSpPr>
        <p:spPr>
          <a:xfrm>
            <a:off x="1395699" y="2191109"/>
            <a:ext cx="93955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2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つのデータの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「関係の強さ」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を示す数字。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D66DCC-C4D8-BE3D-D212-76765A6B7769}"/>
              </a:ext>
            </a:extLst>
          </p:cNvPr>
          <p:cNvSpPr txBox="1"/>
          <p:nvPr/>
        </p:nvSpPr>
        <p:spPr>
          <a:xfrm>
            <a:off x="1395699" y="3709562"/>
            <a:ext cx="5330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値の範囲　：　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-1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　～　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+1</a:t>
            </a:r>
            <a:endParaRPr kumimoji="1" lang="ja-JP" altLang="en-US" sz="3200" b="1" dirty="0">
              <a:solidFill>
                <a:schemeClr val="accent5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6C57AA-183C-F307-B125-184FE94CA27F}"/>
              </a:ext>
            </a:extLst>
          </p:cNvPr>
          <p:cNvSpPr txBox="1"/>
          <p:nvPr/>
        </p:nvSpPr>
        <p:spPr>
          <a:xfrm>
            <a:off x="1395699" y="4662397"/>
            <a:ext cx="101097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altLang="ja-JP" sz="2800" b="1" i="0" dirty="0">
                <a:solidFill>
                  <a:srgbClr val="424242"/>
                </a:solidFill>
                <a:effectLst/>
                <a:latin typeface="+mj-lt"/>
              </a:rPr>
              <a:t>+1</a:t>
            </a:r>
            <a:r>
              <a:rPr lang="ja-JP" altLang="en-US" sz="2800" b="0" i="0" dirty="0">
                <a:solidFill>
                  <a:srgbClr val="424242"/>
                </a:solidFill>
                <a:effectLst/>
                <a:latin typeface="+mj-lt"/>
              </a:rPr>
              <a:t>：完全に正の関係（片方が増えるともう片方も増える）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sz="2800" b="1" i="0" dirty="0">
                <a:solidFill>
                  <a:srgbClr val="424242"/>
                </a:solidFill>
                <a:effectLst/>
                <a:latin typeface="+mj-lt"/>
              </a:rPr>
              <a:t>  </a:t>
            </a:r>
            <a:r>
              <a:rPr lang="en-US" altLang="ja-JP" sz="2800" b="1" i="0" dirty="0">
                <a:solidFill>
                  <a:srgbClr val="424242"/>
                </a:solidFill>
                <a:effectLst/>
                <a:latin typeface="+mj-lt"/>
              </a:rPr>
              <a:t>0</a:t>
            </a:r>
            <a:r>
              <a:rPr lang="ja-JP" altLang="en-US" sz="2800" b="0" i="0" dirty="0">
                <a:solidFill>
                  <a:srgbClr val="424242"/>
                </a:solidFill>
                <a:effectLst/>
                <a:latin typeface="+mj-lt"/>
              </a:rPr>
              <a:t>：関係なし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ja-JP" sz="2800" b="1" i="0" dirty="0">
                <a:solidFill>
                  <a:srgbClr val="424242"/>
                </a:solidFill>
                <a:effectLst/>
                <a:latin typeface="+mj-lt"/>
              </a:rPr>
              <a:t>-1</a:t>
            </a:r>
            <a:r>
              <a:rPr lang="ja-JP" altLang="en-US" sz="2800" b="0" i="0" dirty="0">
                <a:solidFill>
                  <a:srgbClr val="424242"/>
                </a:solidFill>
                <a:effectLst/>
                <a:latin typeface="+mj-lt"/>
              </a:rPr>
              <a:t>：完全に負の関係（片方が増えるともう片方は減る）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A380B23-75B5-CC14-5868-BB47115B26C9}"/>
              </a:ext>
            </a:extLst>
          </p:cNvPr>
          <p:cNvSpPr/>
          <p:nvPr/>
        </p:nvSpPr>
        <p:spPr>
          <a:xfrm>
            <a:off x="722407" y="3497930"/>
            <a:ext cx="10783019" cy="2901580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8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0B20A0-F083-6F68-85C9-128B23E2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37" y="419818"/>
            <a:ext cx="9875520" cy="1356360"/>
          </a:xfrm>
        </p:spPr>
        <p:txBody>
          <a:bodyPr/>
          <a:lstStyle/>
          <a:p>
            <a:r>
              <a:rPr lang="ja-JP" altLang="en-US" dirty="0">
                <a:solidFill>
                  <a:schemeClr val="accent5"/>
                </a:solidFill>
              </a:rPr>
              <a:t>例えば、、</a:t>
            </a:r>
            <a:endParaRPr kumimoji="1" lang="ja-JP" altLang="en-US" dirty="0">
              <a:solidFill>
                <a:schemeClr val="accent5"/>
              </a:solidFill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150FE06C-52AF-5147-B022-9C1043A5AFCA}"/>
              </a:ext>
            </a:extLst>
          </p:cNvPr>
          <p:cNvSpPr txBox="1">
            <a:spLocks/>
          </p:cNvSpPr>
          <p:nvPr/>
        </p:nvSpPr>
        <p:spPr>
          <a:xfrm>
            <a:off x="835037" y="2462409"/>
            <a:ext cx="10521926" cy="1933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chemeClr val="accent5"/>
                </a:solidFill>
              </a:rPr>
              <a:t>勉強時間とテストの点数の関係について</a:t>
            </a:r>
            <a:endParaRPr lang="en-US" altLang="ja-JP" dirty="0">
              <a:solidFill>
                <a:schemeClr val="accent5"/>
              </a:solidFill>
            </a:endParaRPr>
          </a:p>
          <a:p>
            <a:r>
              <a:rPr lang="ja-JP" altLang="en-US" dirty="0">
                <a:solidFill>
                  <a:schemeClr val="accent5"/>
                </a:solidFill>
              </a:rPr>
              <a:t>どのような関係があると思いますか。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50799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23ACFA-94AE-7DAA-CF55-CDB8FBEE3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23" y="0"/>
            <a:ext cx="9875520" cy="1356360"/>
          </a:xfrm>
        </p:spPr>
        <p:txBody>
          <a:bodyPr>
            <a:normAutofit/>
          </a:bodyPr>
          <a:lstStyle/>
          <a:p>
            <a:r>
              <a:rPr lang="en-US" altLang="ja-JP" sz="3600" dirty="0">
                <a:solidFill>
                  <a:schemeClr val="accent5"/>
                </a:solidFill>
              </a:rPr>
              <a:t>20XX</a:t>
            </a:r>
            <a:r>
              <a:rPr lang="ja-JP" altLang="en-US" sz="3600" dirty="0">
                <a:solidFill>
                  <a:schemeClr val="accent5"/>
                </a:solidFill>
              </a:rPr>
              <a:t>年　</a:t>
            </a:r>
            <a:r>
              <a:rPr lang="en-US" altLang="ja-JP" sz="3600" dirty="0">
                <a:solidFill>
                  <a:schemeClr val="accent5"/>
                </a:solidFill>
              </a:rPr>
              <a:t>2-X</a:t>
            </a:r>
            <a:r>
              <a:rPr lang="ja-JP" altLang="en-US" sz="3600" dirty="0">
                <a:solidFill>
                  <a:schemeClr val="accent5"/>
                </a:solidFill>
              </a:rPr>
              <a:t>　の散布図</a:t>
            </a:r>
            <a:endParaRPr kumimoji="1" lang="ja-JP" altLang="en-US" sz="3600" dirty="0">
              <a:solidFill>
                <a:schemeClr val="accent5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ACD58E-1CE0-FE33-4D85-4194ED830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1065234"/>
            <a:ext cx="8922529" cy="551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800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12E073B1-0913-70DA-061E-1F90D040D431}"/>
              </a:ext>
            </a:extLst>
          </p:cNvPr>
          <p:cNvSpPr/>
          <p:nvPr/>
        </p:nvSpPr>
        <p:spPr>
          <a:xfrm>
            <a:off x="418381" y="264544"/>
            <a:ext cx="7017589" cy="13563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5FA64B7-D3DD-96A7-72C9-02DB91CB9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381" y="264544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solidFill>
                  <a:schemeClr val="accent5"/>
                </a:solidFill>
              </a:rPr>
              <a:t>相関係数　</a:t>
            </a:r>
            <a:r>
              <a:rPr kumimoji="1" lang="ja-JP" altLang="en-US" sz="4000" dirty="0">
                <a:solidFill>
                  <a:schemeClr val="accent5"/>
                </a:solidFill>
              </a:rPr>
              <a:t>・・・　</a:t>
            </a:r>
            <a:r>
              <a:rPr kumimoji="1" lang="en-US" altLang="ja-JP" sz="5400" dirty="0">
                <a:solidFill>
                  <a:schemeClr val="accent5"/>
                </a:solidFill>
              </a:rPr>
              <a:t>0.3</a:t>
            </a:r>
            <a:endParaRPr kumimoji="1" lang="ja-JP" altLang="en-US" sz="5400" dirty="0">
              <a:solidFill>
                <a:schemeClr val="accent5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FA1906-1540-C4F6-4325-1CCE65674663}"/>
              </a:ext>
            </a:extLst>
          </p:cNvPr>
          <p:cNvSpPr txBox="1"/>
          <p:nvPr/>
        </p:nvSpPr>
        <p:spPr>
          <a:xfrm>
            <a:off x="1671608" y="1989653"/>
            <a:ext cx="852348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弱い正の相関がある。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勉強時間が長いほうが、点数は上がるが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そこまで大きな相関は見られない。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勉強の内容や、方法などにフォーカス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していく必要がある。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endParaRPr kumimoji="1" lang="ja-JP" altLang="en-US" sz="36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336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96BEC0E-A780-CE85-7033-2DC6397C2D71}"/>
              </a:ext>
            </a:extLst>
          </p:cNvPr>
          <p:cNvSpPr/>
          <p:nvPr/>
        </p:nvSpPr>
        <p:spPr>
          <a:xfrm>
            <a:off x="371360" y="3924932"/>
            <a:ext cx="11300604" cy="245277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A3A3DB95-C276-E1A1-41B3-A7BAF7BDA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888" y="720437"/>
            <a:ext cx="10882223" cy="2819400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solidFill>
                  <a:schemeClr val="accent5"/>
                </a:solidFill>
              </a:rPr>
              <a:t>携帯の使用時間</a:t>
            </a:r>
            <a:br>
              <a:rPr lang="en-US" altLang="ja-JP" sz="4000" dirty="0">
                <a:solidFill>
                  <a:schemeClr val="accent5"/>
                </a:solidFill>
              </a:rPr>
            </a:br>
            <a:r>
              <a:rPr lang="ja-JP" altLang="en-US" sz="4000" dirty="0">
                <a:solidFill>
                  <a:schemeClr val="accent5"/>
                </a:solidFill>
              </a:rPr>
              <a:t>各教科ごとの学習時間</a:t>
            </a:r>
            <a:br>
              <a:rPr lang="en-US" altLang="ja-JP" sz="4000" dirty="0">
                <a:solidFill>
                  <a:schemeClr val="accent5"/>
                </a:solidFill>
              </a:rPr>
            </a:br>
            <a:r>
              <a:rPr lang="ja-JP" altLang="en-US" sz="4000" dirty="0">
                <a:solidFill>
                  <a:schemeClr val="accent5"/>
                </a:solidFill>
              </a:rPr>
              <a:t>就寝時間　　　　　　　　　、、、</a:t>
            </a:r>
            <a:endParaRPr lang="ja-JP" altLang="en-US" sz="4800" dirty="0">
              <a:solidFill>
                <a:schemeClr val="accent5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43F5C4-284A-82AD-FF8E-352017C2F344}"/>
              </a:ext>
            </a:extLst>
          </p:cNvPr>
          <p:cNvSpPr txBox="1"/>
          <p:nvPr/>
        </p:nvSpPr>
        <p:spPr>
          <a:xfrm>
            <a:off x="1087092" y="4489600"/>
            <a:ext cx="10733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多くのデータを取ることでさらに分析する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ことができる！</a:t>
            </a:r>
          </a:p>
        </p:txBody>
      </p:sp>
    </p:spTree>
    <p:extLst>
      <p:ext uri="{BB962C8B-B14F-4D97-AF65-F5344CB8AC3E}">
        <p14:creationId xmlns:p14="http://schemas.microsoft.com/office/powerpoint/2010/main" val="1057426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556CD998-F692-B35B-7800-6DD8177EA0BA}"/>
              </a:ext>
            </a:extLst>
          </p:cNvPr>
          <p:cNvSpPr/>
          <p:nvPr/>
        </p:nvSpPr>
        <p:spPr>
          <a:xfrm>
            <a:off x="701964" y="2346037"/>
            <a:ext cx="10261600" cy="308494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CC2F25D-8225-D434-6C4E-6A13F1525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9" y="299049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今回皆さんに解析してもらうのは、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F0AC7C-72FA-05B4-66E4-092C9487E852}"/>
              </a:ext>
            </a:extLst>
          </p:cNvPr>
          <p:cNvSpPr txBox="1"/>
          <p:nvPr/>
        </p:nvSpPr>
        <p:spPr>
          <a:xfrm>
            <a:off x="1273789" y="2816561"/>
            <a:ext cx="1075139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chemeClr val="accent5"/>
                </a:solidFill>
              </a:rPr>
              <a:t>データでプロ野球を分析する。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endParaRPr kumimoji="1" lang="en-US" altLang="ja-JP" sz="4000" b="1" dirty="0">
              <a:solidFill>
                <a:schemeClr val="accent5"/>
              </a:solidFill>
            </a:endParaRPr>
          </a:p>
          <a:p>
            <a:r>
              <a:rPr kumimoji="1" lang="ja-JP" altLang="en-US" sz="4000" b="1" dirty="0">
                <a:solidFill>
                  <a:schemeClr val="accent5"/>
                </a:solidFill>
              </a:rPr>
              <a:t>勝利と関係の深い成績は何だろうか。</a:t>
            </a:r>
            <a:endParaRPr kumimoji="1" lang="en-US" altLang="ja-JP" sz="4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49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BA6D52-D3F2-2FBE-90FE-CC2D58AC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33" y="245511"/>
            <a:ext cx="11244533" cy="1356360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solidFill>
                  <a:schemeClr val="accent5"/>
                </a:solidFill>
              </a:rPr>
              <a:t>ちなみに、得点と勝ち数には強い正の相関がありました。　　　　　　相関係数・・・</a:t>
            </a:r>
            <a:r>
              <a:rPr kumimoji="1" lang="en-US" altLang="ja-JP" sz="4000" dirty="0">
                <a:solidFill>
                  <a:schemeClr val="accent5"/>
                </a:solidFill>
              </a:rPr>
              <a:t>0.83</a:t>
            </a:r>
            <a:endParaRPr kumimoji="1" lang="ja-JP" altLang="en-US" sz="4000" dirty="0">
              <a:solidFill>
                <a:schemeClr val="accent5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17C7896-0534-FA5D-15A1-D00C7BBC9A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1"/>
          <a:stretch/>
        </p:blipFill>
        <p:spPr bwMode="auto">
          <a:xfrm>
            <a:off x="1631140" y="1828800"/>
            <a:ext cx="8611978" cy="478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28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63E979-2F64-9131-8482-BA595A89E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30" y="332116"/>
            <a:ext cx="11399808" cy="6193767"/>
          </a:xfrm>
        </p:spPr>
        <p:txBody>
          <a:bodyPr>
            <a:noAutofit/>
          </a:bodyPr>
          <a:lstStyle/>
          <a:p>
            <a:r>
              <a:rPr kumimoji="1" lang="ja-JP" altLang="en-US" sz="4000" dirty="0">
                <a:solidFill>
                  <a:schemeClr val="accent5"/>
                </a:solidFill>
              </a:rPr>
              <a:t>スプレッドシートを用いた</a:t>
            </a:r>
            <a:br>
              <a:rPr kumimoji="1" lang="en-US" altLang="ja-JP" sz="4000" dirty="0">
                <a:solidFill>
                  <a:schemeClr val="accent5"/>
                </a:solidFill>
              </a:rPr>
            </a:br>
            <a:br>
              <a:rPr kumimoji="1" lang="en-US" altLang="ja-JP" sz="4000" dirty="0">
                <a:solidFill>
                  <a:schemeClr val="accent5"/>
                </a:solidFill>
              </a:rPr>
            </a:br>
            <a:r>
              <a:rPr kumimoji="1" lang="ja-JP" altLang="en-US" sz="4000" dirty="0">
                <a:solidFill>
                  <a:schemeClr val="accent5"/>
                </a:solidFill>
              </a:rPr>
              <a:t>・相関係数の求め方</a:t>
            </a:r>
            <a:br>
              <a:rPr lang="en-US" altLang="ja-JP" sz="4000" dirty="0">
                <a:solidFill>
                  <a:schemeClr val="accent5"/>
                </a:solidFill>
              </a:rPr>
            </a:br>
            <a:br>
              <a:rPr kumimoji="1" lang="en-US" altLang="ja-JP" sz="4000" dirty="0">
                <a:solidFill>
                  <a:schemeClr val="accent5"/>
                </a:solidFill>
              </a:rPr>
            </a:br>
            <a:r>
              <a:rPr kumimoji="1" lang="ja-JP" altLang="en-US" sz="4000" dirty="0">
                <a:solidFill>
                  <a:schemeClr val="accent5"/>
                </a:solidFill>
              </a:rPr>
              <a:t>・散布図の作成方法</a:t>
            </a:r>
            <a:br>
              <a:rPr kumimoji="1" lang="en-US" altLang="ja-JP" sz="4000" dirty="0">
                <a:solidFill>
                  <a:schemeClr val="accent5"/>
                </a:solidFill>
              </a:rPr>
            </a:br>
            <a:br>
              <a:rPr kumimoji="1" lang="en-US" altLang="ja-JP" sz="4000" dirty="0">
                <a:solidFill>
                  <a:schemeClr val="accent5"/>
                </a:solidFill>
              </a:rPr>
            </a:br>
            <a:br>
              <a:rPr kumimoji="1" lang="en-US" altLang="ja-JP" sz="4000" dirty="0">
                <a:solidFill>
                  <a:schemeClr val="accent5"/>
                </a:solidFill>
              </a:rPr>
            </a:br>
            <a:r>
              <a:rPr kumimoji="1" lang="ja-JP" altLang="en-US" sz="4000" dirty="0">
                <a:solidFill>
                  <a:schemeClr val="accent5"/>
                </a:solidFill>
              </a:rPr>
              <a:t>については、</a:t>
            </a:r>
            <a:r>
              <a:rPr kumimoji="1" lang="en-US" altLang="ja-JP" sz="4000" dirty="0">
                <a:solidFill>
                  <a:schemeClr val="accent5"/>
                </a:solidFill>
              </a:rPr>
              <a:t>Copilot</a:t>
            </a:r>
            <a:r>
              <a:rPr lang="ja-JP" altLang="en-US" sz="4000" dirty="0">
                <a:solidFill>
                  <a:schemeClr val="accent5"/>
                </a:solidFill>
              </a:rPr>
              <a:t>に聞いてみてね</a:t>
            </a:r>
            <a:endParaRPr kumimoji="1" lang="ja-JP" altLang="en-US" sz="4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72270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熱力学用">
      <a:dk1>
        <a:srgbClr val="FF0000"/>
      </a:dk1>
      <a:lt1>
        <a:srgbClr val="F9FCFD"/>
      </a:lt1>
      <a:dk2>
        <a:srgbClr val="F9FCFD"/>
      </a:dk2>
      <a:lt2>
        <a:srgbClr val="F9FCFD"/>
      </a:lt2>
      <a:accent1>
        <a:srgbClr val="F9FCFD"/>
      </a:accent1>
      <a:accent2>
        <a:srgbClr val="FF6566"/>
      </a:accent2>
      <a:accent3>
        <a:srgbClr val="FFCCCC"/>
      </a:accent3>
      <a:accent4>
        <a:srgbClr val="BF0000"/>
      </a:accent4>
      <a:accent5>
        <a:srgbClr val="0C1F25"/>
      </a:accent5>
      <a:accent6>
        <a:srgbClr val="818183"/>
      </a:accent6>
      <a:hlink>
        <a:srgbClr val="B3B3B4"/>
      </a:hlink>
      <a:folHlink>
        <a:srgbClr val="7030A0"/>
      </a:folHlink>
    </a:clrScheme>
    <a:fontScheme name="ユーザー定義 2">
      <a:majorFont>
        <a:latin typeface="HG丸ｺﾞｼｯｸM-PRO"/>
        <a:ea typeface="HG丸ｺﾞｼｯｸM-PRO"/>
        <a:cs typeface=""/>
      </a:majorFont>
      <a:minorFont>
        <a:latin typeface="HG丸ｺﾞｼｯｸM-PRO"/>
        <a:ea typeface="HG丸ｺﾞｼｯｸM-PRO"/>
        <a:cs typeface="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3200" b="1"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9F393D-6E70-4E2D-942D-F875AD6CDD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711384-ED9C-41A5-9714-4714EEFDA207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3.xml><?xml version="1.0" encoding="utf-8"?>
<ds:datastoreItem xmlns:ds="http://schemas.openxmlformats.org/officeDocument/2006/customXml" ds:itemID="{1B855EEF-8DD1-4530-8610-F2A42C85CD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c7028-e810-4448-b346-487b0bfcdef1"/>
    <ds:schemaRef ds:uri="180f4f4d-ebae-484b-b441-933feffb85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689</TotalTime>
  <Words>343</Words>
  <Application>Microsoft Office PowerPoint</Application>
  <PresentationFormat>Widescreen</PresentationFormat>
  <Paragraphs>40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基礎</vt:lpstr>
      <vt:lpstr>相関係数</vt:lpstr>
      <vt:lpstr>PowerPoint Presentation</vt:lpstr>
      <vt:lpstr>例えば、、</vt:lpstr>
      <vt:lpstr>20XX年　2-X　の散布図</vt:lpstr>
      <vt:lpstr>相関係数　・・・　0.3</vt:lpstr>
      <vt:lpstr>携帯の使用時間 各教科ごとの学習時間 就寝時間　　　　　　　　　、、、</vt:lpstr>
      <vt:lpstr>今回皆さんに解析してもらうのは、</vt:lpstr>
      <vt:lpstr>ちなみに、得点と勝ち数には強い正の相関がありました。　　　　　　相関係数・・・0.83</vt:lpstr>
      <vt:lpstr>スプレッドシートを用いた  ・相関係数の求め方  ・散布図の作成方法   については、Copilotに聞いてみてね</vt:lpstr>
      <vt:lpstr>今回の課題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熱機関</dc:title>
  <dc:creator>服部 憲翔</dc:creator>
  <cp:lastModifiedBy>横田 将也</cp:lastModifiedBy>
  <cp:revision>181</cp:revision>
  <dcterms:created xsi:type="dcterms:W3CDTF">2022-01-03T06:47:46Z</dcterms:created>
  <dcterms:modified xsi:type="dcterms:W3CDTF">2026-08-05T07:29:04Z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