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9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506"/>
    <a:srgbClr val="FDFFF7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782817-56D9-4141-9D0B-89BC74230CC6}" v="2" dt="2026-08-05T06:56:41.769"/>
    <p1510:client id="{CFBC1074-2878-6FD9-7609-0E16172E6343}" v="15" dt="2026-08-05T07:27:56.947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横田 将也" userId="56cb7ced-5cc5-450b-bf99-230b8a5e840f" providerId="ADAL" clId="{0B97F1CE-818B-4D2C-A494-6E5BC3230639}"/>
    <pc:docChg chg="delSld">
      <pc:chgData name="横田 将也" userId="56cb7ced-5cc5-450b-bf99-230b8a5e840f" providerId="ADAL" clId="{0B97F1CE-818B-4D2C-A494-6E5BC3230639}" dt="2026-08-03T00:11:10.789" v="1" actId="47"/>
      <pc:docMkLst>
        <pc:docMk/>
      </pc:docMkLst>
    </pc:docChg>
  </pc:docChgLst>
  <pc:docChgLst>
    <pc:chgData name="横田 将也" userId="S::m-yokota-ug@fesc.ed.jp::56cb7ced-5cc5-450b-bf99-230b8a5e840f" providerId="AD" clId="Web-{CFBC1074-2878-6FD9-7609-0E16172E6343}"/>
    <pc:docChg chg="modSld">
      <pc:chgData name="横田 将也" userId="S::m-yokota-ug@fesc.ed.jp::56cb7ced-5cc5-450b-bf99-230b8a5e840f" providerId="AD" clId="Web-{CFBC1074-2878-6FD9-7609-0E16172E6343}" dt="2026-08-05T07:27:56.947" v="14" actId="20577"/>
      <pc:docMkLst>
        <pc:docMk/>
      </pc:docMkLst>
      <pc:sldChg chg="modSp">
        <pc:chgData name="横田 将也" userId="S::m-yokota-ug@fesc.ed.jp::56cb7ced-5cc5-450b-bf99-230b8a5e840f" providerId="AD" clId="Web-{CFBC1074-2878-6FD9-7609-0E16172E6343}" dt="2026-08-05T07:27:56.947" v="14" actId="20577"/>
        <pc:sldMkLst>
          <pc:docMk/>
          <pc:sldMk cId="3594505975" sldId="312"/>
        </pc:sldMkLst>
        <pc:spChg chg="mod">
          <ac:chgData name="横田 将也" userId="S::m-yokota-ug@fesc.ed.jp::56cb7ced-5cc5-450b-bf99-230b8a5e840f" providerId="AD" clId="Web-{CFBC1074-2878-6FD9-7609-0E16172E6343}" dt="2026-08-05T07:27:56.947" v="14" actId="20577"/>
          <ac:spMkLst>
            <pc:docMk/>
            <pc:sldMk cId="3594505975" sldId="312"/>
            <ac:spMk id="2" creationId="{6B24A6EB-A8BC-EC36-62B7-4A6A2B8912A1}"/>
          </ac:spMkLst>
        </pc:spChg>
      </pc:sldChg>
    </pc:docChg>
  </pc:docChgLst>
  <pc:docChgLst>
    <pc:chgData name="横田 将也" userId="S::m-yokota-ug@fesc.ed.jp::56cb7ced-5cc5-450b-bf99-230b8a5e840f" providerId="AD" clId="Web-{84782817-56D9-4141-9D0B-89BC74230CC6}"/>
    <pc:docChg chg="addSld modSld">
      <pc:chgData name="横田 将也" userId="S::m-yokota-ug@fesc.ed.jp::56cb7ced-5cc5-450b-bf99-230b8a5e840f" providerId="AD" clId="Web-{84782817-56D9-4141-9D0B-89BC74230CC6}" dt="2026-08-05T06:56:41.769" v="1"/>
      <pc:docMkLst>
        <pc:docMk/>
      </pc:docMkLst>
      <pc:sldChg chg="addSp new">
        <pc:chgData name="横田 将也" userId="S::m-yokota-ug@fesc.ed.jp::56cb7ced-5cc5-450b-bf99-230b8a5e840f" providerId="AD" clId="Web-{84782817-56D9-4141-9D0B-89BC74230CC6}" dt="2026-08-05T06:56:41.769" v="1"/>
        <pc:sldMkLst>
          <pc:docMk/>
          <pc:sldMk cId="3594505975" sldId="312"/>
        </pc:sldMkLst>
        <pc:spChg chg="add">
          <ac:chgData name="横田 将也" userId="S::m-yokota-ug@fesc.ed.jp::56cb7ced-5cc5-450b-bf99-230b8a5e840f" providerId="AD" clId="Web-{84782817-56D9-4141-9D0B-89BC74230CC6}" dt="2026-08-05T06:56:41.769" v="1"/>
          <ac:spMkLst>
            <pc:docMk/>
            <pc:sldMk cId="3594505975" sldId="312"/>
            <ac:spMk id="2" creationId="{6B24A6EB-A8BC-EC36-62B7-4A6A2B8912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12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71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308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95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304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08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05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41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09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13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512F5-D72D-4562-9161-C0A2429CF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F801124-ED2D-49EE-ACB0-78072BBD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7D3B94-A64D-4792-9B5E-2EE6DD6A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9DF3710-8B87-4850-915D-C0518C622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5A4D3F6-5CEC-4A4E-84DB-0C4D9FE22D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1227" y="4577700"/>
            <a:ext cx="1381318" cy="1343212"/>
          </a:xfrm>
          <a:prstGeom prst="rect">
            <a:avLst/>
          </a:prstGeom>
        </p:spPr>
      </p:pic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262056A9-97D0-4163-B501-E12BAC8DCB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1430" y="4358719"/>
            <a:ext cx="2220913" cy="1781175"/>
          </a:xfr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84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6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14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8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npb.jp/bis/2025/stats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2E58C2-7B1D-4EA2-9F1C-92B73E6E0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2617364"/>
            <a:ext cx="9966960" cy="1191091"/>
          </a:xfrm>
        </p:spPr>
        <p:txBody>
          <a:bodyPr/>
          <a:lstStyle/>
          <a:p>
            <a:r>
              <a:rPr kumimoji="1" lang="ja-JP" altLang="en-US">
                <a:solidFill>
                  <a:schemeClr val="accent5"/>
                </a:solidFill>
                <a:latin typeface="+mn-ea"/>
                <a:ea typeface="+mn-ea"/>
              </a:rPr>
              <a:t>相関係数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7CA815-71B0-4181-A740-58E0087072E4}"/>
              </a:ext>
            </a:extLst>
          </p:cNvPr>
          <p:cNvSpPr txBox="1"/>
          <p:nvPr/>
        </p:nvSpPr>
        <p:spPr>
          <a:xfrm>
            <a:off x="364824" y="297789"/>
            <a:ext cx="4135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>
                <a:solidFill>
                  <a:schemeClr val="accent5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情報</a:t>
            </a:r>
          </a:p>
        </p:txBody>
      </p:sp>
    </p:spTree>
    <p:extLst>
      <p:ext uri="{BB962C8B-B14F-4D97-AF65-F5344CB8AC3E}">
        <p14:creationId xmlns:p14="http://schemas.microsoft.com/office/powerpoint/2010/main" val="3239680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4A6EB-A8BC-EC36-62B7-4A6A2B8912A1}"/>
              </a:ext>
            </a:extLst>
          </p:cNvPr>
          <p:cNvSpPr>
            <a:spLocks noGrp="1"/>
          </p:cNvSpPr>
          <p:nvPr/>
        </p:nvSpPr>
        <p:spPr>
          <a:xfrm>
            <a:off x="344366" y="387351"/>
            <a:ext cx="11848904" cy="3271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本資料の作成にあたり、以下の文献を参考にしました。</a:t>
            </a:r>
            <a:endParaRPr lang="en-US" altLang="ja-JP" sz="3200">
              <a:solidFill>
                <a:schemeClr val="accent5"/>
              </a:solidFill>
            </a:endParaRPr>
          </a:p>
          <a:p>
            <a:endParaRPr lang="ja-JP" altLang="en-US" sz="3200" dirty="0">
              <a:solidFill>
                <a:schemeClr val="accent5"/>
              </a:solidFill>
              <a:ea typeface="+mj-lt"/>
              <a:cs typeface="+mj-lt"/>
            </a:endParaRPr>
          </a:p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涌井良幸・涌井貞美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『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統計学の図鑑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』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技術評論社</a:t>
            </a:r>
          </a:p>
          <a:p>
            <a:endParaRPr lang="ja-JP" altLang="en-US" sz="3200" dirty="0">
              <a:solidFill>
                <a:schemeClr val="accent5"/>
              </a:solidFill>
              <a:ea typeface="+mj-lt"/>
              <a:cs typeface="+mj-lt"/>
            </a:endParaRPr>
          </a:p>
          <a:p>
            <a:r>
              <a:rPr lang="ja-JP" sz="3200">
                <a:solidFill>
                  <a:schemeClr val="accent5"/>
                </a:solidFill>
                <a:ea typeface="+mj-lt"/>
                <a:cs typeface="+mj-lt"/>
              </a:rPr>
              <a:t>日本野球機構（NPB）「2025年度 公式戦成績」</a:t>
            </a:r>
            <a:endParaRPr lang="ja-JP"/>
          </a:p>
          <a:p>
            <a:r>
              <a:rPr lang="ja-JP" sz="2800" dirty="0">
                <a:solidFill>
                  <a:schemeClr val="accent5"/>
                </a:solidFill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https://npb.jp/bis/2025/stats/</a:t>
            </a:r>
            <a:r>
              <a:rPr lang="ja-JP" sz="2800" dirty="0">
                <a:solidFill>
                  <a:schemeClr val="accent5"/>
                </a:solidFill>
                <a:ea typeface="+mj-lt"/>
                <a:cs typeface="+mj-lt"/>
              </a:rPr>
              <a:t>（参照日：2026年8月5日）</a:t>
            </a:r>
            <a:endParaRPr lang="ja-JP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505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803BE9-865E-B9EC-9F6A-AE1AC7877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61" y="404435"/>
            <a:ext cx="3512126" cy="1356360"/>
          </a:xfrm>
        </p:spPr>
        <p:txBody>
          <a:bodyPr>
            <a:normAutofit/>
          </a:bodyPr>
          <a:lstStyle/>
          <a:p>
            <a:r>
              <a:rPr kumimoji="1" lang="ja-JP" altLang="en-US" sz="6000">
                <a:solidFill>
                  <a:schemeClr val="accent5"/>
                </a:solidFill>
              </a:rPr>
              <a:t>分析結果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C28EB1-35C6-A973-23E5-C94EA68FD692}"/>
              </a:ext>
            </a:extLst>
          </p:cNvPr>
          <p:cNvSpPr txBox="1"/>
          <p:nvPr/>
        </p:nvSpPr>
        <p:spPr>
          <a:xfrm>
            <a:off x="917994" y="2178972"/>
            <a:ext cx="550005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600">
                <a:solidFill>
                  <a:schemeClr val="accent5"/>
                </a:solidFill>
              </a:rPr>
              <a:t>犠打（バント）</a:t>
            </a:r>
            <a:endParaRPr lang="en-US" altLang="ja-JP" sz="3600">
              <a:solidFill>
                <a:schemeClr val="accent5"/>
              </a:solidFill>
            </a:endParaRPr>
          </a:p>
          <a:p>
            <a:endParaRPr lang="en-US" altLang="ja-JP" sz="3600">
              <a:solidFill>
                <a:schemeClr val="accent5"/>
              </a:solidFill>
            </a:endParaRPr>
          </a:p>
          <a:p>
            <a:r>
              <a:rPr lang="ja-JP" altLang="en-US" sz="3600">
                <a:solidFill>
                  <a:schemeClr val="accent5"/>
                </a:solidFill>
              </a:rPr>
              <a:t>本塁打（ホームラン）</a:t>
            </a:r>
            <a:endParaRPr lang="en-US" altLang="ja-JP" sz="3600">
              <a:solidFill>
                <a:schemeClr val="accent5"/>
              </a:solidFill>
            </a:endParaRPr>
          </a:p>
          <a:p>
            <a:endParaRPr lang="en-US" altLang="ja-JP" sz="3600">
              <a:solidFill>
                <a:schemeClr val="accent5"/>
              </a:solidFill>
            </a:endParaRPr>
          </a:p>
          <a:p>
            <a:r>
              <a:rPr lang="ja-JP" altLang="en-US" sz="3600">
                <a:solidFill>
                  <a:schemeClr val="accent5"/>
                </a:solidFill>
              </a:rPr>
              <a:t>エラー</a:t>
            </a:r>
            <a:endParaRPr lang="en-US" altLang="ja-JP" sz="3600">
              <a:solidFill>
                <a:schemeClr val="accent5"/>
              </a:solidFill>
            </a:endParaRPr>
          </a:p>
          <a:p>
            <a:endParaRPr lang="en-US" altLang="ja-JP" sz="3600">
              <a:solidFill>
                <a:schemeClr val="accent5"/>
              </a:solidFill>
            </a:endParaRPr>
          </a:p>
          <a:p>
            <a:r>
              <a:rPr lang="ja-JP" altLang="en-US" sz="3600">
                <a:solidFill>
                  <a:schemeClr val="accent5"/>
                </a:solidFill>
              </a:rPr>
              <a:t>四球（フォアボール</a:t>
            </a:r>
            <a:r>
              <a:rPr lang="ja-JP" altLang="en-US" sz="2400">
                <a:solidFill>
                  <a:schemeClr val="accent5"/>
                </a:solidFill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140916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9ED35BA-0FBC-8192-60DB-E6E1902CA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07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557AC3B-63D5-4181-AD35-0D051F7C8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63290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99C0B311-F8C2-4EC9-8BE3-57FFC031A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2196909C-85A9-45ED-860C-23E681677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130BB5C-5F0F-E032-D888-DF122CA4B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269"/>
          <a:stretch>
            <a:fillRect/>
          </a:stretch>
        </p:blipFill>
        <p:spPr bwMode="auto">
          <a:xfrm>
            <a:off x="0" y="7619"/>
            <a:ext cx="12080399" cy="617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84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A5C4691F-FB4F-3C93-7E6A-4F343D26D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39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Rectangle 4102">
            <a:extLst>
              <a:ext uri="{FF2B5EF4-FFF2-40B4-BE49-F238E27FC236}">
                <a16:creationId xmlns:a16="http://schemas.microsoft.com/office/drawing/2014/main" id="{F557AC3B-63D5-4181-AD35-0D051F7C8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55241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3CFC47E4-2BAD-7D65-A7D9-F4EF800AA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17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Rectangle 5126">
            <a:extLst>
              <a:ext uri="{FF2B5EF4-FFF2-40B4-BE49-F238E27FC236}">
                <a16:creationId xmlns:a16="http://schemas.microsoft.com/office/drawing/2014/main" id="{F557AC3B-63D5-4181-AD35-0D051F7C8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3437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09BBB6-9ECE-F140-7E11-9055FFB1141E}"/>
              </a:ext>
            </a:extLst>
          </p:cNvPr>
          <p:cNvSpPr txBox="1">
            <a:spLocks/>
          </p:cNvSpPr>
          <p:nvPr/>
        </p:nvSpPr>
        <p:spPr>
          <a:xfrm>
            <a:off x="251016" y="249159"/>
            <a:ext cx="7857814" cy="94128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800">
                <a:solidFill>
                  <a:schemeClr val="accent5"/>
                </a:solidFill>
              </a:rPr>
              <a:t>勝利数との相関係数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70A9A44-2E54-7CEC-C928-74A2192B6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98" y="1190445"/>
            <a:ext cx="11014603" cy="342961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CE6B0B8-8D0F-6BE2-428C-39892B115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98" y="4902266"/>
            <a:ext cx="10807749" cy="153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80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B9E7142-9953-239C-7738-3095F028CB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575452"/>
              </p:ext>
            </p:extLst>
          </p:nvPr>
        </p:nvGraphicFramePr>
        <p:xfrm>
          <a:off x="967641" y="1065067"/>
          <a:ext cx="10469284" cy="4014930"/>
        </p:xfrm>
        <a:graphic>
          <a:graphicData uri="http://schemas.openxmlformats.org/drawingml/2006/table">
            <a:tbl>
              <a:tblPr/>
              <a:tblGrid>
                <a:gridCol w="2617321">
                  <a:extLst>
                    <a:ext uri="{9D8B030D-6E8A-4147-A177-3AD203B41FA5}">
                      <a16:colId xmlns:a16="http://schemas.microsoft.com/office/drawing/2014/main" val="1975110272"/>
                    </a:ext>
                  </a:extLst>
                </a:gridCol>
                <a:gridCol w="2617321">
                  <a:extLst>
                    <a:ext uri="{9D8B030D-6E8A-4147-A177-3AD203B41FA5}">
                      <a16:colId xmlns:a16="http://schemas.microsoft.com/office/drawing/2014/main" val="2966275984"/>
                    </a:ext>
                  </a:extLst>
                </a:gridCol>
                <a:gridCol w="2617321">
                  <a:extLst>
                    <a:ext uri="{9D8B030D-6E8A-4147-A177-3AD203B41FA5}">
                      <a16:colId xmlns:a16="http://schemas.microsoft.com/office/drawing/2014/main" val="4282011351"/>
                    </a:ext>
                  </a:extLst>
                </a:gridCol>
                <a:gridCol w="2617321">
                  <a:extLst>
                    <a:ext uri="{9D8B030D-6E8A-4147-A177-3AD203B41FA5}">
                      <a16:colId xmlns:a16="http://schemas.microsoft.com/office/drawing/2014/main" val="2463499571"/>
                    </a:ext>
                  </a:extLst>
                </a:gridCol>
              </a:tblGrid>
              <a:tr h="651155"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 b="0">
                          <a:solidFill>
                            <a:schemeClr val="accent5"/>
                          </a:solidFill>
                          <a:effectLst/>
                        </a:rPr>
                        <a:t>指標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 b="0">
                          <a:solidFill>
                            <a:schemeClr val="accent5"/>
                          </a:solidFill>
                          <a:effectLst/>
                        </a:rPr>
                        <a:t>中日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 b="0">
                          <a:solidFill>
                            <a:schemeClr val="accent5"/>
                          </a:solidFill>
                          <a:effectLst/>
                        </a:rPr>
                        <a:t>リーグ平均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 b="0">
                          <a:solidFill>
                            <a:schemeClr val="accent5"/>
                          </a:solidFill>
                          <a:effectLst/>
                        </a:rPr>
                        <a:t>評価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133464"/>
                  </a:ext>
                </a:extLst>
              </a:tr>
              <a:tr h="651155"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>
                          <a:solidFill>
                            <a:schemeClr val="accent5"/>
                          </a:solidFill>
                          <a:effectLst/>
                        </a:rPr>
                        <a:t>勝利数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2000" b="1">
                          <a:solidFill>
                            <a:schemeClr val="accent5"/>
                          </a:solidFill>
                          <a:effectLst/>
                        </a:rPr>
                        <a:t>60</a:t>
                      </a:r>
                      <a:endParaRPr lang="ja-JP" altLang="en-US" sz="20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2000">
                          <a:solidFill>
                            <a:schemeClr val="accent5"/>
                          </a:solidFill>
                          <a:effectLst/>
                        </a:rPr>
                        <a:t>69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>
                          <a:solidFill>
                            <a:schemeClr val="accent5"/>
                          </a:solidFill>
                          <a:effectLst/>
                        </a:rPr>
                        <a:t> 改善が必要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027969"/>
                  </a:ext>
                </a:extLst>
              </a:tr>
              <a:tr h="651155"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>
                          <a:solidFill>
                            <a:schemeClr val="accent5"/>
                          </a:solidFill>
                          <a:effectLst/>
                        </a:rPr>
                        <a:t>犠打（バント）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2000" b="1">
                          <a:solidFill>
                            <a:schemeClr val="accent5"/>
                          </a:solidFill>
                          <a:effectLst/>
                        </a:rPr>
                        <a:t>113</a:t>
                      </a:r>
                      <a:endParaRPr lang="ja-JP" altLang="en-US" sz="20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2000">
                          <a:solidFill>
                            <a:schemeClr val="accent5"/>
                          </a:solidFill>
                          <a:effectLst/>
                        </a:rPr>
                        <a:t>110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>
                          <a:solidFill>
                            <a:schemeClr val="accent5"/>
                          </a:solidFill>
                          <a:effectLst/>
                        </a:rPr>
                        <a:t> 維持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108010"/>
                  </a:ext>
                </a:extLst>
              </a:tr>
              <a:tr h="651155"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>
                          <a:solidFill>
                            <a:schemeClr val="accent5"/>
                          </a:solidFill>
                          <a:effectLst/>
                        </a:rPr>
                        <a:t>本塁打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2000" b="1">
                          <a:solidFill>
                            <a:schemeClr val="accent5"/>
                          </a:solidFill>
                          <a:effectLst/>
                        </a:rPr>
                        <a:t>68</a:t>
                      </a:r>
                      <a:endParaRPr lang="ja-JP" altLang="en-US" sz="20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2000">
                          <a:solidFill>
                            <a:schemeClr val="accent5"/>
                          </a:solidFill>
                          <a:effectLst/>
                        </a:rPr>
                        <a:t>81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>
                          <a:solidFill>
                            <a:schemeClr val="accent5"/>
                          </a:solidFill>
                          <a:effectLst/>
                        </a:rPr>
                        <a:t>改善が必要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619276"/>
                  </a:ext>
                </a:extLst>
              </a:tr>
              <a:tr h="651155"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>
                          <a:solidFill>
                            <a:schemeClr val="accent5"/>
                          </a:solidFill>
                          <a:effectLst/>
                        </a:rPr>
                        <a:t>エラー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2000" b="1">
                          <a:solidFill>
                            <a:schemeClr val="accent5"/>
                          </a:solidFill>
                          <a:effectLst/>
                        </a:rPr>
                        <a:t>68</a:t>
                      </a:r>
                      <a:endParaRPr lang="ja-JP" altLang="en-US" sz="20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2000">
                          <a:solidFill>
                            <a:schemeClr val="accent5"/>
                          </a:solidFill>
                          <a:effectLst/>
                        </a:rPr>
                        <a:t>71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>
                          <a:solidFill>
                            <a:schemeClr val="accent5"/>
                          </a:solidFill>
                          <a:effectLst/>
                        </a:rPr>
                        <a:t>良好（少ない）</a:t>
                      </a:r>
                    </a:p>
                  </a:txBody>
                  <a:tcPr marL="114300" marR="76200" marT="76200" marB="66675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15391"/>
                  </a:ext>
                </a:extLst>
              </a:tr>
              <a:tr h="759155"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1800">
                          <a:solidFill>
                            <a:schemeClr val="accent5"/>
                          </a:solidFill>
                          <a:effectLst/>
                        </a:rPr>
                        <a:t>四球（フォアボール）</a:t>
                      </a:r>
                    </a:p>
                  </a:txBody>
                  <a:tcPr marL="114300" marR="76200" marT="76200" marB="57150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2000" b="1">
                          <a:solidFill>
                            <a:schemeClr val="accent5"/>
                          </a:solidFill>
                          <a:effectLst/>
                        </a:rPr>
                        <a:t>384</a:t>
                      </a:r>
                      <a:endParaRPr lang="ja-JP" altLang="en-US" sz="20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marL="114300" marR="76200" marT="76200" marB="57150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2000">
                          <a:solidFill>
                            <a:schemeClr val="accent5"/>
                          </a:solidFill>
                          <a:effectLst/>
                        </a:rPr>
                        <a:t>379</a:t>
                      </a:r>
                    </a:p>
                  </a:txBody>
                  <a:tcPr marL="114300" marR="76200" marT="76200" marB="57150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2000">
                          <a:solidFill>
                            <a:schemeClr val="accent5"/>
                          </a:solidFill>
                          <a:effectLst/>
                        </a:rPr>
                        <a:t>改善が必要</a:t>
                      </a:r>
                    </a:p>
                  </a:txBody>
                  <a:tcPr marL="114300" marR="76200" marT="76200" marB="57150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33570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CB2196F8-A419-966C-F267-5918485A6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709" y="2957475"/>
            <a:ext cx="110397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BF16D93-10EB-DF30-B2D4-85F7E3D24AC8}"/>
              </a:ext>
            </a:extLst>
          </p:cNvPr>
          <p:cNvSpPr txBox="1"/>
          <p:nvPr/>
        </p:nvSpPr>
        <p:spPr>
          <a:xfrm>
            <a:off x="258618" y="304801"/>
            <a:ext cx="3480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200">
                <a:solidFill>
                  <a:schemeClr val="accent5"/>
                </a:solidFill>
              </a:rPr>
              <a:t>推しチームの成績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FD41330-FD24-696F-EE2F-6B2A1049FB4B}"/>
              </a:ext>
            </a:extLst>
          </p:cNvPr>
          <p:cNvSpPr txBox="1"/>
          <p:nvPr/>
        </p:nvSpPr>
        <p:spPr>
          <a:xfrm>
            <a:off x="1060006" y="5450609"/>
            <a:ext cx="88921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2800" b="1">
                <a:solidFill>
                  <a:schemeClr val="accent5"/>
                </a:solidFill>
              </a:rPr>
              <a:t>勝利に関係の深い指標に、弱点があることがわかる</a:t>
            </a:r>
            <a:r>
              <a:rPr kumimoji="1" lang="ja-JP" altLang="en-US" sz="3200" b="1">
                <a:solidFill>
                  <a:schemeClr val="accent5"/>
                </a:solidFill>
              </a:rPr>
              <a:t>。</a:t>
            </a:r>
            <a:endParaRPr kumimoji="1" lang="en-US" altLang="ja-JP" sz="3200" b="1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2800" b="1">
                <a:solidFill>
                  <a:schemeClr val="accent5"/>
                </a:solidFill>
              </a:rPr>
              <a:t>勝利と関係の浅い犠打とエラーはいい成績だった。</a:t>
            </a:r>
          </a:p>
        </p:txBody>
      </p:sp>
    </p:spTree>
    <p:extLst>
      <p:ext uri="{BB962C8B-B14F-4D97-AF65-F5344CB8AC3E}">
        <p14:creationId xmlns:p14="http://schemas.microsoft.com/office/powerpoint/2010/main" val="4191474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11082A-6BC6-D3E3-E81C-1FE99FA86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354" y="1025236"/>
            <a:ext cx="10513291" cy="1356360"/>
          </a:xfrm>
        </p:spPr>
        <p:txBody>
          <a:bodyPr>
            <a:normAutofit/>
          </a:bodyPr>
          <a:lstStyle/>
          <a:p>
            <a:r>
              <a:rPr kumimoji="1" lang="ja-JP" altLang="en-US" sz="3200">
                <a:solidFill>
                  <a:schemeClr val="accent5"/>
                </a:solidFill>
              </a:rPr>
              <a:t>中日は、「守備」・「小技」が得意なチームであるが、それはそこまで勝利に関係しない、、</a:t>
            </a:r>
          </a:p>
        </p:txBody>
      </p:sp>
      <p:sp>
        <p:nvSpPr>
          <p:cNvPr id="3" name="矢印: 下 2">
            <a:extLst>
              <a:ext uri="{FF2B5EF4-FFF2-40B4-BE49-F238E27FC236}">
                <a16:creationId xmlns:a16="http://schemas.microsoft.com/office/drawing/2014/main" id="{79058207-A2F0-AE72-122C-BD1A0A8F007E}"/>
              </a:ext>
            </a:extLst>
          </p:cNvPr>
          <p:cNvSpPr/>
          <p:nvPr/>
        </p:nvSpPr>
        <p:spPr>
          <a:xfrm>
            <a:off x="5656251" y="2690091"/>
            <a:ext cx="660400" cy="73890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7CC5C39-DCA2-1FB3-7468-B8F0F71EDDCE}"/>
              </a:ext>
            </a:extLst>
          </p:cNvPr>
          <p:cNvSpPr txBox="1"/>
          <p:nvPr/>
        </p:nvSpPr>
        <p:spPr>
          <a:xfrm>
            <a:off x="1280657" y="4313382"/>
            <a:ext cx="100719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200" b="1">
                <a:solidFill>
                  <a:schemeClr val="accent5"/>
                </a:solidFill>
              </a:rPr>
              <a:t>守備のうまい選手より、長打力のある選手を優先して</a:t>
            </a:r>
            <a:endParaRPr kumimoji="1" lang="en-US" altLang="ja-JP" sz="3200" b="1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>
                <a:solidFill>
                  <a:schemeClr val="accent5"/>
                </a:solidFill>
              </a:rPr>
              <a:t>器用し、チームの攻撃力の底上げを行う必要がある。</a:t>
            </a:r>
          </a:p>
        </p:txBody>
      </p:sp>
    </p:spTree>
    <p:extLst>
      <p:ext uri="{BB962C8B-B14F-4D97-AF65-F5344CB8AC3E}">
        <p14:creationId xmlns:p14="http://schemas.microsoft.com/office/powerpoint/2010/main" val="193560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theme/theme1.xml><?xml version="1.0" encoding="utf-8"?>
<a:theme xmlns:a="http://schemas.openxmlformats.org/drawingml/2006/main" name="基礎">
  <a:themeElements>
    <a:clrScheme name="熱力学用">
      <a:dk1>
        <a:srgbClr val="FF0000"/>
      </a:dk1>
      <a:lt1>
        <a:srgbClr val="F9FCFD"/>
      </a:lt1>
      <a:dk2>
        <a:srgbClr val="F9FCFD"/>
      </a:dk2>
      <a:lt2>
        <a:srgbClr val="F9FCFD"/>
      </a:lt2>
      <a:accent1>
        <a:srgbClr val="F9FCFD"/>
      </a:accent1>
      <a:accent2>
        <a:srgbClr val="FF6566"/>
      </a:accent2>
      <a:accent3>
        <a:srgbClr val="FFCCCC"/>
      </a:accent3>
      <a:accent4>
        <a:srgbClr val="BF0000"/>
      </a:accent4>
      <a:accent5>
        <a:srgbClr val="0C1F25"/>
      </a:accent5>
      <a:accent6>
        <a:srgbClr val="818183"/>
      </a:accent6>
      <a:hlink>
        <a:srgbClr val="B3B3B4"/>
      </a:hlink>
      <a:folHlink>
        <a:srgbClr val="7030A0"/>
      </a:folHlink>
    </a:clrScheme>
    <a:fontScheme name="ユーザー定義 2">
      <a:majorFont>
        <a:latin typeface="HG丸ｺﾞｼｯｸM-PRO"/>
        <a:ea typeface="HG丸ｺﾞｼｯｸM-PRO"/>
        <a:cs typeface=""/>
      </a:majorFont>
      <a:minorFont>
        <a:latin typeface="HG丸ｺﾞｼｯｸM-PRO"/>
        <a:ea typeface="HG丸ｺﾞｼｯｸM-PRO"/>
        <a:cs typeface="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kumimoji="1" sz="3200" b="1" dirty="0" smtClean="0">
            <a:solidFill>
              <a:schemeClr val="accent5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Props1.xml><?xml version="1.0" encoding="utf-8"?>
<ds:datastoreItem xmlns:ds="http://schemas.openxmlformats.org/officeDocument/2006/customXml" ds:itemID="{020AE6CC-2885-4EC7-A8F9-E5AE0FDBC227}">
  <ds:schemaRefs>
    <ds:schemaRef ds:uri="180f4f4d-ebae-484b-b441-933feffb8578"/>
    <ds:schemaRef ds:uri="2fec7028-e810-4448-b346-487b0bfcdef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172E6E6-A3F2-40FC-AC9C-9B5CA0401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32CB87-051E-4118-8638-2FEB3746EAF3}">
  <ds:schemaRefs>
    <ds:schemaRef ds:uri="180f4f4d-ebae-484b-b441-933feffb8578"/>
    <ds:schemaRef ds:uri="2fec7028-e810-4448-b346-487b0bfcdef1"/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基礎</Template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基礎</vt:lpstr>
      <vt:lpstr>相関係数</vt:lpstr>
      <vt:lpstr>分析結果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中日は、「守備」・「小技」が得意なチームであるが、それはそこまで勝利に関係しない、、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熱機関</dc:title>
  <dc:creator>服部 憲翔</dc:creator>
  <cp:revision>10</cp:revision>
  <dcterms:created xsi:type="dcterms:W3CDTF">2022-01-03T06:47:46Z</dcterms:created>
  <dcterms:modified xsi:type="dcterms:W3CDTF">2026-08-05T07:28:06Z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