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281" r:id="rId6"/>
    <p:sldId id="282" r:id="rId7"/>
    <p:sldId id="283" r:id="rId8"/>
    <p:sldId id="287" r:id="rId9"/>
    <p:sldId id="285" r:id="rId10"/>
    <p:sldId id="28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193A6E-7E61-767F-9AE2-68DB9B20BE35}" v="4" dt="2026-08-05T07:04:14.254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88" autoAdjust="0"/>
    <p:restoredTop sz="94660"/>
  </p:normalViewPr>
  <p:slideViewPr>
    <p:cSldViewPr snapToGrid="0">
      <p:cViewPr varScale="1">
        <p:scale>
          <a:sx n="91" d="100"/>
          <a:sy n="91" d="100"/>
        </p:scale>
        <p:origin x="114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delSld">
      <pc:chgData name="横田 将也" userId="56cb7ced-5cc5-450b-bf99-230b8a5e840f" providerId="ADAL" clId="{0B97F1CE-818B-4D2C-A494-6E5BC3230639}" dt="2026-08-03T00:11:54.591" v="0" actId="47"/>
      <pc:docMkLst>
        <pc:docMk/>
      </pc:docMkLst>
    </pc:docChg>
  </pc:docChgLst>
  <pc:docChgLst>
    <pc:chgData name="横田 将也" userId="S::m-yokota-ug@fesc.ed.jp::56cb7ced-5cc5-450b-bf99-230b8a5e840f" providerId="AD" clId="Web-{CC193A6E-7E61-767F-9AE2-68DB9B20BE35}"/>
    <pc:docChg chg="addSld delSld modSld">
      <pc:chgData name="横田 将也" userId="S::m-yokota-ug@fesc.ed.jp::56cb7ced-5cc5-450b-bf99-230b8a5e840f" providerId="AD" clId="Web-{CC193A6E-7E61-767F-9AE2-68DB9B20BE35}" dt="2026-08-05T07:04:14.254" v="3"/>
      <pc:docMkLst>
        <pc:docMk/>
      </pc:docMkLst>
      <pc:sldChg chg="del">
        <pc:chgData name="横田 将也" userId="S::m-yokota-ug@fesc.ed.jp::56cb7ced-5cc5-450b-bf99-230b8a5e840f" providerId="AD" clId="Web-{CC193A6E-7E61-767F-9AE2-68DB9B20BE35}" dt="2026-08-05T07:04:14.254" v="3"/>
        <pc:sldMkLst>
          <pc:docMk/>
          <pc:sldMk cId="2791893799" sldId="286"/>
        </pc:sldMkLst>
      </pc:sldChg>
      <pc:sldChg chg="addSp new">
        <pc:chgData name="横田 将也" userId="S::m-yokota-ug@fesc.ed.jp::56cb7ced-5cc5-450b-bf99-230b8a5e840f" providerId="AD" clId="Web-{CC193A6E-7E61-767F-9AE2-68DB9B20BE35}" dt="2026-08-05T06:58:32.427" v="2"/>
        <pc:sldMkLst>
          <pc:docMk/>
          <pc:sldMk cId="28215551" sldId="288"/>
        </pc:sldMkLst>
        <pc:spChg chg="add">
          <ac:chgData name="横田 将也" userId="S::m-yokota-ug@fesc.ed.jp::56cb7ced-5cc5-450b-bf99-230b8a5e840f" providerId="AD" clId="Web-{CC193A6E-7E61-767F-9AE2-68DB9B20BE35}" dt="2026-08-05T06:57:54.238" v="1"/>
          <ac:spMkLst>
            <pc:docMk/>
            <pc:sldMk cId="28215551" sldId="288"/>
            <ac:spMk id="2" creationId="{6B24A6EB-A8BC-EC36-62B7-4A6A2B8912A1}"/>
          </ac:spMkLst>
        </pc:spChg>
        <pc:spChg chg="add">
          <ac:chgData name="横田 将也" userId="S::m-yokota-ug@fesc.ed.jp::56cb7ced-5cc5-450b-bf99-230b8a5e840f" providerId="AD" clId="Web-{CC193A6E-7E61-767F-9AE2-68DB9B20BE35}" dt="2026-08-05T06:58:32.427" v="2"/>
          <ac:spMkLst>
            <pc:docMk/>
            <pc:sldMk cId="28215551" sldId="288"/>
            <ac:spMk id="3" creationId="{4E191FAA-3C82-4EEB-A311-474CF91D830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  <a:latin typeface="+mn-ea"/>
                <a:ea typeface="+mn-ea"/>
              </a:rPr>
              <a:t>相関係数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BD52E8-176B-F194-E764-6655C5037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54" y="873796"/>
            <a:ext cx="10919691" cy="1356360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chemeClr val="accent5"/>
                </a:solidFill>
              </a:rPr>
              <a:t>前回は、野球に興味のない方も野球の勝率とその他のデータの相関関係を調べてもらいました。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352927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4B4316-6A94-7675-CE8F-B9F4E323A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91" y="295563"/>
            <a:ext cx="9875520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今回からは、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A41708-DDA5-F8EA-A1BB-9C96869CF901}"/>
              </a:ext>
            </a:extLst>
          </p:cNvPr>
          <p:cNvSpPr txBox="1"/>
          <p:nvPr/>
        </p:nvSpPr>
        <p:spPr>
          <a:xfrm>
            <a:off x="1007940" y="2459504"/>
            <a:ext cx="1085906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相関があると思われる</a:t>
            </a:r>
            <a:r>
              <a:rPr kumimoji="1" lang="en-US" altLang="ja-JP" sz="40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つの事柄に着目して、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データを収集しそれを分析して相関があるか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どうか調べよう</a:t>
            </a:r>
          </a:p>
        </p:txBody>
      </p:sp>
    </p:spTree>
    <p:extLst>
      <p:ext uri="{BB962C8B-B14F-4D97-AF65-F5344CB8AC3E}">
        <p14:creationId xmlns:p14="http://schemas.microsoft.com/office/powerpoint/2010/main" val="233556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92E894-3E6C-DD4D-79EF-4A97B054E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842" y="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5400" dirty="0">
                <a:solidFill>
                  <a:schemeClr val="accent5"/>
                </a:solidFill>
              </a:rPr>
              <a:t>本日の課題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D7D373E-6597-BC57-9445-C9AB01ACF1C0}"/>
              </a:ext>
            </a:extLst>
          </p:cNvPr>
          <p:cNvSpPr txBox="1"/>
          <p:nvPr/>
        </p:nvSpPr>
        <p:spPr>
          <a:xfrm>
            <a:off x="390752" y="1356360"/>
            <a:ext cx="1141049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①　</a:t>
            </a:r>
            <a:r>
              <a:rPr kumimoji="1" lang="en-US" altLang="ja-JP" sz="36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人</a:t>
            </a:r>
            <a:r>
              <a:rPr kumimoji="1" lang="en-US" altLang="ja-JP" sz="3600" b="1" dirty="0">
                <a:solidFill>
                  <a:schemeClr val="accent5"/>
                </a:solidFill>
              </a:rPr>
              <a:t>1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組になり、相関がありそうな</a:t>
            </a:r>
            <a:r>
              <a:rPr kumimoji="1" lang="en-US" altLang="ja-JP" sz="3600" b="1" dirty="0">
                <a:solidFill>
                  <a:schemeClr val="accent5"/>
                </a:solidFill>
              </a:rPr>
              <a:t>2</a:t>
            </a:r>
            <a:r>
              <a:rPr kumimoji="1" lang="ja-JP" altLang="en-US" sz="3600" b="1" dirty="0">
                <a:solidFill>
                  <a:schemeClr val="accent5"/>
                </a:solidFill>
              </a:rPr>
              <a:t>つのデータを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　　考える。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②　データの収集方法を検討する。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　　オープンデータを調べる、アンケートを行う。</a:t>
            </a: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B14DDE88-1E60-B62A-BD20-7C903A1B6627}"/>
              </a:ext>
            </a:extLst>
          </p:cNvPr>
          <p:cNvSpPr/>
          <p:nvPr/>
        </p:nvSpPr>
        <p:spPr>
          <a:xfrm>
            <a:off x="378690" y="4405744"/>
            <a:ext cx="11351491" cy="214283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177BD1C-98F5-C3C4-9228-4E0A11ED33EF}"/>
              </a:ext>
            </a:extLst>
          </p:cNvPr>
          <p:cNvSpPr txBox="1"/>
          <p:nvPr/>
        </p:nvSpPr>
        <p:spPr>
          <a:xfrm>
            <a:off x="402815" y="4405744"/>
            <a:ext cx="11410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800" b="1" dirty="0">
                <a:solidFill>
                  <a:schemeClr val="accent5"/>
                </a:solidFill>
              </a:rPr>
              <a:t>例</a:t>
            </a:r>
            <a:endParaRPr kumimoji="1" lang="en-US" altLang="ja-JP" sz="28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2800" b="1" dirty="0">
                <a:solidFill>
                  <a:schemeClr val="accent5"/>
                </a:solidFill>
              </a:rPr>
              <a:t>・通勤・通学時間と睡眠時間の相関</a:t>
            </a:r>
            <a:endParaRPr kumimoji="1" lang="en-US" altLang="ja-JP" sz="28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28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2800" b="1" dirty="0">
                <a:solidFill>
                  <a:schemeClr val="accent5"/>
                </a:solidFill>
              </a:rPr>
              <a:t>・身長と</a:t>
            </a:r>
            <a:r>
              <a:rPr kumimoji="1" lang="en-US" altLang="ja-JP" sz="2800" b="1" dirty="0">
                <a:solidFill>
                  <a:schemeClr val="accent5"/>
                </a:solidFill>
              </a:rPr>
              <a:t>50</a:t>
            </a:r>
            <a:r>
              <a:rPr kumimoji="1" lang="ja-JP" altLang="en-US" sz="2800" b="1" dirty="0">
                <a:solidFill>
                  <a:schemeClr val="accent5"/>
                </a:solidFill>
              </a:rPr>
              <a:t>ｍ走</a:t>
            </a:r>
          </a:p>
        </p:txBody>
      </p:sp>
    </p:spTree>
    <p:extLst>
      <p:ext uri="{BB962C8B-B14F-4D97-AF65-F5344CB8AC3E}">
        <p14:creationId xmlns:p14="http://schemas.microsoft.com/office/powerpoint/2010/main" val="3817042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1E331FD-3FF9-A878-3F78-DEF0998FED9E}"/>
              </a:ext>
            </a:extLst>
          </p:cNvPr>
          <p:cNvSpPr/>
          <p:nvPr/>
        </p:nvSpPr>
        <p:spPr>
          <a:xfrm>
            <a:off x="1043709" y="5098473"/>
            <a:ext cx="9875520" cy="86821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4EAFCAF-EE26-A67A-0829-20E3FAA39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27" y="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000" dirty="0"/>
              <a:t>データの収集方法に注意！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DC80932-74D9-5D42-936F-15D04383E826}"/>
              </a:ext>
            </a:extLst>
          </p:cNvPr>
          <p:cNvSpPr txBox="1"/>
          <p:nvPr/>
        </p:nvSpPr>
        <p:spPr>
          <a:xfrm>
            <a:off x="905164" y="1597892"/>
            <a:ext cx="718818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オープンデータを使用するか。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アンケートをするか。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実験をするか。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データの量は適切か。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データの信憑性は。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アンケートの対象や聞き方は適切か。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DB55FF-A59A-EF95-61FB-CD6160ED7432}"/>
              </a:ext>
            </a:extLst>
          </p:cNvPr>
          <p:cNvSpPr txBox="1"/>
          <p:nvPr/>
        </p:nvSpPr>
        <p:spPr>
          <a:xfrm>
            <a:off x="1276703" y="5260108"/>
            <a:ext cx="9660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データの収集方法は、たくさん議論してください。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872178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FD3D9-9291-F19F-D29D-16BDD9636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B236959-8836-D68B-7602-1E98EFA5ECE7}"/>
              </a:ext>
            </a:extLst>
          </p:cNvPr>
          <p:cNvSpPr txBox="1"/>
          <p:nvPr/>
        </p:nvSpPr>
        <p:spPr>
          <a:xfrm>
            <a:off x="369193" y="792586"/>
            <a:ext cx="1145361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③スプレッドシートを用いてデータの分析を行う。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グラフとデータを用いて、考察を行う。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※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　散布図、相関係数を用いること</a:t>
            </a:r>
            <a:endParaRPr kumimoji="1" lang="en-US" altLang="ja-JP" sz="3200" b="1">
              <a:solidFill>
                <a:schemeClr val="accent5"/>
              </a:solidFill>
            </a:endParaRPr>
          </a:p>
          <a:p>
            <a:pPr algn="l"/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④レポートにまとめて提出する。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　クラスルームにレポートの様式あり。</a:t>
            </a:r>
            <a:endParaRPr kumimoji="1" lang="en-US" altLang="ja-JP" sz="3200" b="1" dirty="0">
              <a:solidFill>
                <a:schemeClr val="accent5"/>
              </a:solidFill>
            </a:endParaRPr>
          </a:p>
          <a:p>
            <a:pPr algn="l"/>
            <a:endParaRPr kumimoji="1" lang="en-US" altLang="ja-JP" sz="36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6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/>
        </p:nvSpPr>
        <p:spPr>
          <a:xfrm>
            <a:off x="439616" y="355600"/>
            <a:ext cx="11848904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  <a:endParaRPr lang="en-US" sz="3200">
              <a:solidFill>
                <a:schemeClr val="accent5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E191FAA-3C82-4EEB-A311-474CF91D830A}"/>
              </a:ext>
            </a:extLst>
          </p:cNvPr>
          <p:cNvSpPr>
            <a:spLocks noGrp="1"/>
          </p:cNvSpPr>
          <p:nvPr/>
        </p:nvSpPr>
        <p:spPr>
          <a:xfrm>
            <a:off x="439616" y="355600"/>
            <a:ext cx="11848904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  <a:endParaRPr lang="en-US" sz="32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5551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907074-FB2D-4A3C-8D07-40E90A3ED4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813E793-04D3-4C9E-9C0C-669525F0AF38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3.xml><?xml version="1.0" encoding="utf-8"?>
<ds:datastoreItem xmlns:ds="http://schemas.openxmlformats.org/officeDocument/2006/customXml" ds:itemID="{05FA1225-9835-45DE-97E0-92953955BE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940</TotalTime>
  <Words>231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基礎</vt:lpstr>
      <vt:lpstr>相関係数</vt:lpstr>
      <vt:lpstr>前回は、野球に興味のない方も野球の勝率とその他のデータの相関関係を調べてもらいました。</vt:lpstr>
      <vt:lpstr>今回からは、</vt:lpstr>
      <vt:lpstr>本日の課題</vt:lpstr>
      <vt:lpstr>データの収集方法に注意！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lastModifiedBy>横田 将也</cp:lastModifiedBy>
  <cp:revision>179</cp:revision>
  <dcterms:created xsi:type="dcterms:W3CDTF">2022-01-03T06:47:46Z</dcterms:created>
  <dcterms:modified xsi:type="dcterms:W3CDTF">2026-08-05T07:04:14Z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