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Lst>
  <p:sldIdLst>
    <p:sldId id="256" r:id="rId5"/>
    <p:sldId id="275" r:id="rId6"/>
    <p:sldId id="276" r:id="rId7"/>
    <p:sldId id="257" r:id="rId8"/>
    <p:sldId id="258" r:id="rId9"/>
    <p:sldId id="262" r:id="rId10"/>
    <p:sldId id="263" r:id="rId11"/>
    <p:sldId id="264" r:id="rId12"/>
    <p:sldId id="265" r:id="rId13"/>
    <p:sldId id="277" r:id="rId14"/>
    <p:sldId id="266" r:id="rId15"/>
    <p:sldId id="267" r:id="rId16"/>
    <p:sldId id="278" r:id="rId17"/>
    <p:sldId id="279" r:id="rId18"/>
    <p:sldId id="268" r:id="rId19"/>
    <p:sldId id="269" r:id="rId20"/>
    <p:sldId id="270" r:id="rId21"/>
    <p:sldId id="271" r:id="rId22"/>
    <p:sldId id="272" r:id="rId23"/>
    <p:sldId id="273" r:id="rId24"/>
    <p:sldId id="274" r:id="rId25"/>
    <p:sldId id="280" r:id="rId26"/>
    <p:sldId id="259" r:id="rId27"/>
    <p:sldId id="260" r:id="rId28"/>
    <p:sldId id="281" r:id="rId29"/>
    <p:sldId id="282" r:id="rId30"/>
    <p:sldId id="283" r:id="rId31"/>
    <p:sldId id="284" r:id="rId32"/>
    <p:sldId id="285" r:id="rId33"/>
    <p:sldId id="286" r:id="rId34"/>
    <p:sldId id="287" r:id="rId35"/>
    <p:sldId id="288" r:id="rId36"/>
    <p:sldId id="289" r:id="rId37"/>
    <p:sldId id="290" r:id="rId38"/>
    <p:sldId id="291" r:id="rId39"/>
    <p:sldId id="300" r:id="rId40"/>
    <p:sldId id="301" r:id="rId41"/>
    <p:sldId id="292" r:id="rId42"/>
    <p:sldId id="293" r:id="rId43"/>
    <p:sldId id="302" r:id="rId44"/>
    <p:sldId id="294" r:id="rId45"/>
    <p:sldId id="295" r:id="rId46"/>
    <p:sldId id="296" r:id="rId47"/>
    <p:sldId id="303" r:id="rId48"/>
    <p:sldId id="297" r:id="rId49"/>
    <p:sldId id="304" r:id="rId50"/>
    <p:sldId id="298" r:id="rId51"/>
    <p:sldId id="299"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7" r:id="rId73"/>
    <p:sldId id="325" r:id="rId74"/>
    <p:sldId id="326" r:id="rId75"/>
    <p:sldId id="329" r:id="rId76"/>
    <p:sldId id="330" r:id="rId77"/>
    <p:sldId id="331" r:id="rId78"/>
    <p:sldId id="332" r:id="rId79"/>
    <p:sldId id="333" r:id="rId80"/>
    <p:sldId id="334" r:id="rId81"/>
    <p:sldId id="335" r:id="rId82"/>
    <p:sldId id="336" r:id="rId83"/>
    <p:sldId id="337" r:id="rId84"/>
    <p:sldId id="338" r:id="rId85"/>
    <p:sldId id="339" r:id="rId86"/>
    <p:sldId id="347" r:id="rId87"/>
    <p:sldId id="340" r:id="rId88"/>
    <p:sldId id="341" r:id="rId89"/>
    <p:sldId id="342" r:id="rId90"/>
    <p:sldId id="343" r:id="rId91"/>
    <p:sldId id="344" r:id="rId92"/>
    <p:sldId id="348" r:id="rId93"/>
    <p:sldId id="345" r:id="rId94"/>
    <p:sldId id="346" r:id="rId95"/>
    <p:sldId id="349" r:id="rId96"/>
    <p:sldId id="350" r:id="rId97"/>
    <p:sldId id="351" r:id="rId98"/>
    <p:sldId id="352" r:id="rId99"/>
    <p:sldId id="353" r:id="rId100"/>
    <p:sldId id="354" r:id="rId10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8058C2-7BE9-7CCB-E775-796AB8617EF6}" v="4" dt="2026-08-05T06:23:19.031"/>
    <p1510:client id="{4FE0719B-8A15-496F-A271-98E38D8B0D9B}" v="70" dt="2026-08-04T07:53:40.091"/>
    <p1510:client id="{73B168C5-FD78-C434-50BE-10B5AD475D69}" v="8" dt="2026-08-05T07:03:19.44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275" autoAdjust="0"/>
    <p:restoredTop sz="94660"/>
  </p:normalViewPr>
  <p:slideViewPr>
    <p:cSldViewPr snapToGrid="0">
      <p:cViewPr varScale="1">
        <p:scale>
          <a:sx n="45" d="100"/>
          <a:sy n="45" d="100"/>
        </p:scale>
        <p:origin x="54" y="136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microsoft.com/office/2015/10/relationships/revisionInfo" Target="revisionInfo.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横田 将也" userId="56cb7ced-5cc5-450b-bf99-230b8a5e840f" providerId="ADAL" clId="{0B97F1CE-818B-4D2C-A494-6E5BC3230639}"/>
    <pc:docChg chg="undo custSel addSld delSld modSld">
      <pc:chgData name="横田 将也" userId="56cb7ced-5cc5-450b-bf99-230b8a5e840f" providerId="ADAL" clId="{0B97F1CE-818B-4D2C-A494-6E5BC3230639}" dt="2026-08-04T07:53:40.085" v="6158" actId="20577"/>
      <pc:docMkLst>
        <pc:docMk/>
      </pc:docMkLst>
      <pc:sldChg chg="delSp mod">
        <pc:chgData name="横田 将也" userId="56cb7ced-5cc5-450b-bf99-230b8a5e840f" providerId="ADAL" clId="{0B97F1CE-818B-4D2C-A494-6E5BC3230639}" dt="2026-08-03T00:20:51.297" v="6053" actId="478"/>
        <pc:sldMkLst>
          <pc:docMk/>
          <pc:sldMk cId="2125662344" sldId="263"/>
        </pc:sldMkLst>
      </pc:sldChg>
      <pc:sldChg chg="modSp mod">
        <pc:chgData name="横田 将也" userId="56cb7ced-5cc5-450b-bf99-230b8a5e840f" providerId="ADAL" clId="{0B97F1CE-818B-4D2C-A494-6E5BC3230639}" dt="2026-08-03T00:21:24.754" v="6060" actId="1076"/>
        <pc:sldMkLst>
          <pc:docMk/>
          <pc:sldMk cId="216273617" sldId="268"/>
        </pc:sldMkLst>
        <pc:spChg chg="mod">
          <ac:chgData name="横田 将也" userId="56cb7ced-5cc5-450b-bf99-230b8a5e840f" providerId="ADAL" clId="{0B97F1CE-818B-4D2C-A494-6E5BC3230639}" dt="2026-08-03T00:21:11.638" v="6056" actId="1076"/>
          <ac:spMkLst>
            <pc:docMk/>
            <pc:sldMk cId="216273617" sldId="268"/>
            <ac:spMk id="4" creationId="{BE009825-0A69-26C8-BB2B-6A40A3D3D229}"/>
          </ac:spMkLst>
        </pc:spChg>
        <pc:spChg chg="mod">
          <ac:chgData name="横田 将也" userId="56cb7ced-5cc5-450b-bf99-230b8a5e840f" providerId="ADAL" clId="{0B97F1CE-818B-4D2C-A494-6E5BC3230639}" dt="2026-08-03T00:21:19.624" v="6058" actId="1076"/>
          <ac:spMkLst>
            <pc:docMk/>
            <pc:sldMk cId="216273617" sldId="268"/>
            <ac:spMk id="5" creationId="{4857E131-9F64-29B2-25F4-6404C833F28A}"/>
          </ac:spMkLst>
        </pc:spChg>
        <pc:spChg chg="mod">
          <ac:chgData name="横田 将也" userId="56cb7ced-5cc5-450b-bf99-230b8a5e840f" providerId="ADAL" clId="{0B97F1CE-818B-4D2C-A494-6E5BC3230639}" dt="2026-08-03T00:21:24.754" v="6060" actId="1076"/>
          <ac:spMkLst>
            <pc:docMk/>
            <pc:sldMk cId="216273617" sldId="268"/>
            <ac:spMk id="44" creationId="{A4640EA5-6836-E4BF-E368-39E15CF86024}"/>
          </ac:spMkLst>
        </pc:spChg>
        <pc:cxnChg chg="mod">
          <ac:chgData name="横田 将也" userId="56cb7ced-5cc5-450b-bf99-230b8a5e840f" providerId="ADAL" clId="{0B97F1CE-818B-4D2C-A494-6E5BC3230639}" dt="2026-08-03T00:21:24.754" v="6060" actId="1076"/>
          <ac:cxnSpMkLst>
            <pc:docMk/>
            <pc:sldMk cId="216273617" sldId="268"/>
            <ac:cxnSpMk id="43" creationId="{27775116-4A09-BD76-EE4B-DCDFA06A89AD}"/>
          </ac:cxnSpMkLst>
        </pc:cxnChg>
      </pc:sldChg>
      <pc:sldChg chg="delSp mod">
        <pc:chgData name="横田 将也" userId="56cb7ced-5cc5-450b-bf99-230b8a5e840f" providerId="ADAL" clId="{0B97F1CE-818B-4D2C-A494-6E5BC3230639}" dt="2026-08-03T00:21:27.705" v="6061" actId="478"/>
        <pc:sldMkLst>
          <pc:docMk/>
          <pc:sldMk cId="2687977262" sldId="269"/>
        </pc:sldMkLst>
      </pc:sldChg>
      <pc:sldChg chg="delSp mod">
        <pc:chgData name="横田 将也" userId="56cb7ced-5cc5-450b-bf99-230b8a5e840f" providerId="ADAL" clId="{0B97F1CE-818B-4D2C-A494-6E5BC3230639}" dt="2026-08-03T00:20:55.286" v="6054" actId="478"/>
        <pc:sldMkLst>
          <pc:docMk/>
          <pc:sldMk cId="413697306" sldId="277"/>
        </pc:sldMkLst>
      </pc:sldChg>
      <pc:sldChg chg="delSp mod">
        <pc:chgData name="横田 将也" userId="56cb7ced-5cc5-450b-bf99-230b8a5e840f" providerId="ADAL" clId="{0B97F1CE-818B-4D2C-A494-6E5BC3230639}" dt="2026-08-03T00:21:05.365" v="6055" actId="478"/>
        <pc:sldMkLst>
          <pc:docMk/>
          <pc:sldMk cId="1648280487" sldId="278"/>
        </pc:sldMkLst>
      </pc:sldChg>
      <pc:sldChg chg="modSp mod">
        <pc:chgData name="横田 将也" userId="56cb7ced-5cc5-450b-bf99-230b8a5e840f" providerId="ADAL" clId="{0B97F1CE-818B-4D2C-A494-6E5BC3230639}" dt="2026-08-04T07:48:10.133" v="6086" actId="20577"/>
        <pc:sldMkLst>
          <pc:docMk/>
          <pc:sldMk cId="1448085439" sldId="281"/>
        </pc:sldMkLst>
        <pc:spChg chg="mod">
          <ac:chgData name="横田 将也" userId="56cb7ced-5cc5-450b-bf99-230b8a5e840f" providerId="ADAL" clId="{0B97F1CE-818B-4D2C-A494-6E5BC3230639}" dt="2026-08-04T07:48:10.133" v="6086" actId="20577"/>
          <ac:spMkLst>
            <pc:docMk/>
            <pc:sldMk cId="1448085439" sldId="281"/>
            <ac:spMk id="3" creationId="{B136A943-ABF4-DDA1-D0FC-EF9D7139C20E}"/>
          </ac:spMkLst>
        </pc:spChg>
      </pc:sldChg>
      <pc:sldChg chg="delSp modSp mod">
        <pc:chgData name="横田 将也" userId="56cb7ced-5cc5-450b-bf99-230b8a5e840f" providerId="ADAL" clId="{0B97F1CE-818B-4D2C-A494-6E5BC3230639}" dt="2026-08-04T07:48:55.284" v="6139" actId="1076"/>
        <pc:sldMkLst>
          <pc:docMk/>
          <pc:sldMk cId="3256431870" sldId="282"/>
        </pc:sldMkLst>
        <pc:spChg chg="mod">
          <ac:chgData name="横田 将也" userId="56cb7ced-5cc5-450b-bf99-230b8a5e840f" providerId="ADAL" clId="{0B97F1CE-818B-4D2C-A494-6E5BC3230639}" dt="2026-08-04T07:43:01.517" v="6079" actId="1076"/>
          <ac:spMkLst>
            <pc:docMk/>
            <pc:sldMk cId="3256431870" sldId="282"/>
            <ac:spMk id="3" creationId="{6DC57E73-028B-5A01-4BFA-515D38E990B6}"/>
          </ac:spMkLst>
        </pc:spChg>
        <pc:spChg chg="del mod">
          <ac:chgData name="横田 将也" userId="56cb7ced-5cc5-450b-bf99-230b8a5e840f" providerId="ADAL" clId="{0B97F1CE-818B-4D2C-A494-6E5BC3230639}" dt="2026-08-04T07:41:39.940" v="6078" actId="478"/>
          <ac:spMkLst>
            <pc:docMk/>
            <pc:sldMk cId="3256431870" sldId="282"/>
            <ac:spMk id="6" creationId="{AE0BF95C-0BAC-EAD9-A21F-CE7043A40595}"/>
          </ac:spMkLst>
        </pc:spChg>
        <pc:spChg chg="mod">
          <ac:chgData name="横田 将也" userId="56cb7ced-5cc5-450b-bf99-230b8a5e840f" providerId="ADAL" clId="{0B97F1CE-818B-4D2C-A494-6E5BC3230639}" dt="2026-08-04T07:48:43.314" v="6130" actId="1076"/>
          <ac:spMkLst>
            <pc:docMk/>
            <pc:sldMk cId="3256431870" sldId="282"/>
            <ac:spMk id="7" creationId="{2EC2371F-1926-A080-49E3-1A2EB0E57DE5}"/>
          </ac:spMkLst>
        </pc:spChg>
        <pc:spChg chg="mod">
          <ac:chgData name="横田 将也" userId="56cb7ced-5cc5-450b-bf99-230b8a5e840f" providerId="ADAL" clId="{0B97F1CE-818B-4D2C-A494-6E5BC3230639}" dt="2026-08-04T07:48:32.052" v="6128" actId="20577"/>
          <ac:spMkLst>
            <pc:docMk/>
            <pc:sldMk cId="3256431870" sldId="282"/>
            <ac:spMk id="8" creationId="{3B049AB9-CDEB-2514-0930-29C8EA261E14}"/>
          </ac:spMkLst>
        </pc:spChg>
        <pc:spChg chg="mod">
          <ac:chgData name="横田 将也" userId="56cb7ced-5cc5-450b-bf99-230b8a5e840f" providerId="ADAL" clId="{0B97F1CE-818B-4D2C-A494-6E5BC3230639}" dt="2026-08-04T07:48:55.284" v="6139" actId="1076"/>
          <ac:spMkLst>
            <pc:docMk/>
            <pc:sldMk cId="3256431870" sldId="282"/>
            <ac:spMk id="9" creationId="{9E57B13F-2C83-DA08-6F56-D495EFEB67C7}"/>
          </ac:spMkLst>
        </pc:spChg>
        <pc:spChg chg="mod">
          <ac:chgData name="横田 将也" userId="56cb7ced-5cc5-450b-bf99-230b8a5e840f" providerId="ADAL" clId="{0B97F1CE-818B-4D2C-A494-6E5BC3230639}" dt="2026-08-04T07:48:37.112" v="6129" actId="14100"/>
          <ac:spMkLst>
            <pc:docMk/>
            <pc:sldMk cId="3256431870" sldId="282"/>
            <ac:spMk id="10" creationId="{D8441C9D-06C1-C187-61DC-70A309905A15}"/>
          </ac:spMkLst>
        </pc:spChg>
      </pc:sldChg>
      <pc:sldChg chg="delSp modSp mod">
        <pc:chgData name="横田 将也" userId="56cb7ced-5cc5-450b-bf99-230b8a5e840f" providerId="ADAL" clId="{0B97F1CE-818B-4D2C-A494-6E5BC3230639}" dt="2026-08-04T07:43:25.007" v="6081" actId="1076"/>
        <pc:sldMkLst>
          <pc:docMk/>
          <pc:sldMk cId="1408851034" sldId="283"/>
        </pc:sldMkLst>
        <pc:spChg chg="mod">
          <ac:chgData name="横田 将也" userId="56cb7ced-5cc5-450b-bf99-230b8a5e840f" providerId="ADAL" clId="{0B97F1CE-818B-4D2C-A494-6E5BC3230639}" dt="2026-08-04T07:43:25.007" v="6081" actId="1076"/>
          <ac:spMkLst>
            <pc:docMk/>
            <pc:sldMk cId="1408851034" sldId="283"/>
            <ac:spMk id="6" creationId="{5629EFDC-306B-0147-B1C6-246D4955853D}"/>
          </ac:spMkLst>
        </pc:spChg>
        <pc:spChg chg="mod">
          <ac:chgData name="横田 将也" userId="56cb7ced-5cc5-450b-bf99-230b8a5e840f" providerId="ADAL" clId="{0B97F1CE-818B-4D2C-A494-6E5BC3230639}" dt="2026-08-04T07:43:25.007" v="6081" actId="1076"/>
          <ac:spMkLst>
            <pc:docMk/>
            <pc:sldMk cId="1408851034" sldId="283"/>
            <ac:spMk id="8" creationId="{5C7959C3-703C-4D9F-0407-E449C5B096B6}"/>
          </ac:spMkLst>
        </pc:spChg>
        <pc:picChg chg="del">
          <ac:chgData name="横田 将也" userId="56cb7ced-5cc5-450b-bf99-230b8a5e840f" providerId="ADAL" clId="{0B97F1CE-818B-4D2C-A494-6E5BC3230639}" dt="2026-08-04T07:41:26.380" v="6076" actId="478"/>
          <ac:picMkLst>
            <pc:docMk/>
            <pc:sldMk cId="1408851034" sldId="283"/>
            <ac:picMk id="5" creationId="{717A09EC-D4FC-C1D3-B943-5994D66E1581}"/>
          </ac:picMkLst>
        </pc:picChg>
      </pc:sldChg>
      <pc:sldChg chg="delSp mod">
        <pc:chgData name="横田 将也" userId="56cb7ced-5cc5-450b-bf99-230b8a5e840f" providerId="ADAL" clId="{0B97F1CE-818B-4D2C-A494-6E5BC3230639}" dt="2026-08-03T00:21:47.369" v="6064" actId="478"/>
        <pc:sldMkLst>
          <pc:docMk/>
          <pc:sldMk cId="627350458" sldId="289"/>
        </pc:sldMkLst>
      </pc:sldChg>
      <pc:sldChg chg="delSp mod">
        <pc:chgData name="横田 将也" userId="56cb7ced-5cc5-450b-bf99-230b8a5e840f" providerId="ADAL" clId="{0B97F1CE-818B-4D2C-A494-6E5BC3230639}" dt="2026-08-03T00:22:00.708" v="6065" actId="478"/>
        <pc:sldMkLst>
          <pc:docMk/>
          <pc:sldMk cId="969275291" sldId="294"/>
        </pc:sldMkLst>
      </pc:sldChg>
      <pc:sldChg chg="delSp mod">
        <pc:chgData name="横田 将也" userId="56cb7ced-5cc5-450b-bf99-230b8a5e840f" providerId="ADAL" clId="{0B97F1CE-818B-4D2C-A494-6E5BC3230639}" dt="2026-08-03T00:22:30.199" v="6071" actId="478"/>
        <pc:sldMkLst>
          <pc:docMk/>
          <pc:sldMk cId="2117862371" sldId="298"/>
        </pc:sldMkLst>
      </pc:sldChg>
      <pc:sldChg chg="delSp mod">
        <pc:chgData name="横田 将也" userId="56cb7ced-5cc5-450b-bf99-230b8a5e840f" providerId="ADAL" clId="{0B97F1CE-818B-4D2C-A494-6E5BC3230639}" dt="2026-08-03T00:22:26.595" v="6070" actId="478"/>
        <pc:sldMkLst>
          <pc:docMk/>
          <pc:sldMk cId="3639643011" sldId="299"/>
        </pc:sldMkLst>
      </pc:sldChg>
      <pc:sldChg chg="modSp">
        <pc:chgData name="横田 将也" userId="56cb7ced-5cc5-450b-bf99-230b8a5e840f" providerId="ADAL" clId="{0B97F1CE-818B-4D2C-A494-6E5BC3230639}" dt="2026-08-04T07:53:40.085" v="6158" actId="20577"/>
        <pc:sldMkLst>
          <pc:docMk/>
          <pc:sldMk cId="3361657286" sldId="309"/>
        </pc:sldMkLst>
        <pc:spChg chg="mod">
          <ac:chgData name="横田 将也" userId="56cb7ced-5cc5-450b-bf99-230b8a5e840f" providerId="ADAL" clId="{0B97F1CE-818B-4D2C-A494-6E5BC3230639}" dt="2026-08-04T07:53:40.085" v="6158" actId="20577"/>
          <ac:spMkLst>
            <pc:docMk/>
            <pc:sldMk cId="3361657286" sldId="309"/>
            <ac:spMk id="9" creationId="{4715DDA2-E24B-A80F-38BA-65E2B9948332}"/>
          </ac:spMkLst>
        </pc:spChg>
      </pc:sldChg>
      <pc:sldChg chg="delSp mod">
        <pc:chgData name="横田 将也" userId="56cb7ced-5cc5-450b-bf99-230b8a5e840f" providerId="ADAL" clId="{0B97F1CE-818B-4D2C-A494-6E5BC3230639}" dt="2026-08-03T00:22:37.332" v="6072" actId="478"/>
        <pc:sldMkLst>
          <pc:docMk/>
          <pc:sldMk cId="1401268321" sldId="311"/>
        </pc:sldMkLst>
      </pc:sldChg>
      <pc:sldChg chg="delSp mod">
        <pc:chgData name="横田 将也" userId="56cb7ced-5cc5-450b-bf99-230b8a5e840f" providerId="ADAL" clId="{0B97F1CE-818B-4D2C-A494-6E5BC3230639}" dt="2026-08-03T00:22:52.351" v="6073" actId="478"/>
        <pc:sldMkLst>
          <pc:docMk/>
          <pc:sldMk cId="2783268189" sldId="330"/>
        </pc:sldMkLst>
      </pc:sldChg>
    </pc:docChg>
  </pc:docChgLst>
  <pc:docChgLst>
    <pc:chgData name="横田 将也" userId="S::m-yokota-ug@fesc.ed.jp::56cb7ced-5cc5-450b-bf99-230b8a5e840f" providerId="AD" clId="Web-{4E8058C2-7BE9-7CCB-E775-796AB8617EF6}"/>
    <pc:docChg chg="modSld">
      <pc:chgData name="横田 将也" userId="S::m-yokota-ug@fesc.ed.jp::56cb7ced-5cc5-450b-bf99-230b8a5e840f" providerId="AD" clId="Web-{4E8058C2-7BE9-7CCB-E775-796AB8617EF6}" dt="2026-08-05T06:23:19.031" v="3" actId="14100"/>
      <pc:docMkLst>
        <pc:docMk/>
      </pc:docMkLst>
      <pc:sldChg chg="modSp">
        <pc:chgData name="横田 将也" userId="S::m-yokota-ug@fesc.ed.jp::56cb7ced-5cc5-450b-bf99-230b8a5e840f" providerId="AD" clId="Web-{4E8058C2-7BE9-7CCB-E775-796AB8617EF6}" dt="2026-08-05T06:21:49.781" v="0" actId="14100"/>
        <pc:sldMkLst>
          <pc:docMk/>
          <pc:sldMk cId="3194694263" sldId="290"/>
        </pc:sldMkLst>
        <pc:spChg chg="mod">
          <ac:chgData name="横田 将也" userId="S::m-yokota-ug@fesc.ed.jp::56cb7ced-5cc5-450b-bf99-230b8a5e840f" providerId="AD" clId="Web-{4E8058C2-7BE9-7CCB-E775-796AB8617EF6}" dt="2026-08-05T06:21:49.781" v="0" actId="14100"/>
          <ac:spMkLst>
            <pc:docMk/>
            <pc:sldMk cId="3194694263" sldId="290"/>
            <ac:spMk id="4" creationId="{6D0391F8-1F63-B9A3-9ED3-A813DDB78E5B}"/>
          </ac:spMkLst>
        </pc:spChg>
      </pc:sldChg>
      <pc:sldChg chg="modSp">
        <pc:chgData name="横田 将也" userId="S::m-yokota-ug@fesc.ed.jp::56cb7ced-5cc5-450b-bf99-230b8a5e840f" providerId="AD" clId="Web-{4E8058C2-7BE9-7CCB-E775-796AB8617EF6}" dt="2026-08-05T06:22:57.391" v="2" actId="1076"/>
        <pc:sldMkLst>
          <pc:docMk/>
          <pc:sldMk cId="3920248480" sldId="317"/>
        </pc:sldMkLst>
        <pc:spChg chg="mod">
          <ac:chgData name="横田 将也" userId="S::m-yokota-ug@fesc.ed.jp::56cb7ced-5cc5-450b-bf99-230b8a5e840f" providerId="AD" clId="Web-{4E8058C2-7BE9-7CCB-E775-796AB8617EF6}" dt="2026-08-05T06:22:57.391" v="2" actId="1076"/>
          <ac:spMkLst>
            <pc:docMk/>
            <pc:sldMk cId="3920248480" sldId="317"/>
            <ac:spMk id="5" creationId="{31748715-F91C-77B2-12A6-6F41A49E0473}"/>
          </ac:spMkLst>
        </pc:spChg>
      </pc:sldChg>
      <pc:sldChg chg="modSp">
        <pc:chgData name="横田 将也" userId="S::m-yokota-ug@fesc.ed.jp::56cb7ced-5cc5-450b-bf99-230b8a5e840f" providerId="AD" clId="Web-{4E8058C2-7BE9-7CCB-E775-796AB8617EF6}" dt="2026-08-05T06:23:19.031" v="3" actId="14100"/>
        <pc:sldMkLst>
          <pc:docMk/>
          <pc:sldMk cId="1695590433" sldId="321"/>
        </pc:sldMkLst>
        <pc:spChg chg="mod">
          <ac:chgData name="横田 将也" userId="S::m-yokota-ug@fesc.ed.jp::56cb7ced-5cc5-450b-bf99-230b8a5e840f" providerId="AD" clId="Web-{4E8058C2-7BE9-7CCB-E775-796AB8617EF6}" dt="2026-08-05T06:23:19.031" v="3" actId="14100"/>
          <ac:spMkLst>
            <pc:docMk/>
            <pc:sldMk cId="1695590433" sldId="321"/>
            <ac:spMk id="2" creationId="{284953D6-9A8C-0391-C62C-A1FF731BC2C3}"/>
          </ac:spMkLst>
        </pc:spChg>
      </pc:sldChg>
    </pc:docChg>
  </pc:docChgLst>
  <pc:docChgLst>
    <pc:chgData name="横田 将也" userId="S::m-yokota-ug@fesc.ed.jp::56cb7ced-5cc5-450b-bf99-230b8a5e840f" providerId="AD" clId="Web-{73B168C5-FD78-C434-50BE-10B5AD475D69}"/>
    <pc:docChg chg="addSld modSld">
      <pc:chgData name="横田 将也" userId="S::m-yokota-ug@fesc.ed.jp::56cb7ced-5cc5-450b-bf99-230b8a5e840f" providerId="AD" clId="Web-{73B168C5-FD78-C434-50BE-10B5AD475D69}" dt="2026-08-05T07:03:19.442" v="7" actId="1076"/>
      <pc:docMkLst>
        <pc:docMk/>
      </pc:docMkLst>
      <pc:sldChg chg="delSp modSp">
        <pc:chgData name="横田 将也" userId="S::m-yokota-ug@fesc.ed.jp::56cb7ced-5cc5-450b-bf99-230b8a5e840f" providerId="AD" clId="Web-{73B168C5-FD78-C434-50BE-10B5AD475D69}" dt="2026-08-05T07:03:19.442" v="7" actId="1076"/>
        <pc:sldMkLst>
          <pc:docMk/>
          <pc:sldMk cId="3080472676" sldId="336"/>
        </pc:sldMkLst>
        <pc:spChg chg="mod">
          <ac:chgData name="横田 将也" userId="S::m-yokota-ug@fesc.ed.jp::56cb7ced-5cc5-450b-bf99-230b8a5e840f" providerId="AD" clId="Web-{73B168C5-FD78-C434-50BE-10B5AD475D69}" dt="2026-08-05T07:03:19.442" v="7" actId="1076"/>
          <ac:spMkLst>
            <pc:docMk/>
            <pc:sldMk cId="3080472676" sldId="336"/>
            <ac:spMk id="6" creationId="{0CF486C7-DF59-ACBF-3C4A-37AAC0D0A76C}"/>
          </ac:spMkLst>
        </pc:spChg>
        <pc:picChg chg="del">
          <ac:chgData name="横田 将也" userId="S::m-yokota-ug@fesc.ed.jp::56cb7ced-5cc5-450b-bf99-230b8a5e840f" providerId="AD" clId="Web-{73B168C5-FD78-C434-50BE-10B5AD475D69}" dt="2026-08-05T07:03:08.066" v="4"/>
          <ac:picMkLst>
            <pc:docMk/>
            <pc:sldMk cId="3080472676" sldId="336"/>
            <ac:picMk id="4" creationId="{229328C4-FF04-771B-BEEF-83750E9391D9}"/>
          </ac:picMkLst>
        </pc:picChg>
      </pc:sldChg>
      <pc:sldChg chg="addSp modSp new">
        <pc:chgData name="横田 将也" userId="S::m-yokota-ug@fesc.ed.jp::56cb7ced-5cc5-450b-bf99-230b8a5e840f" providerId="AD" clId="Web-{73B168C5-FD78-C434-50BE-10B5AD475D69}" dt="2026-08-05T07:00:48.812" v="3" actId="20577"/>
        <pc:sldMkLst>
          <pc:docMk/>
          <pc:sldMk cId="2256881632" sldId="354"/>
        </pc:sldMkLst>
        <pc:spChg chg="add mod">
          <ac:chgData name="横田 将也" userId="S::m-yokota-ug@fesc.ed.jp::56cb7ced-5cc5-450b-bf99-230b8a5e840f" providerId="AD" clId="Web-{73B168C5-FD78-C434-50BE-10B5AD475D69}" dt="2026-08-05T07:00:48.812" v="3" actId="20577"/>
          <ac:spMkLst>
            <pc:docMk/>
            <pc:sldMk cId="2256881632" sldId="354"/>
            <ac:spMk id="2" creationId="{6B24A6EB-A8BC-EC36-62B7-4A6A2B8912A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8/4/2026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018406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16554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26568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78250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ja-JP" altLang="en-US"/>
          </a:p>
        </p:txBody>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ja-JP" altLang="en-US"/>
          </a:p>
        </p:txBody>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8/5/2026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1620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39893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6666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63095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2908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8/5/2026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83242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8/5/2026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924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ja-JP" alt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ja-JP" altLang="en-US"/>
          </a:p>
        </p:txBody>
      </p:sp>
      <p:sp>
        <p:nvSpPr>
          <p:cNvPr id="2" name="Title Placeholder 1"/>
          <p:cNvSpPr>
            <a:spLocks noGrp="1"/>
          </p:cNvSpPr>
          <p:nvPr>
            <p:ph type="title"/>
          </p:nvPr>
        </p:nvSpPr>
        <p:spPr>
          <a:xfrm>
            <a:off x="1066800" y="642594"/>
            <a:ext cx="10058400" cy="1371600"/>
          </a:xfrm>
          <a:prstGeom prst="rect">
            <a:avLst/>
          </a:prstGeom>
        </p:spPr>
        <p:txBody>
          <a:bodyPr lIns="109728" tIns="109728" rIns="109728" bIns="91440" anchor="ct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lIns="109728" tIns="109728" rIns="109728" bIns="91440" anchor="b"/>
          <a:lstStyle>
            <a:lvl1pPr algn="r">
              <a:defRPr sz="1000">
                <a:solidFill>
                  <a:schemeClr val="tx1">
                    <a:lumMod val="75000"/>
                    <a:lumOff val="25000"/>
                  </a:schemeClr>
                </a:solidFill>
              </a:defRPr>
            </a:lvl1pPr>
          </a:lstStyle>
          <a:p>
            <a:fld id="{F6FA2B21-3FCD-4721-B95C-427943F61125}" type="datetime1">
              <a:rPr lang="en-US" smtClean="0"/>
              <a:t>8/4/2026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lIns="109728" tIns="109728" rIns="109728" bIns="9144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lIns="109728" tIns="109728" rIns="109728" bIns="9144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91607586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2" r:id="rId5"/>
    <p:sldLayoutId id="2147483737" r:id="rId6"/>
    <p:sldLayoutId id="2147483738" r:id="rId7"/>
    <p:sldLayoutId id="2147483739" r:id="rId8"/>
    <p:sldLayoutId id="2147483740" r:id="rId9"/>
    <p:sldLayoutId id="2147483741" r:id="rId10"/>
    <p:sldLayoutId id="2147483743" r:id="rId11"/>
  </p:sldLayoutIdLst>
  <p:hf sldNum="0" hdr="0" ftr="0" dt="0"/>
  <p:txStyles>
    <p:title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2000" kern="1200" spc="14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800" kern="1200" spc="14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600" kern="1200" spc="14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600" kern="1200" spc="14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600" kern="1200" spc="14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35.png"/><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C9F6C2-8F5F-23AA-D438-CDEBC86B2A6A}"/>
              </a:ext>
            </a:extLst>
          </p:cNvPr>
          <p:cNvPicPr>
            <a:picLocks noChangeAspect="1"/>
          </p:cNvPicPr>
          <p:nvPr/>
        </p:nvPicPr>
        <p:blipFill>
          <a:blip r:embed="rId2">
            <a:alphaModFix amt="90000"/>
          </a:blip>
          <a:srcRect t="2950" b="18379"/>
          <a:stretch>
            <a:fillRect/>
          </a:stretch>
        </p:blipFill>
        <p:spPr>
          <a:xfrm>
            <a:off x="1" y="10"/>
            <a:ext cx="12191999" cy="6857989"/>
          </a:xfrm>
          <a:prstGeom prst="rect">
            <a:avLst/>
          </a:prstGeom>
        </p:spPr>
      </p:pic>
      <p:sp>
        <p:nvSpPr>
          <p:cNvPr id="9" name="Rectangle 8">
            <a:extLst>
              <a:ext uri="{FF2B5EF4-FFF2-40B4-BE49-F238E27FC236}">
                <a16:creationId xmlns:a16="http://schemas.microsoft.com/office/drawing/2014/main" id="{DB4A12B6-EF0D-43E8-8C17-4FAD4D276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txBody>
          <a:bodyPr/>
          <a:lstStyle/>
          <a:p>
            <a:endParaRPr lang="ja-JP" altLang="en-US"/>
          </a:p>
        </p:txBody>
      </p:sp>
      <p:sp>
        <p:nvSpPr>
          <p:cNvPr id="11" name="Rectangle 10">
            <a:extLst>
              <a:ext uri="{FF2B5EF4-FFF2-40B4-BE49-F238E27FC236}">
                <a16:creationId xmlns:a16="http://schemas.microsoft.com/office/drawing/2014/main" id="{AE107525-0C02-447F-8A3F-553320A72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txBody>
          <a:bodyPr/>
          <a:lstStyle/>
          <a:p>
            <a:endParaRPr lang="ja-JP" altLang="en-US"/>
          </a:p>
        </p:txBody>
      </p:sp>
      <p:sp>
        <p:nvSpPr>
          <p:cNvPr id="2" name="タイトル 1">
            <a:extLst>
              <a:ext uri="{FF2B5EF4-FFF2-40B4-BE49-F238E27FC236}">
                <a16:creationId xmlns:a16="http://schemas.microsoft.com/office/drawing/2014/main" id="{83A54727-1384-55EF-2647-71B1A0E2892E}"/>
              </a:ext>
            </a:extLst>
          </p:cNvPr>
          <p:cNvSpPr>
            <a:spLocks noGrp="1"/>
          </p:cNvSpPr>
          <p:nvPr>
            <p:ph type="ctrTitle"/>
          </p:nvPr>
        </p:nvSpPr>
        <p:spPr>
          <a:xfrm>
            <a:off x="1629103" y="2244830"/>
            <a:ext cx="8933796" cy="2437232"/>
          </a:xfrm>
        </p:spPr>
        <p:txBody>
          <a:bodyPr>
            <a:normAutofit/>
          </a:bodyPr>
          <a:lstStyle/>
          <a:p>
            <a:r>
              <a:rPr kumimoji="1" lang="ja-JP" altLang="en-US" b="1"/>
              <a:t>統計的な検定方法</a:t>
            </a:r>
          </a:p>
        </p:txBody>
      </p:sp>
      <p:sp>
        <p:nvSpPr>
          <p:cNvPr id="3" name="字幕 2">
            <a:extLst>
              <a:ext uri="{FF2B5EF4-FFF2-40B4-BE49-F238E27FC236}">
                <a16:creationId xmlns:a16="http://schemas.microsoft.com/office/drawing/2014/main" id="{FC726BDB-9815-D660-3141-614B2D7467E5}"/>
              </a:ext>
            </a:extLst>
          </p:cNvPr>
          <p:cNvSpPr>
            <a:spLocks noGrp="1"/>
          </p:cNvSpPr>
          <p:nvPr>
            <p:ph type="subTitle" idx="1"/>
          </p:nvPr>
        </p:nvSpPr>
        <p:spPr>
          <a:xfrm>
            <a:off x="1629101" y="4682062"/>
            <a:ext cx="8936846" cy="457201"/>
          </a:xfrm>
        </p:spPr>
        <p:txBody>
          <a:bodyPr>
            <a:normAutofit fontScale="92500" lnSpcReduction="20000"/>
          </a:bodyPr>
          <a:lstStyle/>
          <a:p>
            <a:endParaRPr kumimoji="1" lang="ja-JP" altLang="en-US"/>
          </a:p>
        </p:txBody>
      </p:sp>
      <p:sp>
        <p:nvSpPr>
          <p:cNvPr id="13" name="Rectangle 12">
            <a:extLst>
              <a:ext uri="{FF2B5EF4-FFF2-40B4-BE49-F238E27FC236}">
                <a16:creationId xmlns:a16="http://schemas.microsoft.com/office/drawing/2014/main" id="{AB7A42E3-05D8-4A0B-9D4E-20EF581E5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cxnSp>
        <p:nvCxnSpPr>
          <p:cNvPr id="15" name="Straight Connector 14">
            <a:extLst>
              <a:ext uri="{FF2B5EF4-FFF2-40B4-BE49-F238E27FC236}">
                <a16:creationId xmlns:a16="http://schemas.microsoft.com/office/drawing/2014/main" id="{6EE9A54B-189D-4645-8254-FDC4210EC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1CE48F-D5E4-4520-AF1E-8F85CFBDA5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448851-39AD-4943-BF9C-C50704E083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51445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419DDCA-1BE4-8E04-646A-E943F8B3E7BF}"/>
              </a:ext>
            </a:extLst>
          </p:cNvPr>
          <p:cNvSpPr/>
          <p:nvPr/>
        </p:nvSpPr>
        <p:spPr>
          <a:xfrm>
            <a:off x="4492488" y="1328394"/>
            <a:ext cx="7255564" cy="48870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A64F3B1-EFB1-608D-026C-39DC4F99EA4F}"/>
              </a:ext>
            </a:extLst>
          </p:cNvPr>
          <p:cNvSpPr>
            <a:spLocks noGrp="1"/>
          </p:cNvSpPr>
          <p:nvPr>
            <p:ph type="title"/>
          </p:nvPr>
        </p:nvSpPr>
        <p:spPr>
          <a:xfrm>
            <a:off x="4492487" y="1727415"/>
            <a:ext cx="10058400" cy="2044485"/>
          </a:xfrm>
        </p:spPr>
        <p:txBody>
          <a:bodyPr/>
          <a:lstStyle/>
          <a:p>
            <a:r>
              <a:rPr kumimoji="1" lang="ja-JP" altLang="en-US" sz="4000" dirty="0"/>
              <a:t>・標本平均の平均値は、</a:t>
            </a:r>
            <a:br>
              <a:rPr kumimoji="1" lang="en-US" altLang="ja-JP" sz="4000" dirty="0"/>
            </a:br>
            <a:r>
              <a:rPr kumimoji="1" lang="ja-JP" altLang="en-US" sz="4000" dirty="0"/>
              <a:t>　母集団の平均値に近似</a:t>
            </a:r>
            <a:br>
              <a:rPr kumimoji="1" lang="en-US" altLang="ja-JP" sz="4000" dirty="0"/>
            </a:br>
            <a:r>
              <a:rPr kumimoji="1" lang="ja-JP" altLang="en-US" sz="4000" dirty="0"/>
              <a:t>　できる</a:t>
            </a:r>
          </a:p>
        </p:txBody>
      </p:sp>
      <p:sp>
        <p:nvSpPr>
          <p:cNvPr id="5" name="タイトル 1">
            <a:extLst>
              <a:ext uri="{FF2B5EF4-FFF2-40B4-BE49-F238E27FC236}">
                <a16:creationId xmlns:a16="http://schemas.microsoft.com/office/drawing/2014/main" id="{6D06B1CB-AF7A-063C-6A19-583613A1B8C2}"/>
              </a:ext>
            </a:extLst>
          </p:cNvPr>
          <p:cNvSpPr txBox="1">
            <a:spLocks/>
          </p:cNvSpPr>
          <p:nvPr/>
        </p:nvSpPr>
        <p:spPr>
          <a:xfrm>
            <a:off x="1219200" y="794994"/>
            <a:ext cx="10058400"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a:t>そして、、</a:t>
            </a:r>
          </a:p>
        </p:txBody>
      </p:sp>
      <p:sp>
        <p:nvSpPr>
          <p:cNvPr id="6" name="タイトル 1">
            <a:extLst>
              <a:ext uri="{FF2B5EF4-FFF2-40B4-BE49-F238E27FC236}">
                <a16:creationId xmlns:a16="http://schemas.microsoft.com/office/drawing/2014/main" id="{13FCD1BF-3DFD-D628-61E2-6490833E6D5F}"/>
              </a:ext>
            </a:extLst>
          </p:cNvPr>
          <p:cNvSpPr txBox="1">
            <a:spLocks/>
          </p:cNvSpPr>
          <p:nvPr/>
        </p:nvSpPr>
        <p:spPr>
          <a:xfrm>
            <a:off x="4492487" y="4018521"/>
            <a:ext cx="10058400" cy="2044485"/>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4000" dirty="0"/>
              <a:t>・標本平均の分散を元に、</a:t>
            </a:r>
            <a:br>
              <a:rPr kumimoji="1" lang="ja-JP" altLang="en-US" sz="4000" dirty="0"/>
            </a:br>
            <a:r>
              <a:rPr kumimoji="1" lang="ja-JP" altLang="en-US" sz="4000" dirty="0"/>
              <a:t>　母集団の分散を推測できる</a:t>
            </a:r>
          </a:p>
        </p:txBody>
      </p:sp>
    </p:spTree>
    <p:extLst>
      <p:ext uri="{BB962C8B-B14F-4D97-AF65-F5344CB8AC3E}">
        <p14:creationId xmlns:p14="http://schemas.microsoft.com/office/powerpoint/2010/main" val="413697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A6465C34-924E-1A51-7375-8AE781ACCABD}"/>
              </a:ext>
            </a:extLst>
          </p:cNvPr>
          <p:cNvSpPr/>
          <p:nvPr/>
        </p:nvSpPr>
        <p:spPr>
          <a:xfrm>
            <a:off x="617621" y="1958109"/>
            <a:ext cx="10909361" cy="431338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595891E2-CE8A-EE97-471E-3AEA01759D29}"/>
              </a:ext>
            </a:extLst>
          </p:cNvPr>
          <p:cNvSpPr>
            <a:spLocks noGrp="1"/>
          </p:cNvSpPr>
          <p:nvPr>
            <p:ph type="title"/>
          </p:nvPr>
        </p:nvSpPr>
        <p:spPr>
          <a:xfrm>
            <a:off x="617621" y="385921"/>
            <a:ext cx="10058400" cy="1371600"/>
          </a:xfrm>
        </p:spPr>
        <p:txBody>
          <a:bodyPr/>
          <a:lstStyle/>
          <a:p>
            <a:r>
              <a:rPr kumimoji="1" lang="ja-JP" altLang="en-US" dirty="0"/>
              <a:t>なんで必要？？</a:t>
            </a: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C5F2C0D2-A44E-B274-B28F-08816926967E}"/>
                  </a:ext>
                </a:extLst>
              </p:cNvPr>
              <p:cNvSpPr txBox="1"/>
              <p:nvPr/>
            </p:nvSpPr>
            <p:spPr>
              <a:xfrm>
                <a:off x="831272" y="2600556"/>
                <a:ext cx="10695710" cy="2740109"/>
              </a:xfrm>
              <a:prstGeom prst="rect">
                <a:avLst/>
              </a:prstGeom>
              <a:noFill/>
            </p:spPr>
            <p:txBody>
              <a:bodyPr wrap="square">
                <a:spAutoFit/>
              </a:bodyPr>
              <a:lstStyle/>
              <a:p>
                <a:pPr algn="l">
                  <a:spcBef>
                    <a:spcPts val="300"/>
                  </a:spcBef>
                  <a:spcAft>
                    <a:spcPts val="300"/>
                  </a:spcAft>
                  <a:buFont typeface="Arial" panose="020B0604020202020204" pitchFamily="34" charset="0"/>
                  <a:buChar char="•"/>
                </a:pPr>
                <a:r>
                  <a:rPr lang="ja-JP" altLang="en-US" sz="2800" b="0" i="0" dirty="0">
                    <a:solidFill>
                      <a:srgbClr val="424242"/>
                    </a:solidFill>
                    <a:effectLst/>
                    <a:latin typeface="Segoe Sans"/>
                  </a:rPr>
                  <a:t>標本平均 </a:t>
                </a:r>
                <a14:m>
                  <m:oMath xmlns:m="http://schemas.openxmlformats.org/officeDocument/2006/math">
                    <m:acc>
                      <m:accPr>
                        <m:chr m:val="̅"/>
                        <m:ctrlPr>
                          <a:rPr lang="ja-JP" altLang="en-US" sz="2800" b="0" i="1" smtClean="0">
                            <a:solidFill>
                              <a:srgbClr val="424242"/>
                            </a:solidFill>
                            <a:effectLst/>
                            <a:latin typeface="Cambria Math" panose="02040503050406030204" pitchFamily="18" charset="0"/>
                          </a:rPr>
                        </m:ctrlPr>
                      </m:accPr>
                      <m:e>
                        <m:r>
                          <a:rPr lang="en-US" altLang="ja-JP" sz="2800" b="0" i="1" smtClean="0">
                            <a:solidFill>
                              <a:srgbClr val="424242"/>
                            </a:solidFill>
                            <a:effectLst/>
                            <a:latin typeface="Cambria Math" panose="02040503050406030204" pitchFamily="18" charset="0"/>
                          </a:rPr>
                          <m:t>𝑋</m:t>
                        </m:r>
                      </m:e>
                    </m:acc>
                  </m:oMath>
                </a14:m>
                <a:r>
                  <a:rPr lang="ja-JP" altLang="en-US" sz="2800" b="0" i="0" dirty="0">
                    <a:solidFill>
                      <a:srgbClr val="424242"/>
                    </a:solidFill>
                    <a:effectLst/>
                    <a:latin typeface="Segoe Sans"/>
                  </a:rPr>
                  <a:t>は、母平均 </a:t>
                </a:r>
                <a14:m>
                  <m:oMath xmlns:m="http://schemas.openxmlformats.org/officeDocument/2006/math">
                    <m:r>
                      <a:rPr lang="ja-JP" altLang="en-US" sz="2800" b="0" i="1" smtClean="0">
                        <a:solidFill>
                          <a:srgbClr val="424242"/>
                        </a:solidFill>
                        <a:effectLst/>
                        <a:latin typeface="Cambria Math" panose="02040503050406030204" pitchFamily="18" charset="0"/>
                      </a:rPr>
                      <m:t>𝜇</m:t>
                    </m:r>
                  </m:oMath>
                </a14:m>
                <a:r>
                  <a:rPr lang="ja-JP" altLang="en-US" sz="2800" b="0" i="0" dirty="0">
                    <a:solidFill>
                      <a:srgbClr val="424242"/>
                    </a:solidFill>
                    <a:effectLst/>
                    <a:latin typeface="Segoe Sans"/>
                  </a:rPr>
                  <a:t> の</a:t>
                </a:r>
                <a:r>
                  <a:rPr lang="ja-JP" altLang="en-US" sz="2800" b="1" i="0" dirty="0">
                    <a:solidFill>
                      <a:srgbClr val="424242"/>
                    </a:solidFill>
                    <a:effectLst/>
                    <a:latin typeface="Segoe Sans"/>
                  </a:rPr>
                  <a:t>推定値</a:t>
                </a:r>
                <a:r>
                  <a:rPr lang="ja-JP" altLang="en-US" sz="2800" b="0" i="0" dirty="0">
                    <a:solidFill>
                      <a:srgbClr val="424242"/>
                    </a:solidFill>
                    <a:effectLst/>
                    <a:latin typeface="Segoe Sans"/>
                  </a:rPr>
                  <a:t>になる</a:t>
                </a:r>
                <a:endParaRPr lang="en-US" altLang="ja-JP" sz="2800" b="0" i="0" dirty="0">
                  <a:solidFill>
                    <a:srgbClr val="424242"/>
                  </a:solidFill>
                  <a:effectLst/>
                  <a:latin typeface="Segoe Sans"/>
                </a:endParaRPr>
              </a:p>
              <a:p>
                <a:pPr algn="l">
                  <a:spcBef>
                    <a:spcPts val="300"/>
                  </a:spcBef>
                  <a:spcAft>
                    <a:spcPts val="300"/>
                  </a:spcAft>
                </a:pPr>
                <a:endParaRPr lang="ja-JP" altLang="en-US" sz="2800" b="0" i="0" dirty="0">
                  <a:solidFill>
                    <a:srgbClr val="424242"/>
                  </a:solidFill>
                  <a:effectLst/>
                  <a:latin typeface="Segoe Sans"/>
                </a:endParaRPr>
              </a:p>
              <a:p>
                <a:pPr>
                  <a:spcBef>
                    <a:spcPts val="300"/>
                  </a:spcBef>
                  <a:spcAft>
                    <a:spcPts val="300"/>
                  </a:spcAft>
                  <a:buFont typeface="Arial" panose="020B0604020202020204" pitchFamily="34" charset="0"/>
                  <a:buChar char="•"/>
                </a:pPr>
                <a:r>
                  <a:rPr lang="ja-JP" altLang="en-US" sz="2800" b="0" i="0" dirty="0">
                    <a:solidFill>
                      <a:srgbClr val="424242"/>
                    </a:solidFill>
                    <a:effectLst/>
                    <a:latin typeface="Segoe Sans"/>
                  </a:rPr>
                  <a:t>標本平均の分布は、平均 </a:t>
                </a:r>
                <a14:m>
                  <m:oMath xmlns:m="http://schemas.openxmlformats.org/officeDocument/2006/math">
                    <m:r>
                      <a:rPr lang="ja-JP" altLang="en-US" sz="2800" i="1">
                        <a:solidFill>
                          <a:srgbClr val="424242"/>
                        </a:solidFill>
                        <a:latin typeface="Cambria Math" panose="02040503050406030204" pitchFamily="18" charset="0"/>
                      </a:rPr>
                      <m:t>𝜇</m:t>
                    </m:r>
                  </m:oMath>
                </a14:m>
                <a:r>
                  <a:rPr lang="ja-JP" altLang="en-US" sz="2800" b="0" i="0" dirty="0">
                    <a:solidFill>
                      <a:srgbClr val="424242"/>
                    </a:solidFill>
                    <a:effectLst/>
                    <a:latin typeface="Segoe Sans"/>
                  </a:rPr>
                  <a:t>、標準偏差 </a:t>
                </a:r>
                <a14:m>
                  <m:oMath xmlns:m="http://schemas.openxmlformats.org/officeDocument/2006/math">
                    <m:f>
                      <m:fPr>
                        <m:ctrlPr>
                          <a:rPr lang="en-US" altLang="ja-JP" sz="2800" b="0" i="1" smtClean="0">
                            <a:solidFill>
                              <a:srgbClr val="424242"/>
                            </a:solidFill>
                            <a:effectLst/>
                            <a:latin typeface="Cambria Math" panose="02040503050406030204" pitchFamily="18" charset="0"/>
                          </a:rPr>
                        </m:ctrlPr>
                      </m:fPr>
                      <m:num>
                        <m:r>
                          <a:rPr lang="ja-JP" altLang="en-US" sz="2800" b="0" i="1" smtClean="0">
                            <a:solidFill>
                              <a:srgbClr val="424242"/>
                            </a:solidFill>
                            <a:effectLst/>
                            <a:latin typeface="Cambria Math" panose="02040503050406030204" pitchFamily="18" charset="0"/>
                          </a:rPr>
                          <m:t>𝜎</m:t>
                        </m:r>
                      </m:num>
                      <m:den>
                        <m:rad>
                          <m:radPr>
                            <m:degHide m:val="on"/>
                            <m:ctrlPr>
                              <a:rPr lang="en-US" altLang="ja-JP" sz="2800" b="0" i="1" smtClean="0">
                                <a:solidFill>
                                  <a:srgbClr val="424242"/>
                                </a:solidFill>
                                <a:effectLst/>
                                <a:latin typeface="Cambria Math" panose="02040503050406030204" pitchFamily="18" charset="0"/>
                              </a:rPr>
                            </m:ctrlPr>
                          </m:radPr>
                          <m:deg/>
                          <m:e>
                            <m:r>
                              <a:rPr lang="en-US" altLang="ja-JP" sz="2800" b="0" i="1" smtClean="0">
                                <a:solidFill>
                                  <a:srgbClr val="424242"/>
                                </a:solidFill>
                                <a:effectLst/>
                                <a:latin typeface="Cambria Math" panose="02040503050406030204" pitchFamily="18" charset="0"/>
                              </a:rPr>
                              <m:t>𝑛</m:t>
                            </m:r>
                          </m:e>
                        </m:rad>
                      </m:den>
                    </m:f>
                  </m:oMath>
                </a14:m>
                <a:r>
                  <a:rPr lang="ja-JP" altLang="en-US" sz="2800" b="0" i="0" dirty="0">
                    <a:solidFill>
                      <a:srgbClr val="424242"/>
                    </a:solidFill>
                    <a:effectLst/>
                    <a:latin typeface="KaTeX_Main"/>
                  </a:rPr>
                  <a:t>​</a:t>
                </a:r>
                <a:r>
                  <a:rPr lang="ja-JP" altLang="en-US" sz="2800" b="0" i="0" dirty="0">
                    <a:solidFill>
                      <a:srgbClr val="424242"/>
                    </a:solidFill>
                    <a:effectLst/>
                    <a:latin typeface="Segoe Sans"/>
                  </a:rPr>
                  <a:t> の正規分布に近づく</a:t>
                </a:r>
                <a:endParaRPr lang="en-US" altLang="ja-JP" sz="2800" b="0" i="0" dirty="0">
                  <a:solidFill>
                    <a:srgbClr val="424242"/>
                  </a:solidFill>
                  <a:effectLst/>
                  <a:latin typeface="Segoe Sans"/>
                </a:endParaRPr>
              </a:p>
              <a:p>
                <a:pPr algn="l">
                  <a:spcBef>
                    <a:spcPts val="300"/>
                  </a:spcBef>
                  <a:spcAft>
                    <a:spcPts val="300"/>
                  </a:spcAft>
                </a:pPr>
                <a:endParaRPr lang="ja-JP" altLang="en-US" sz="2800" b="0" i="0" dirty="0">
                  <a:solidFill>
                    <a:srgbClr val="424242"/>
                  </a:solidFill>
                  <a:effectLst/>
                  <a:latin typeface="Segoe Sans"/>
                </a:endParaRPr>
              </a:p>
              <a:p>
                <a:pPr algn="l">
                  <a:spcBef>
                    <a:spcPts val="300"/>
                  </a:spcBef>
                  <a:spcAft>
                    <a:spcPts val="300"/>
                  </a:spcAft>
                  <a:buFont typeface="Arial" panose="020B0604020202020204" pitchFamily="34" charset="0"/>
                  <a:buChar char="•"/>
                </a:pPr>
                <a:r>
                  <a:rPr lang="ja-JP" altLang="en-US" sz="2800" b="0" i="0" dirty="0">
                    <a:solidFill>
                      <a:srgbClr val="424242"/>
                    </a:solidFill>
                    <a:effectLst/>
                    <a:latin typeface="Segoe Sans"/>
                  </a:rPr>
                  <a:t>これにより、</a:t>
                </a:r>
                <a:r>
                  <a:rPr lang="ja-JP" altLang="en-US" sz="2800" b="1" i="0" dirty="0">
                    <a:solidFill>
                      <a:srgbClr val="424242"/>
                    </a:solidFill>
                    <a:effectLst/>
                    <a:latin typeface="Segoe Sans"/>
                  </a:rPr>
                  <a:t>信頼区間</a:t>
                </a:r>
                <a:r>
                  <a:rPr lang="ja-JP" altLang="en-US" sz="2800" b="0" i="0" dirty="0">
                    <a:solidFill>
                      <a:srgbClr val="424242"/>
                    </a:solidFill>
                    <a:effectLst/>
                    <a:latin typeface="Segoe Sans"/>
                  </a:rPr>
                  <a:t>や</a:t>
                </a:r>
                <a:r>
                  <a:rPr lang="ja-JP" altLang="en-US" sz="2800" b="1" i="0" dirty="0">
                    <a:solidFill>
                      <a:srgbClr val="424242"/>
                    </a:solidFill>
                    <a:effectLst/>
                    <a:latin typeface="Segoe Sans"/>
                  </a:rPr>
                  <a:t>仮説検定</a:t>
                </a:r>
                <a:r>
                  <a:rPr lang="ja-JP" altLang="en-US" sz="2800" b="0" i="0" dirty="0">
                    <a:solidFill>
                      <a:srgbClr val="424242"/>
                    </a:solidFill>
                    <a:effectLst/>
                    <a:latin typeface="Segoe Sans"/>
                  </a:rPr>
                  <a:t>などの統計的手法が使える</a:t>
                </a:r>
              </a:p>
            </p:txBody>
          </p:sp>
        </mc:Choice>
        <mc:Fallback xmlns="">
          <p:sp>
            <p:nvSpPr>
              <p:cNvPr id="6" name="テキスト ボックス 5">
                <a:extLst>
                  <a:ext uri="{FF2B5EF4-FFF2-40B4-BE49-F238E27FC236}">
                    <a16:creationId xmlns:a16="http://schemas.microsoft.com/office/drawing/2014/main" id="{C5F2C0D2-A44E-B274-B28F-08816926967E}"/>
                  </a:ext>
                </a:extLst>
              </p:cNvPr>
              <p:cNvSpPr txBox="1">
                <a:spLocks noRot="1" noChangeAspect="1" noMove="1" noResize="1" noEditPoints="1" noAdjustHandles="1" noChangeArrowheads="1" noChangeShapeType="1" noTextEdit="1"/>
              </p:cNvSpPr>
              <p:nvPr/>
            </p:nvSpPr>
            <p:spPr>
              <a:xfrm>
                <a:off x="831272" y="2600556"/>
                <a:ext cx="10695710" cy="2740109"/>
              </a:xfrm>
              <a:prstGeom prst="rect">
                <a:avLst/>
              </a:prstGeom>
              <a:blipFill>
                <a:blip r:embed="rId2"/>
                <a:stretch>
                  <a:fillRect l="-1026" t="-3118" b="-490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836655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A20D34-1E9C-CE16-2CB9-7152F666EE28}"/>
              </a:ext>
            </a:extLst>
          </p:cNvPr>
          <p:cNvSpPr>
            <a:spLocks noGrp="1"/>
          </p:cNvSpPr>
          <p:nvPr>
            <p:ph type="title"/>
          </p:nvPr>
        </p:nvSpPr>
        <p:spPr>
          <a:xfrm>
            <a:off x="360218" y="522522"/>
            <a:ext cx="11471563" cy="1371600"/>
          </a:xfrm>
        </p:spPr>
        <p:txBody>
          <a:bodyPr/>
          <a:lstStyle/>
          <a:p>
            <a:r>
              <a:rPr kumimoji="1" lang="ja-JP" altLang="en-US" sz="3200" dirty="0"/>
              <a:t>難しいので、具体例を見て考える。</a:t>
            </a:r>
            <a:br>
              <a:rPr kumimoji="1" lang="en-US" altLang="ja-JP" sz="3200" dirty="0"/>
            </a:br>
            <a:r>
              <a:rPr kumimoji="1" lang="ja-JP" altLang="en-US" sz="3200" dirty="0"/>
              <a:t>この後、皆さんにもやってもらうので頑張って理解してね</a:t>
            </a:r>
          </a:p>
        </p:txBody>
      </p:sp>
    </p:spTree>
    <p:extLst>
      <p:ext uri="{BB962C8B-B14F-4D97-AF65-F5344CB8AC3E}">
        <p14:creationId xmlns:p14="http://schemas.microsoft.com/office/powerpoint/2010/main" val="2011486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758622-1D60-8728-9F4B-BAE227BE0D10}"/>
              </a:ext>
            </a:extLst>
          </p:cNvPr>
          <p:cNvSpPr>
            <a:spLocks noGrp="1"/>
          </p:cNvSpPr>
          <p:nvPr>
            <p:ph type="title"/>
          </p:nvPr>
        </p:nvSpPr>
        <p:spPr>
          <a:xfrm>
            <a:off x="874643" y="682350"/>
            <a:ext cx="12192000" cy="1371600"/>
          </a:xfrm>
        </p:spPr>
        <p:txBody>
          <a:bodyPr/>
          <a:lstStyle/>
          <a:p>
            <a:r>
              <a:rPr kumimoji="1" lang="ja-JP" altLang="en-US" dirty="0"/>
              <a:t>理想的な</a:t>
            </a:r>
            <a:r>
              <a:rPr kumimoji="1" lang="en-US" altLang="ja-JP" dirty="0"/>
              <a:t>6</a:t>
            </a:r>
            <a:r>
              <a:rPr kumimoji="1" lang="ja-JP" altLang="en-US" dirty="0"/>
              <a:t>面サイコロを振る場合、、</a:t>
            </a:r>
            <a:br>
              <a:rPr kumimoji="1" lang="en-US" altLang="ja-JP" dirty="0"/>
            </a:br>
            <a:r>
              <a:rPr kumimoji="1" lang="ja-JP" altLang="en-US" dirty="0"/>
              <a:t>（母平均と母集団がわかっている）</a:t>
            </a:r>
          </a:p>
        </p:txBody>
      </p:sp>
      <p:sp>
        <p:nvSpPr>
          <p:cNvPr id="4" name="テキスト ボックス 3">
            <a:extLst>
              <a:ext uri="{FF2B5EF4-FFF2-40B4-BE49-F238E27FC236}">
                <a16:creationId xmlns:a16="http://schemas.microsoft.com/office/drawing/2014/main" id="{1F0FA087-BB5D-1855-C6DF-FB24187368DD}"/>
              </a:ext>
            </a:extLst>
          </p:cNvPr>
          <p:cNvSpPr txBox="1"/>
          <p:nvPr/>
        </p:nvSpPr>
        <p:spPr>
          <a:xfrm>
            <a:off x="5485468" y="3667539"/>
            <a:ext cx="5262979" cy="1446550"/>
          </a:xfrm>
          <a:prstGeom prst="rect">
            <a:avLst/>
          </a:prstGeom>
          <a:noFill/>
        </p:spPr>
        <p:txBody>
          <a:bodyPr wrap="none" rtlCol="0">
            <a:spAutoFit/>
          </a:bodyPr>
          <a:lstStyle/>
          <a:p>
            <a:r>
              <a:rPr kumimoji="1" lang="ja-JP" altLang="en-US" sz="4400" dirty="0"/>
              <a:t>母平均</a:t>
            </a:r>
            <a:endParaRPr kumimoji="1" lang="en-US" altLang="ja-JP" sz="4400" dirty="0"/>
          </a:p>
          <a:p>
            <a:r>
              <a:rPr kumimoji="1" lang="ja-JP" altLang="en-US" sz="4400" dirty="0"/>
              <a:t>母分散　はいくつ？</a:t>
            </a:r>
          </a:p>
        </p:txBody>
      </p:sp>
    </p:spTree>
    <p:extLst>
      <p:ext uri="{BB962C8B-B14F-4D97-AF65-F5344CB8AC3E}">
        <p14:creationId xmlns:p14="http://schemas.microsoft.com/office/powerpoint/2010/main" val="1648280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B9075D-F51E-CD73-B3F6-65735635A471}"/>
              </a:ext>
            </a:extLst>
          </p:cNvPr>
          <p:cNvSpPr>
            <a:spLocks noGrp="1"/>
          </p:cNvSpPr>
          <p:nvPr>
            <p:ph type="title"/>
          </p:nvPr>
        </p:nvSpPr>
        <p:spPr>
          <a:xfrm>
            <a:off x="533400" y="563081"/>
            <a:ext cx="11125200" cy="1371600"/>
          </a:xfrm>
        </p:spPr>
        <p:txBody>
          <a:bodyPr/>
          <a:lstStyle/>
          <a:p>
            <a:r>
              <a:rPr kumimoji="1" lang="ja-JP" altLang="en-US" dirty="0"/>
              <a:t>１～６が同じ確率で出るはずなので</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2AE29A81-4926-7D60-D395-8B0673006EEA}"/>
                  </a:ext>
                </a:extLst>
              </p:cNvPr>
              <p:cNvSpPr txBox="1"/>
              <p:nvPr/>
            </p:nvSpPr>
            <p:spPr>
              <a:xfrm>
                <a:off x="412919" y="2532841"/>
                <a:ext cx="8067208" cy="1152047"/>
              </a:xfrm>
              <a:prstGeom prst="rect">
                <a:avLst/>
              </a:prstGeom>
              <a:noFill/>
            </p:spPr>
            <p:txBody>
              <a:bodyPr wrap="none" rtlCol="0">
                <a:spAutoFit/>
              </a:bodyPr>
              <a:lstStyle/>
              <a:p>
                <a:r>
                  <a:rPr kumimoji="1" lang="ja-JP" altLang="en-US" sz="4800" dirty="0"/>
                  <a:t>母平均　＝</a:t>
                </a:r>
                <a14:m>
                  <m:oMath xmlns:m="http://schemas.openxmlformats.org/officeDocument/2006/math">
                    <m:f>
                      <m:fPr>
                        <m:ctrlPr>
                          <a:rPr kumimoji="1" lang="en-US" altLang="ja-JP" sz="4800" i="1" smtClean="0">
                            <a:latin typeface="Cambria Math" panose="02040503050406030204" pitchFamily="18" charset="0"/>
                          </a:rPr>
                        </m:ctrlPr>
                      </m:fPr>
                      <m:num>
                        <m:r>
                          <a:rPr kumimoji="1" lang="en-US" altLang="ja-JP" sz="4800" b="0" i="1" smtClean="0">
                            <a:latin typeface="Cambria Math" panose="02040503050406030204" pitchFamily="18" charset="0"/>
                          </a:rPr>
                          <m:t>1+2+3+4+5+6</m:t>
                        </m:r>
                      </m:num>
                      <m:den>
                        <m:r>
                          <a:rPr kumimoji="1" lang="en-US" altLang="ja-JP" sz="4800" b="0" i="1" smtClean="0">
                            <a:latin typeface="Cambria Math" panose="02040503050406030204" pitchFamily="18" charset="0"/>
                          </a:rPr>
                          <m:t>6</m:t>
                        </m:r>
                      </m:den>
                    </m:f>
                    <m:r>
                      <a:rPr kumimoji="1" lang="en-US" altLang="ja-JP" sz="4800" b="0" i="1" smtClean="0">
                        <a:latin typeface="Cambria Math" panose="02040503050406030204" pitchFamily="18" charset="0"/>
                      </a:rPr>
                      <m:t>=3.5</m:t>
                    </m:r>
                  </m:oMath>
                </a14:m>
                <a:endParaRPr kumimoji="1" lang="ja-JP" altLang="en-US" dirty="0"/>
              </a:p>
            </p:txBody>
          </p:sp>
        </mc:Choice>
        <mc:Fallback xmlns="">
          <p:sp>
            <p:nvSpPr>
              <p:cNvPr id="3" name="テキスト ボックス 2">
                <a:extLst>
                  <a:ext uri="{FF2B5EF4-FFF2-40B4-BE49-F238E27FC236}">
                    <a16:creationId xmlns:a16="http://schemas.microsoft.com/office/drawing/2014/main" id="{2AE29A81-4926-7D60-D395-8B0673006EEA}"/>
                  </a:ext>
                </a:extLst>
              </p:cNvPr>
              <p:cNvSpPr txBox="1">
                <a:spLocks noRot="1" noChangeAspect="1" noMove="1" noResize="1" noEditPoints="1" noAdjustHandles="1" noChangeArrowheads="1" noChangeShapeType="1" noTextEdit="1"/>
              </p:cNvSpPr>
              <p:nvPr/>
            </p:nvSpPr>
            <p:spPr>
              <a:xfrm>
                <a:off x="412919" y="2532841"/>
                <a:ext cx="8067208" cy="1152047"/>
              </a:xfrm>
              <a:prstGeom prst="rect">
                <a:avLst/>
              </a:prstGeom>
              <a:blipFill>
                <a:blip r:embed="rId2"/>
                <a:stretch>
                  <a:fillRect l="-3477" t="-2646" b="-899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6999C3A6-EF8B-1AAD-3831-BC3F9DCEB73A}"/>
                  </a:ext>
                </a:extLst>
              </p:cNvPr>
              <p:cNvSpPr txBox="1"/>
              <p:nvPr/>
            </p:nvSpPr>
            <p:spPr>
              <a:xfrm>
                <a:off x="393041" y="4283048"/>
                <a:ext cx="11415433" cy="1244956"/>
              </a:xfrm>
              <a:prstGeom prst="rect">
                <a:avLst/>
              </a:prstGeom>
              <a:noFill/>
            </p:spPr>
            <p:txBody>
              <a:bodyPr wrap="none" rtlCol="0">
                <a:spAutoFit/>
              </a:bodyPr>
              <a:lstStyle/>
              <a:p>
                <a:r>
                  <a:rPr kumimoji="1" lang="ja-JP" altLang="en-US" sz="4800" dirty="0"/>
                  <a:t>母</a:t>
                </a:r>
                <a:r>
                  <a:rPr lang="ja-JP" altLang="en-US" sz="4800" dirty="0"/>
                  <a:t>分散</a:t>
                </a:r>
                <a:r>
                  <a:rPr kumimoji="1" lang="ja-JP" altLang="en-US" sz="4800" dirty="0"/>
                  <a:t>　＝</a:t>
                </a:r>
                <a14:m>
                  <m:oMath xmlns:m="http://schemas.openxmlformats.org/officeDocument/2006/math">
                    <m:f>
                      <m:fPr>
                        <m:ctrlPr>
                          <a:rPr kumimoji="1" lang="en-US" altLang="ja-JP" sz="4800" i="1" smtClean="0">
                            <a:latin typeface="Cambria Math" panose="02040503050406030204" pitchFamily="18" charset="0"/>
                          </a:rPr>
                        </m:ctrlPr>
                      </m:fPr>
                      <m:num>
                        <m:sSup>
                          <m:sSupPr>
                            <m:ctrlPr>
                              <a:rPr kumimoji="1" lang="en-US" altLang="ja-JP" sz="4800" b="0" i="1" smtClean="0">
                                <a:latin typeface="Cambria Math" panose="02040503050406030204" pitchFamily="18" charset="0"/>
                              </a:rPr>
                            </m:ctrlPr>
                          </m:sSupPr>
                          <m:e>
                            <m:d>
                              <m:dPr>
                                <m:ctrlPr>
                                  <a:rPr kumimoji="1" lang="en-US" altLang="ja-JP" sz="4800" b="0" i="1" smtClean="0">
                                    <a:latin typeface="Cambria Math" panose="02040503050406030204" pitchFamily="18" charset="0"/>
                                  </a:rPr>
                                </m:ctrlPr>
                              </m:dPr>
                              <m:e>
                                <m:r>
                                  <a:rPr kumimoji="1" lang="en-US" altLang="ja-JP" sz="4800" b="0" i="1" smtClean="0">
                                    <a:latin typeface="Cambria Math" panose="02040503050406030204" pitchFamily="18" charset="0"/>
                                  </a:rPr>
                                  <m:t>1−3.5</m:t>
                                </m:r>
                              </m:e>
                            </m:d>
                          </m:e>
                          <m:sup>
                            <m:r>
                              <a:rPr kumimoji="1" lang="en-US" altLang="ja-JP" sz="4800" b="0" i="1" smtClean="0">
                                <a:latin typeface="Cambria Math" panose="02040503050406030204" pitchFamily="18" charset="0"/>
                              </a:rPr>
                              <m:t>2</m:t>
                            </m:r>
                          </m:sup>
                        </m:sSup>
                        <m:r>
                          <a:rPr kumimoji="1" lang="en-US" altLang="ja-JP" sz="4800" b="0" i="1" smtClean="0">
                            <a:latin typeface="Cambria Math" panose="02040503050406030204" pitchFamily="18" charset="0"/>
                          </a:rPr>
                          <m:t>+</m:t>
                        </m:r>
                        <m:sSup>
                          <m:sSupPr>
                            <m:ctrlPr>
                              <a:rPr kumimoji="1" lang="en-US" altLang="ja-JP" sz="4800" b="0" i="1" smtClean="0">
                                <a:latin typeface="Cambria Math" panose="02040503050406030204" pitchFamily="18" charset="0"/>
                              </a:rPr>
                            </m:ctrlPr>
                          </m:sSupPr>
                          <m:e>
                            <m:d>
                              <m:dPr>
                                <m:ctrlPr>
                                  <a:rPr kumimoji="1" lang="en-US" altLang="ja-JP" sz="4800" b="0" i="1" smtClean="0">
                                    <a:latin typeface="Cambria Math" panose="02040503050406030204" pitchFamily="18" charset="0"/>
                                  </a:rPr>
                                </m:ctrlPr>
                              </m:dPr>
                              <m:e>
                                <m:r>
                                  <a:rPr kumimoji="1" lang="en-US" altLang="ja-JP" sz="4800" b="0" i="1" smtClean="0">
                                    <a:latin typeface="Cambria Math" panose="02040503050406030204" pitchFamily="18" charset="0"/>
                                  </a:rPr>
                                  <m:t>2−3.5</m:t>
                                </m:r>
                              </m:e>
                            </m:d>
                          </m:e>
                          <m:sup>
                            <m:r>
                              <a:rPr kumimoji="1" lang="en-US" altLang="ja-JP" sz="4800" b="0" i="1" smtClean="0">
                                <a:latin typeface="Cambria Math" panose="02040503050406030204" pitchFamily="18" charset="0"/>
                              </a:rPr>
                              <m:t>2</m:t>
                            </m:r>
                          </m:sup>
                        </m:sSup>
                        <m:r>
                          <a:rPr kumimoji="1" lang="en-US" altLang="ja-JP" sz="4800" b="0" i="1" smtClean="0">
                            <a:latin typeface="Cambria Math" panose="02040503050406030204" pitchFamily="18" charset="0"/>
                          </a:rPr>
                          <m:t>+</m:t>
                        </m:r>
                        <m:r>
                          <a:rPr lang="en-US" altLang="ja-JP" sz="4800" i="1">
                            <a:latin typeface="Cambria Math" panose="02040503050406030204" pitchFamily="18" charset="0"/>
                          </a:rPr>
                          <m:t>…</m:t>
                        </m:r>
                        <m:r>
                          <a:rPr lang="en-US" altLang="ja-JP" sz="4800" b="0" i="1" smtClean="0">
                            <a:latin typeface="Cambria Math" panose="02040503050406030204" pitchFamily="18" charset="0"/>
                          </a:rPr>
                          <m:t>+(6−3.5)</m:t>
                        </m:r>
                        <m:r>
                          <a:rPr lang="en-US" altLang="ja-JP" sz="4800" i="1">
                            <a:latin typeface="Cambria Math" panose="02040503050406030204" pitchFamily="18" charset="0"/>
                          </a:rPr>
                          <m:t>²</m:t>
                        </m:r>
                      </m:num>
                      <m:den>
                        <m:r>
                          <a:rPr kumimoji="1" lang="en-US" altLang="ja-JP" sz="4800" b="0" i="1" smtClean="0">
                            <a:latin typeface="Cambria Math" panose="02040503050406030204" pitchFamily="18" charset="0"/>
                          </a:rPr>
                          <m:t>6</m:t>
                        </m:r>
                      </m:den>
                    </m:f>
                    <m:r>
                      <a:rPr kumimoji="1" lang="en-US" altLang="ja-JP" sz="4800" b="0" i="1" smtClean="0">
                        <a:latin typeface="Cambria Math" panose="02040503050406030204" pitchFamily="18" charset="0"/>
                      </a:rPr>
                      <m:t>=</m:t>
                    </m:r>
                    <m:f>
                      <m:fPr>
                        <m:ctrlPr>
                          <a:rPr kumimoji="1" lang="en-US" altLang="ja-JP" sz="4800" b="0" i="1" smtClean="0">
                            <a:latin typeface="Cambria Math" panose="02040503050406030204" pitchFamily="18" charset="0"/>
                          </a:rPr>
                        </m:ctrlPr>
                      </m:fPr>
                      <m:num>
                        <m:r>
                          <a:rPr kumimoji="1" lang="en-US" altLang="ja-JP" sz="4800" b="0" i="1" smtClean="0">
                            <a:latin typeface="Cambria Math" panose="02040503050406030204" pitchFamily="18" charset="0"/>
                          </a:rPr>
                          <m:t>35</m:t>
                        </m:r>
                      </m:num>
                      <m:den>
                        <m:r>
                          <a:rPr kumimoji="1" lang="en-US" altLang="ja-JP" sz="4800" b="0" i="1" smtClean="0">
                            <a:latin typeface="Cambria Math" panose="02040503050406030204" pitchFamily="18" charset="0"/>
                          </a:rPr>
                          <m:t>12</m:t>
                        </m:r>
                      </m:den>
                    </m:f>
                  </m:oMath>
                </a14:m>
                <a:endParaRPr kumimoji="1" lang="ja-JP" altLang="en-US" dirty="0"/>
              </a:p>
            </p:txBody>
          </p:sp>
        </mc:Choice>
        <mc:Fallback xmlns="">
          <p:sp>
            <p:nvSpPr>
              <p:cNvPr id="4" name="テキスト ボックス 3">
                <a:extLst>
                  <a:ext uri="{FF2B5EF4-FFF2-40B4-BE49-F238E27FC236}">
                    <a16:creationId xmlns:a16="http://schemas.microsoft.com/office/drawing/2014/main" id="{6999C3A6-EF8B-1AAD-3831-BC3F9DCEB73A}"/>
                  </a:ext>
                </a:extLst>
              </p:cNvPr>
              <p:cNvSpPr txBox="1">
                <a:spLocks noRot="1" noChangeAspect="1" noMove="1" noResize="1" noEditPoints="1" noAdjustHandles="1" noChangeArrowheads="1" noChangeShapeType="1" noTextEdit="1"/>
              </p:cNvSpPr>
              <p:nvPr/>
            </p:nvSpPr>
            <p:spPr>
              <a:xfrm>
                <a:off x="393041" y="4283048"/>
                <a:ext cx="11415433" cy="1244956"/>
              </a:xfrm>
              <a:prstGeom prst="rect">
                <a:avLst/>
              </a:prstGeom>
              <a:blipFill>
                <a:blip r:embed="rId3"/>
                <a:stretch>
                  <a:fillRect l="-2403" b="-8333"/>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18557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BE009825-0A69-26C8-BB2B-6A40A3D3D229}"/>
              </a:ext>
            </a:extLst>
          </p:cNvPr>
          <p:cNvSpPr/>
          <p:nvPr/>
        </p:nvSpPr>
        <p:spPr>
          <a:xfrm>
            <a:off x="837025" y="2181246"/>
            <a:ext cx="4008581" cy="389774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169DCED-B209-C173-4EE6-1F878942006E}"/>
              </a:ext>
            </a:extLst>
          </p:cNvPr>
          <p:cNvSpPr txBox="1"/>
          <p:nvPr/>
        </p:nvSpPr>
        <p:spPr>
          <a:xfrm>
            <a:off x="416803" y="1760246"/>
            <a:ext cx="6096000" cy="461665"/>
          </a:xfrm>
          <a:prstGeom prst="rect">
            <a:avLst/>
          </a:prstGeom>
          <a:noFill/>
        </p:spPr>
        <p:txBody>
          <a:bodyPr wrap="square">
            <a:spAutoFit/>
          </a:bodyPr>
          <a:lstStyle/>
          <a:p>
            <a:r>
              <a:rPr kumimoji="1" lang="ja-JP" altLang="en-US" sz="2400" dirty="0"/>
              <a:t>サイコロの目の母集団</a:t>
            </a:r>
            <a:endParaRPr lang="ja-JP" altLang="en-US" sz="2400" dirty="0"/>
          </a:p>
        </p:txBody>
      </p:sp>
      <p:sp>
        <p:nvSpPr>
          <p:cNvPr id="7" name="テキスト ボックス 6">
            <a:extLst>
              <a:ext uri="{FF2B5EF4-FFF2-40B4-BE49-F238E27FC236}">
                <a16:creationId xmlns:a16="http://schemas.microsoft.com/office/drawing/2014/main" id="{95A4F5B9-66E6-8DE7-1FBA-7BE47074756F}"/>
              </a:ext>
            </a:extLst>
          </p:cNvPr>
          <p:cNvSpPr txBox="1"/>
          <p:nvPr/>
        </p:nvSpPr>
        <p:spPr>
          <a:xfrm>
            <a:off x="1588655" y="2891112"/>
            <a:ext cx="309700" cy="369332"/>
          </a:xfrm>
          <a:prstGeom prst="rect">
            <a:avLst/>
          </a:prstGeom>
          <a:noFill/>
        </p:spPr>
        <p:txBody>
          <a:bodyPr wrap="none" rtlCol="0">
            <a:spAutoFit/>
          </a:bodyPr>
          <a:lstStyle/>
          <a:p>
            <a:r>
              <a:rPr kumimoji="1" lang="en-US" altLang="ja-JP" dirty="0"/>
              <a:t>1</a:t>
            </a:r>
            <a:endParaRPr kumimoji="1" lang="ja-JP" altLang="en-US" dirty="0"/>
          </a:p>
        </p:txBody>
      </p:sp>
      <p:sp>
        <p:nvSpPr>
          <p:cNvPr id="8" name="テキスト ボックス 7">
            <a:extLst>
              <a:ext uri="{FF2B5EF4-FFF2-40B4-BE49-F238E27FC236}">
                <a16:creationId xmlns:a16="http://schemas.microsoft.com/office/drawing/2014/main" id="{F7854C09-1808-9DEE-6567-BE19A3EA8D42}"/>
              </a:ext>
            </a:extLst>
          </p:cNvPr>
          <p:cNvSpPr txBox="1"/>
          <p:nvPr/>
        </p:nvSpPr>
        <p:spPr>
          <a:xfrm>
            <a:off x="2669875" y="3059668"/>
            <a:ext cx="309700" cy="369332"/>
          </a:xfrm>
          <a:prstGeom prst="rect">
            <a:avLst/>
          </a:prstGeom>
          <a:noFill/>
        </p:spPr>
        <p:txBody>
          <a:bodyPr wrap="none" rtlCol="0">
            <a:spAutoFit/>
          </a:bodyPr>
          <a:lstStyle/>
          <a:p>
            <a:r>
              <a:rPr kumimoji="1" lang="en-US" altLang="ja-JP" dirty="0"/>
              <a:t>1</a:t>
            </a:r>
            <a:endParaRPr kumimoji="1" lang="ja-JP" altLang="en-US" dirty="0"/>
          </a:p>
        </p:txBody>
      </p:sp>
      <p:sp>
        <p:nvSpPr>
          <p:cNvPr id="9" name="テキスト ボックス 8">
            <a:extLst>
              <a:ext uri="{FF2B5EF4-FFF2-40B4-BE49-F238E27FC236}">
                <a16:creationId xmlns:a16="http://schemas.microsoft.com/office/drawing/2014/main" id="{2359B0EE-1252-AC6E-118D-2769E6E1FEAC}"/>
              </a:ext>
            </a:extLst>
          </p:cNvPr>
          <p:cNvSpPr txBox="1"/>
          <p:nvPr/>
        </p:nvSpPr>
        <p:spPr>
          <a:xfrm>
            <a:off x="3426692" y="4673715"/>
            <a:ext cx="309700" cy="369332"/>
          </a:xfrm>
          <a:prstGeom prst="rect">
            <a:avLst/>
          </a:prstGeom>
          <a:noFill/>
        </p:spPr>
        <p:txBody>
          <a:bodyPr wrap="none" rtlCol="0">
            <a:spAutoFit/>
          </a:bodyPr>
          <a:lstStyle/>
          <a:p>
            <a:r>
              <a:rPr kumimoji="1" lang="en-US" altLang="ja-JP" dirty="0"/>
              <a:t>1</a:t>
            </a:r>
            <a:endParaRPr kumimoji="1" lang="ja-JP" altLang="en-US" dirty="0"/>
          </a:p>
        </p:txBody>
      </p:sp>
      <p:sp>
        <p:nvSpPr>
          <p:cNvPr id="10" name="テキスト ボックス 9">
            <a:extLst>
              <a:ext uri="{FF2B5EF4-FFF2-40B4-BE49-F238E27FC236}">
                <a16:creationId xmlns:a16="http://schemas.microsoft.com/office/drawing/2014/main" id="{13E5EC5E-A6CD-8772-FAF4-D6AF862C38DE}"/>
              </a:ext>
            </a:extLst>
          </p:cNvPr>
          <p:cNvSpPr txBox="1"/>
          <p:nvPr/>
        </p:nvSpPr>
        <p:spPr>
          <a:xfrm>
            <a:off x="2941783" y="3629896"/>
            <a:ext cx="309700" cy="369332"/>
          </a:xfrm>
          <a:prstGeom prst="rect">
            <a:avLst/>
          </a:prstGeom>
          <a:noFill/>
        </p:spPr>
        <p:txBody>
          <a:bodyPr wrap="none" rtlCol="0">
            <a:spAutoFit/>
          </a:bodyPr>
          <a:lstStyle/>
          <a:p>
            <a:r>
              <a:rPr kumimoji="1" lang="en-US" altLang="ja-JP" dirty="0"/>
              <a:t>1</a:t>
            </a:r>
            <a:endParaRPr kumimoji="1" lang="ja-JP" altLang="en-US" dirty="0"/>
          </a:p>
        </p:txBody>
      </p:sp>
      <p:sp>
        <p:nvSpPr>
          <p:cNvPr id="11" name="テキスト ボックス 10">
            <a:extLst>
              <a:ext uri="{FF2B5EF4-FFF2-40B4-BE49-F238E27FC236}">
                <a16:creationId xmlns:a16="http://schemas.microsoft.com/office/drawing/2014/main" id="{F53532E1-DC98-1101-3268-0B6C7041E5E2}"/>
              </a:ext>
            </a:extLst>
          </p:cNvPr>
          <p:cNvSpPr txBox="1"/>
          <p:nvPr/>
        </p:nvSpPr>
        <p:spPr>
          <a:xfrm>
            <a:off x="2200705" y="4267555"/>
            <a:ext cx="309700" cy="369332"/>
          </a:xfrm>
          <a:prstGeom prst="rect">
            <a:avLst/>
          </a:prstGeom>
          <a:noFill/>
        </p:spPr>
        <p:txBody>
          <a:bodyPr wrap="none" rtlCol="0">
            <a:spAutoFit/>
          </a:bodyPr>
          <a:lstStyle/>
          <a:p>
            <a:r>
              <a:rPr kumimoji="1" lang="en-US" altLang="ja-JP" dirty="0"/>
              <a:t>1</a:t>
            </a:r>
            <a:endParaRPr kumimoji="1" lang="ja-JP" altLang="en-US" dirty="0"/>
          </a:p>
        </p:txBody>
      </p:sp>
      <p:sp>
        <p:nvSpPr>
          <p:cNvPr id="12" name="テキスト ボックス 11">
            <a:extLst>
              <a:ext uri="{FF2B5EF4-FFF2-40B4-BE49-F238E27FC236}">
                <a16:creationId xmlns:a16="http://schemas.microsoft.com/office/drawing/2014/main" id="{367010AF-500B-B059-C159-AA3A998110CE}"/>
              </a:ext>
            </a:extLst>
          </p:cNvPr>
          <p:cNvSpPr txBox="1"/>
          <p:nvPr/>
        </p:nvSpPr>
        <p:spPr>
          <a:xfrm>
            <a:off x="1278955" y="4235042"/>
            <a:ext cx="309700" cy="369332"/>
          </a:xfrm>
          <a:prstGeom prst="rect">
            <a:avLst/>
          </a:prstGeom>
          <a:noFill/>
        </p:spPr>
        <p:txBody>
          <a:bodyPr wrap="none" rtlCol="0">
            <a:spAutoFit/>
          </a:bodyPr>
          <a:lstStyle/>
          <a:p>
            <a:r>
              <a:rPr kumimoji="1" lang="en-US" altLang="ja-JP" dirty="0"/>
              <a:t>1</a:t>
            </a:r>
            <a:endParaRPr kumimoji="1" lang="ja-JP" altLang="en-US" dirty="0"/>
          </a:p>
        </p:txBody>
      </p:sp>
      <p:sp>
        <p:nvSpPr>
          <p:cNvPr id="13" name="テキスト ボックス 12">
            <a:extLst>
              <a:ext uri="{FF2B5EF4-FFF2-40B4-BE49-F238E27FC236}">
                <a16:creationId xmlns:a16="http://schemas.microsoft.com/office/drawing/2014/main" id="{ED0CF1CA-79F3-D33F-3D30-1DEBAE42D008}"/>
              </a:ext>
            </a:extLst>
          </p:cNvPr>
          <p:cNvSpPr txBox="1"/>
          <p:nvPr/>
        </p:nvSpPr>
        <p:spPr>
          <a:xfrm>
            <a:off x="1743505" y="3556262"/>
            <a:ext cx="309700" cy="369332"/>
          </a:xfrm>
          <a:prstGeom prst="rect">
            <a:avLst/>
          </a:prstGeom>
          <a:noFill/>
        </p:spPr>
        <p:txBody>
          <a:bodyPr wrap="none" rtlCol="0">
            <a:spAutoFit/>
          </a:bodyPr>
          <a:lstStyle/>
          <a:p>
            <a:r>
              <a:rPr lang="en-US" altLang="ja-JP" dirty="0"/>
              <a:t>2</a:t>
            </a:r>
            <a:endParaRPr kumimoji="1" lang="ja-JP" altLang="en-US" dirty="0"/>
          </a:p>
        </p:txBody>
      </p:sp>
      <p:sp>
        <p:nvSpPr>
          <p:cNvPr id="14" name="テキスト ボックス 13">
            <a:extLst>
              <a:ext uri="{FF2B5EF4-FFF2-40B4-BE49-F238E27FC236}">
                <a16:creationId xmlns:a16="http://schemas.microsoft.com/office/drawing/2014/main" id="{5BC37D38-34AA-33D0-A9A5-B1AAC84170C5}"/>
              </a:ext>
            </a:extLst>
          </p:cNvPr>
          <p:cNvSpPr txBox="1"/>
          <p:nvPr/>
        </p:nvSpPr>
        <p:spPr>
          <a:xfrm>
            <a:off x="1910324" y="4142773"/>
            <a:ext cx="309700" cy="369332"/>
          </a:xfrm>
          <a:prstGeom prst="rect">
            <a:avLst/>
          </a:prstGeom>
          <a:noFill/>
        </p:spPr>
        <p:txBody>
          <a:bodyPr wrap="none" rtlCol="0">
            <a:spAutoFit/>
          </a:bodyPr>
          <a:lstStyle/>
          <a:p>
            <a:r>
              <a:rPr lang="en-US" altLang="ja-JP" dirty="0"/>
              <a:t>2</a:t>
            </a:r>
            <a:endParaRPr kumimoji="1" lang="ja-JP" altLang="en-US" dirty="0"/>
          </a:p>
        </p:txBody>
      </p:sp>
      <p:sp>
        <p:nvSpPr>
          <p:cNvPr id="15" name="テキスト ボックス 14">
            <a:extLst>
              <a:ext uri="{FF2B5EF4-FFF2-40B4-BE49-F238E27FC236}">
                <a16:creationId xmlns:a16="http://schemas.microsoft.com/office/drawing/2014/main" id="{96A97608-3039-F088-E4CC-4DAC101A6829}"/>
              </a:ext>
            </a:extLst>
          </p:cNvPr>
          <p:cNvSpPr txBox="1"/>
          <p:nvPr/>
        </p:nvSpPr>
        <p:spPr>
          <a:xfrm>
            <a:off x="4219134" y="3814562"/>
            <a:ext cx="309700" cy="369332"/>
          </a:xfrm>
          <a:prstGeom prst="rect">
            <a:avLst/>
          </a:prstGeom>
          <a:noFill/>
        </p:spPr>
        <p:txBody>
          <a:bodyPr wrap="none" rtlCol="0">
            <a:spAutoFit/>
          </a:bodyPr>
          <a:lstStyle/>
          <a:p>
            <a:r>
              <a:rPr lang="en-US" altLang="ja-JP" dirty="0"/>
              <a:t>2</a:t>
            </a:r>
            <a:endParaRPr kumimoji="1" lang="ja-JP" altLang="en-US" dirty="0"/>
          </a:p>
        </p:txBody>
      </p:sp>
      <p:sp>
        <p:nvSpPr>
          <p:cNvPr id="16" name="テキスト ボックス 15">
            <a:extLst>
              <a:ext uri="{FF2B5EF4-FFF2-40B4-BE49-F238E27FC236}">
                <a16:creationId xmlns:a16="http://schemas.microsoft.com/office/drawing/2014/main" id="{711A90E5-C6C4-169D-C394-4DFA37F7890B}"/>
              </a:ext>
            </a:extLst>
          </p:cNvPr>
          <p:cNvSpPr txBox="1"/>
          <p:nvPr/>
        </p:nvSpPr>
        <p:spPr>
          <a:xfrm>
            <a:off x="2786933" y="5066279"/>
            <a:ext cx="309700" cy="369332"/>
          </a:xfrm>
          <a:prstGeom prst="rect">
            <a:avLst/>
          </a:prstGeom>
          <a:noFill/>
        </p:spPr>
        <p:txBody>
          <a:bodyPr wrap="none" rtlCol="0">
            <a:spAutoFit/>
          </a:bodyPr>
          <a:lstStyle/>
          <a:p>
            <a:r>
              <a:rPr lang="en-US" altLang="ja-JP" dirty="0"/>
              <a:t>2</a:t>
            </a:r>
            <a:endParaRPr kumimoji="1" lang="ja-JP" altLang="en-US" dirty="0"/>
          </a:p>
        </p:txBody>
      </p:sp>
      <p:sp>
        <p:nvSpPr>
          <p:cNvPr id="17" name="テキスト ボックス 16">
            <a:extLst>
              <a:ext uri="{FF2B5EF4-FFF2-40B4-BE49-F238E27FC236}">
                <a16:creationId xmlns:a16="http://schemas.microsoft.com/office/drawing/2014/main" id="{9CEAE7CF-1DE1-3EA8-A020-646AC54A8F9A}"/>
              </a:ext>
            </a:extLst>
          </p:cNvPr>
          <p:cNvSpPr txBox="1"/>
          <p:nvPr/>
        </p:nvSpPr>
        <p:spPr>
          <a:xfrm>
            <a:off x="3186545" y="2680932"/>
            <a:ext cx="309700" cy="369332"/>
          </a:xfrm>
          <a:prstGeom prst="rect">
            <a:avLst/>
          </a:prstGeom>
          <a:noFill/>
        </p:spPr>
        <p:txBody>
          <a:bodyPr wrap="none" rtlCol="0">
            <a:spAutoFit/>
          </a:bodyPr>
          <a:lstStyle/>
          <a:p>
            <a:r>
              <a:rPr lang="en-US" altLang="ja-JP" dirty="0"/>
              <a:t>2</a:t>
            </a:r>
            <a:endParaRPr kumimoji="1" lang="ja-JP" altLang="en-US" dirty="0"/>
          </a:p>
        </p:txBody>
      </p:sp>
      <p:sp>
        <p:nvSpPr>
          <p:cNvPr id="18" name="テキスト ボックス 17">
            <a:extLst>
              <a:ext uri="{FF2B5EF4-FFF2-40B4-BE49-F238E27FC236}">
                <a16:creationId xmlns:a16="http://schemas.microsoft.com/office/drawing/2014/main" id="{CBC7E5F0-7E3E-E123-364D-2712F3C41BD5}"/>
              </a:ext>
            </a:extLst>
          </p:cNvPr>
          <p:cNvSpPr txBox="1"/>
          <p:nvPr/>
        </p:nvSpPr>
        <p:spPr>
          <a:xfrm>
            <a:off x="2032847" y="5195631"/>
            <a:ext cx="309700" cy="369332"/>
          </a:xfrm>
          <a:prstGeom prst="rect">
            <a:avLst/>
          </a:prstGeom>
          <a:noFill/>
        </p:spPr>
        <p:txBody>
          <a:bodyPr wrap="none" rtlCol="0">
            <a:spAutoFit/>
          </a:bodyPr>
          <a:lstStyle/>
          <a:p>
            <a:r>
              <a:rPr lang="en-US" altLang="ja-JP" dirty="0"/>
              <a:t>2</a:t>
            </a:r>
            <a:endParaRPr kumimoji="1" lang="ja-JP" altLang="en-US" dirty="0"/>
          </a:p>
        </p:txBody>
      </p:sp>
      <p:sp>
        <p:nvSpPr>
          <p:cNvPr id="19" name="テキスト ボックス 18">
            <a:extLst>
              <a:ext uri="{FF2B5EF4-FFF2-40B4-BE49-F238E27FC236}">
                <a16:creationId xmlns:a16="http://schemas.microsoft.com/office/drawing/2014/main" id="{F25205EE-9454-7E51-A083-FB85863F20E5}"/>
              </a:ext>
            </a:extLst>
          </p:cNvPr>
          <p:cNvSpPr txBox="1"/>
          <p:nvPr/>
        </p:nvSpPr>
        <p:spPr>
          <a:xfrm>
            <a:off x="2323227" y="2706446"/>
            <a:ext cx="309700" cy="369332"/>
          </a:xfrm>
          <a:prstGeom prst="rect">
            <a:avLst/>
          </a:prstGeom>
          <a:noFill/>
        </p:spPr>
        <p:txBody>
          <a:bodyPr wrap="none" rtlCol="0">
            <a:spAutoFit/>
          </a:bodyPr>
          <a:lstStyle/>
          <a:p>
            <a:r>
              <a:rPr kumimoji="1" lang="en-US" altLang="ja-JP" dirty="0"/>
              <a:t>3</a:t>
            </a:r>
            <a:endParaRPr kumimoji="1" lang="ja-JP" altLang="en-US" dirty="0"/>
          </a:p>
        </p:txBody>
      </p:sp>
      <p:sp>
        <p:nvSpPr>
          <p:cNvPr id="20" name="テキスト ボックス 19">
            <a:extLst>
              <a:ext uri="{FF2B5EF4-FFF2-40B4-BE49-F238E27FC236}">
                <a16:creationId xmlns:a16="http://schemas.microsoft.com/office/drawing/2014/main" id="{B02AF237-49FA-5306-AE79-26FA9952340E}"/>
              </a:ext>
            </a:extLst>
          </p:cNvPr>
          <p:cNvSpPr txBox="1"/>
          <p:nvPr/>
        </p:nvSpPr>
        <p:spPr>
          <a:xfrm>
            <a:off x="2376482" y="3556262"/>
            <a:ext cx="309700" cy="369332"/>
          </a:xfrm>
          <a:prstGeom prst="rect">
            <a:avLst/>
          </a:prstGeom>
          <a:noFill/>
        </p:spPr>
        <p:txBody>
          <a:bodyPr wrap="none" rtlCol="0">
            <a:spAutoFit/>
          </a:bodyPr>
          <a:lstStyle/>
          <a:p>
            <a:r>
              <a:rPr kumimoji="1" lang="en-US" altLang="ja-JP" dirty="0"/>
              <a:t>3</a:t>
            </a:r>
            <a:endParaRPr kumimoji="1" lang="ja-JP" altLang="en-US" dirty="0"/>
          </a:p>
        </p:txBody>
      </p:sp>
      <p:sp>
        <p:nvSpPr>
          <p:cNvPr id="21" name="テキスト ボックス 20">
            <a:extLst>
              <a:ext uri="{FF2B5EF4-FFF2-40B4-BE49-F238E27FC236}">
                <a16:creationId xmlns:a16="http://schemas.microsoft.com/office/drawing/2014/main" id="{C96610AE-37B7-44D3-57A0-F2A2A4B0A978}"/>
              </a:ext>
            </a:extLst>
          </p:cNvPr>
          <p:cNvSpPr txBox="1"/>
          <p:nvPr/>
        </p:nvSpPr>
        <p:spPr>
          <a:xfrm>
            <a:off x="3006718" y="4348087"/>
            <a:ext cx="309700" cy="369332"/>
          </a:xfrm>
          <a:prstGeom prst="rect">
            <a:avLst/>
          </a:prstGeom>
          <a:noFill/>
        </p:spPr>
        <p:txBody>
          <a:bodyPr wrap="none" rtlCol="0">
            <a:spAutoFit/>
          </a:bodyPr>
          <a:lstStyle/>
          <a:p>
            <a:r>
              <a:rPr kumimoji="1" lang="en-US" altLang="ja-JP" dirty="0"/>
              <a:t>3</a:t>
            </a:r>
            <a:endParaRPr kumimoji="1" lang="ja-JP" altLang="en-US" dirty="0"/>
          </a:p>
        </p:txBody>
      </p:sp>
      <p:sp>
        <p:nvSpPr>
          <p:cNvPr id="22" name="テキスト ボックス 21">
            <a:extLst>
              <a:ext uri="{FF2B5EF4-FFF2-40B4-BE49-F238E27FC236}">
                <a16:creationId xmlns:a16="http://schemas.microsoft.com/office/drawing/2014/main" id="{7393E7E5-B089-1712-47EA-19D3CD6FD286}"/>
              </a:ext>
            </a:extLst>
          </p:cNvPr>
          <p:cNvSpPr txBox="1"/>
          <p:nvPr/>
        </p:nvSpPr>
        <p:spPr>
          <a:xfrm>
            <a:off x="1559346" y="4761840"/>
            <a:ext cx="309700" cy="369332"/>
          </a:xfrm>
          <a:prstGeom prst="rect">
            <a:avLst/>
          </a:prstGeom>
          <a:noFill/>
        </p:spPr>
        <p:txBody>
          <a:bodyPr wrap="none" rtlCol="0">
            <a:spAutoFit/>
          </a:bodyPr>
          <a:lstStyle/>
          <a:p>
            <a:r>
              <a:rPr kumimoji="1" lang="en-US" altLang="ja-JP" dirty="0"/>
              <a:t>3</a:t>
            </a:r>
            <a:endParaRPr kumimoji="1" lang="ja-JP" altLang="en-US" dirty="0"/>
          </a:p>
        </p:txBody>
      </p:sp>
      <p:sp>
        <p:nvSpPr>
          <p:cNvPr id="23" name="テキスト ボックス 22">
            <a:extLst>
              <a:ext uri="{FF2B5EF4-FFF2-40B4-BE49-F238E27FC236}">
                <a16:creationId xmlns:a16="http://schemas.microsoft.com/office/drawing/2014/main" id="{DFBA4A04-3F33-8815-16A3-1A27EEDFB354}"/>
              </a:ext>
            </a:extLst>
          </p:cNvPr>
          <p:cNvSpPr txBox="1"/>
          <p:nvPr/>
        </p:nvSpPr>
        <p:spPr>
          <a:xfrm>
            <a:off x="3653833" y="3429294"/>
            <a:ext cx="309700" cy="369332"/>
          </a:xfrm>
          <a:prstGeom prst="rect">
            <a:avLst/>
          </a:prstGeom>
          <a:noFill/>
        </p:spPr>
        <p:txBody>
          <a:bodyPr wrap="none" rtlCol="0">
            <a:spAutoFit/>
          </a:bodyPr>
          <a:lstStyle/>
          <a:p>
            <a:r>
              <a:rPr kumimoji="1" lang="en-US" altLang="ja-JP" dirty="0"/>
              <a:t>3</a:t>
            </a:r>
            <a:endParaRPr kumimoji="1" lang="ja-JP" altLang="en-US" dirty="0"/>
          </a:p>
        </p:txBody>
      </p:sp>
      <p:sp>
        <p:nvSpPr>
          <p:cNvPr id="24" name="テキスト ボックス 23">
            <a:extLst>
              <a:ext uri="{FF2B5EF4-FFF2-40B4-BE49-F238E27FC236}">
                <a16:creationId xmlns:a16="http://schemas.microsoft.com/office/drawing/2014/main" id="{6D6AF1B7-5FDF-0F27-A7C1-A7E3781903E0}"/>
              </a:ext>
            </a:extLst>
          </p:cNvPr>
          <p:cNvSpPr txBox="1"/>
          <p:nvPr/>
        </p:nvSpPr>
        <p:spPr>
          <a:xfrm>
            <a:off x="3963533" y="4083183"/>
            <a:ext cx="309700" cy="369332"/>
          </a:xfrm>
          <a:prstGeom prst="rect">
            <a:avLst/>
          </a:prstGeom>
          <a:noFill/>
        </p:spPr>
        <p:txBody>
          <a:bodyPr wrap="none" rtlCol="0">
            <a:spAutoFit/>
          </a:bodyPr>
          <a:lstStyle/>
          <a:p>
            <a:r>
              <a:rPr lang="en-US" altLang="ja-JP" dirty="0"/>
              <a:t>4</a:t>
            </a:r>
            <a:endParaRPr kumimoji="1" lang="ja-JP" altLang="en-US" dirty="0"/>
          </a:p>
        </p:txBody>
      </p:sp>
      <p:sp>
        <p:nvSpPr>
          <p:cNvPr id="25" name="テキスト ボックス 24">
            <a:extLst>
              <a:ext uri="{FF2B5EF4-FFF2-40B4-BE49-F238E27FC236}">
                <a16:creationId xmlns:a16="http://schemas.microsoft.com/office/drawing/2014/main" id="{DCE4C1E7-403D-A687-B262-9E3421E68DB4}"/>
              </a:ext>
            </a:extLst>
          </p:cNvPr>
          <p:cNvSpPr txBox="1"/>
          <p:nvPr/>
        </p:nvSpPr>
        <p:spPr>
          <a:xfrm>
            <a:off x="2586744" y="4292466"/>
            <a:ext cx="309700" cy="369332"/>
          </a:xfrm>
          <a:prstGeom prst="rect">
            <a:avLst/>
          </a:prstGeom>
          <a:noFill/>
        </p:spPr>
        <p:txBody>
          <a:bodyPr wrap="none" rtlCol="0">
            <a:spAutoFit/>
          </a:bodyPr>
          <a:lstStyle/>
          <a:p>
            <a:r>
              <a:rPr lang="en-US" altLang="ja-JP" dirty="0"/>
              <a:t>4</a:t>
            </a:r>
            <a:endParaRPr kumimoji="1" lang="ja-JP" altLang="en-US" dirty="0"/>
          </a:p>
        </p:txBody>
      </p:sp>
      <p:sp>
        <p:nvSpPr>
          <p:cNvPr id="26" name="テキスト ボックス 25">
            <a:extLst>
              <a:ext uri="{FF2B5EF4-FFF2-40B4-BE49-F238E27FC236}">
                <a16:creationId xmlns:a16="http://schemas.microsoft.com/office/drawing/2014/main" id="{7C2F89FA-C0F5-EEBD-EC0E-0C50FF5935A7}"/>
              </a:ext>
            </a:extLst>
          </p:cNvPr>
          <p:cNvSpPr txBox="1"/>
          <p:nvPr/>
        </p:nvSpPr>
        <p:spPr>
          <a:xfrm>
            <a:off x="1562648" y="3223687"/>
            <a:ext cx="309700" cy="369332"/>
          </a:xfrm>
          <a:prstGeom prst="rect">
            <a:avLst/>
          </a:prstGeom>
          <a:noFill/>
        </p:spPr>
        <p:txBody>
          <a:bodyPr wrap="none" rtlCol="0">
            <a:spAutoFit/>
          </a:bodyPr>
          <a:lstStyle/>
          <a:p>
            <a:r>
              <a:rPr lang="en-US" altLang="ja-JP" dirty="0"/>
              <a:t>4</a:t>
            </a:r>
            <a:endParaRPr kumimoji="1" lang="ja-JP" altLang="en-US" dirty="0"/>
          </a:p>
        </p:txBody>
      </p:sp>
      <p:sp>
        <p:nvSpPr>
          <p:cNvPr id="27" name="テキスト ボックス 26">
            <a:extLst>
              <a:ext uri="{FF2B5EF4-FFF2-40B4-BE49-F238E27FC236}">
                <a16:creationId xmlns:a16="http://schemas.microsoft.com/office/drawing/2014/main" id="{9808697F-17FE-DA4B-84A7-C66DAA69D7C5}"/>
              </a:ext>
            </a:extLst>
          </p:cNvPr>
          <p:cNvSpPr txBox="1"/>
          <p:nvPr/>
        </p:nvSpPr>
        <p:spPr>
          <a:xfrm>
            <a:off x="3238472" y="5112385"/>
            <a:ext cx="309700" cy="369332"/>
          </a:xfrm>
          <a:prstGeom prst="rect">
            <a:avLst/>
          </a:prstGeom>
          <a:noFill/>
        </p:spPr>
        <p:txBody>
          <a:bodyPr wrap="none" rtlCol="0">
            <a:spAutoFit/>
          </a:bodyPr>
          <a:lstStyle/>
          <a:p>
            <a:r>
              <a:rPr lang="en-US" altLang="ja-JP" dirty="0"/>
              <a:t>4</a:t>
            </a:r>
            <a:endParaRPr kumimoji="1" lang="ja-JP" altLang="en-US" dirty="0"/>
          </a:p>
        </p:txBody>
      </p:sp>
      <p:sp>
        <p:nvSpPr>
          <p:cNvPr id="28" name="テキスト ボックス 27">
            <a:extLst>
              <a:ext uri="{FF2B5EF4-FFF2-40B4-BE49-F238E27FC236}">
                <a16:creationId xmlns:a16="http://schemas.microsoft.com/office/drawing/2014/main" id="{99652A6E-4C3B-6266-FDCC-31A67C4BEC70}"/>
              </a:ext>
            </a:extLst>
          </p:cNvPr>
          <p:cNvSpPr txBox="1"/>
          <p:nvPr/>
        </p:nvSpPr>
        <p:spPr>
          <a:xfrm>
            <a:off x="3543559" y="4056299"/>
            <a:ext cx="309700" cy="369332"/>
          </a:xfrm>
          <a:prstGeom prst="rect">
            <a:avLst/>
          </a:prstGeom>
          <a:noFill/>
        </p:spPr>
        <p:txBody>
          <a:bodyPr wrap="none" rtlCol="0">
            <a:spAutoFit/>
          </a:bodyPr>
          <a:lstStyle/>
          <a:p>
            <a:r>
              <a:rPr lang="en-US" altLang="ja-JP" dirty="0"/>
              <a:t>4</a:t>
            </a:r>
            <a:endParaRPr kumimoji="1" lang="ja-JP" altLang="en-US" dirty="0"/>
          </a:p>
        </p:txBody>
      </p:sp>
      <p:sp>
        <p:nvSpPr>
          <p:cNvPr id="29" name="テキスト ボックス 28">
            <a:extLst>
              <a:ext uri="{FF2B5EF4-FFF2-40B4-BE49-F238E27FC236}">
                <a16:creationId xmlns:a16="http://schemas.microsoft.com/office/drawing/2014/main" id="{2B32B435-8287-2439-802B-1AFA152415C5}"/>
              </a:ext>
            </a:extLst>
          </p:cNvPr>
          <p:cNvSpPr txBox="1"/>
          <p:nvPr/>
        </p:nvSpPr>
        <p:spPr>
          <a:xfrm>
            <a:off x="2380579" y="5533008"/>
            <a:ext cx="309700" cy="369332"/>
          </a:xfrm>
          <a:prstGeom prst="rect">
            <a:avLst/>
          </a:prstGeom>
          <a:noFill/>
        </p:spPr>
        <p:txBody>
          <a:bodyPr wrap="none" rtlCol="0">
            <a:spAutoFit/>
          </a:bodyPr>
          <a:lstStyle/>
          <a:p>
            <a:r>
              <a:rPr lang="en-US" altLang="ja-JP" dirty="0"/>
              <a:t>4</a:t>
            </a:r>
            <a:endParaRPr kumimoji="1" lang="ja-JP" altLang="en-US" dirty="0"/>
          </a:p>
        </p:txBody>
      </p:sp>
      <p:sp>
        <p:nvSpPr>
          <p:cNvPr id="30" name="テキスト ボックス 29">
            <a:extLst>
              <a:ext uri="{FF2B5EF4-FFF2-40B4-BE49-F238E27FC236}">
                <a16:creationId xmlns:a16="http://schemas.microsoft.com/office/drawing/2014/main" id="{8D05AF0A-7EBB-53E5-057B-B58790B88B50}"/>
              </a:ext>
            </a:extLst>
          </p:cNvPr>
          <p:cNvSpPr txBox="1"/>
          <p:nvPr/>
        </p:nvSpPr>
        <p:spPr>
          <a:xfrm>
            <a:off x="1209965" y="3782656"/>
            <a:ext cx="309700" cy="369332"/>
          </a:xfrm>
          <a:prstGeom prst="rect">
            <a:avLst/>
          </a:prstGeom>
          <a:noFill/>
        </p:spPr>
        <p:txBody>
          <a:bodyPr wrap="none" rtlCol="0">
            <a:spAutoFit/>
          </a:bodyPr>
          <a:lstStyle/>
          <a:p>
            <a:r>
              <a:rPr lang="en-US" altLang="ja-JP" dirty="0"/>
              <a:t>4</a:t>
            </a:r>
            <a:endParaRPr kumimoji="1" lang="ja-JP" altLang="en-US" dirty="0"/>
          </a:p>
        </p:txBody>
      </p:sp>
      <p:sp>
        <p:nvSpPr>
          <p:cNvPr id="31" name="テキスト ボックス 30">
            <a:extLst>
              <a:ext uri="{FF2B5EF4-FFF2-40B4-BE49-F238E27FC236}">
                <a16:creationId xmlns:a16="http://schemas.microsoft.com/office/drawing/2014/main" id="{D5DF1A89-7C43-BB95-601E-66785525A605}"/>
              </a:ext>
            </a:extLst>
          </p:cNvPr>
          <p:cNvSpPr txBox="1"/>
          <p:nvPr/>
        </p:nvSpPr>
        <p:spPr>
          <a:xfrm>
            <a:off x="3808683" y="2891112"/>
            <a:ext cx="309700" cy="369332"/>
          </a:xfrm>
          <a:prstGeom prst="rect">
            <a:avLst/>
          </a:prstGeom>
          <a:noFill/>
        </p:spPr>
        <p:txBody>
          <a:bodyPr wrap="none" rtlCol="0">
            <a:spAutoFit/>
          </a:bodyPr>
          <a:lstStyle/>
          <a:p>
            <a:r>
              <a:rPr kumimoji="1" lang="en-US" altLang="ja-JP" dirty="0"/>
              <a:t>5</a:t>
            </a:r>
            <a:endParaRPr kumimoji="1" lang="ja-JP" altLang="en-US" dirty="0"/>
          </a:p>
        </p:txBody>
      </p:sp>
      <p:sp>
        <p:nvSpPr>
          <p:cNvPr id="32" name="テキスト ボックス 31">
            <a:extLst>
              <a:ext uri="{FF2B5EF4-FFF2-40B4-BE49-F238E27FC236}">
                <a16:creationId xmlns:a16="http://schemas.microsoft.com/office/drawing/2014/main" id="{87CE882A-6720-9D3D-012E-652EEBAD429A}"/>
              </a:ext>
            </a:extLst>
          </p:cNvPr>
          <p:cNvSpPr txBox="1"/>
          <p:nvPr/>
        </p:nvSpPr>
        <p:spPr>
          <a:xfrm>
            <a:off x="2739144" y="4444866"/>
            <a:ext cx="309700" cy="369332"/>
          </a:xfrm>
          <a:prstGeom prst="rect">
            <a:avLst/>
          </a:prstGeom>
          <a:noFill/>
        </p:spPr>
        <p:txBody>
          <a:bodyPr wrap="none" rtlCol="0">
            <a:spAutoFit/>
          </a:bodyPr>
          <a:lstStyle/>
          <a:p>
            <a:r>
              <a:rPr kumimoji="1" lang="en-US" altLang="ja-JP" dirty="0"/>
              <a:t>5</a:t>
            </a:r>
            <a:endParaRPr kumimoji="1" lang="ja-JP" altLang="en-US" dirty="0"/>
          </a:p>
        </p:txBody>
      </p:sp>
      <p:sp>
        <p:nvSpPr>
          <p:cNvPr id="33" name="テキスト ボックス 32">
            <a:extLst>
              <a:ext uri="{FF2B5EF4-FFF2-40B4-BE49-F238E27FC236}">
                <a16:creationId xmlns:a16="http://schemas.microsoft.com/office/drawing/2014/main" id="{ADB4BE50-943C-42DB-D689-0E7F861B127B}"/>
              </a:ext>
            </a:extLst>
          </p:cNvPr>
          <p:cNvSpPr txBox="1"/>
          <p:nvPr/>
        </p:nvSpPr>
        <p:spPr>
          <a:xfrm>
            <a:off x="3093702" y="5634457"/>
            <a:ext cx="309700" cy="369332"/>
          </a:xfrm>
          <a:prstGeom prst="rect">
            <a:avLst/>
          </a:prstGeom>
          <a:noFill/>
        </p:spPr>
        <p:txBody>
          <a:bodyPr wrap="none" rtlCol="0">
            <a:spAutoFit/>
          </a:bodyPr>
          <a:lstStyle/>
          <a:p>
            <a:r>
              <a:rPr kumimoji="1" lang="en-US" altLang="ja-JP" dirty="0"/>
              <a:t>5</a:t>
            </a:r>
            <a:endParaRPr kumimoji="1" lang="ja-JP" altLang="en-US" dirty="0"/>
          </a:p>
        </p:txBody>
      </p:sp>
      <p:sp>
        <p:nvSpPr>
          <p:cNvPr id="34" name="テキスト ボックス 33">
            <a:extLst>
              <a:ext uri="{FF2B5EF4-FFF2-40B4-BE49-F238E27FC236}">
                <a16:creationId xmlns:a16="http://schemas.microsoft.com/office/drawing/2014/main" id="{62990E05-39E3-9609-385D-FC8A28C109EB}"/>
              </a:ext>
            </a:extLst>
          </p:cNvPr>
          <p:cNvSpPr txBox="1"/>
          <p:nvPr/>
        </p:nvSpPr>
        <p:spPr>
          <a:xfrm>
            <a:off x="1209965" y="4814198"/>
            <a:ext cx="309700" cy="369332"/>
          </a:xfrm>
          <a:prstGeom prst="rect">
            <a:avLst/>
          </a:prstGeom>
          <a:noFill/>
        </p:spPr>
        <p:txBody>
          <a:bodyPr wrap="none" rtlCol="0">
            <a:spAutoFit/>
          </a:bodyPr>
          <a:lstStyle/>
          <a:p>
            <a:r>
              <a:rPr kumimoji="1" lang="en-US" altLang="ja-JP" dirty="0"/>
              <a:t>5</a:t>
            </a:r>
            <a:endParaRPr kumimoji="1" lang="ja-JP" altLang="en-US" dirty="0"/>
          </a:p>
        </p:txBody>
      </p:sp>
      <p:sp>
        <p:nvSpPr>
          <p:cNvPr id="35" name="テキスト ボックス 34">
            <a:extLst>
              <a:ext uri="{FF2B5EF4-FFF2-40B4-BE49-F238E27FC236}">
                <a16:creationId xmlns:a16="http://schemas.microsoft.com/office/drawing/2014/main" id="{91F20798-0AFB-9DAE-AFCC-9716F57F0F4E}"/>
              </a:ext>
            </a:extLst>
          </p:cNvPr>
          <p:cNvSpPr txBox="1"/>
          <p:nvPr/>
        </p:nvSpPr>
        <p:spPr>
          <a:xfrm>
            <a:off x="2200705" y="4761840"/>
            <a:ext cx="309700" cy="369332"/>
          </a:xfrm>
          <a:prstGeom prst="rect">
            <a:avLst/>
          </a:prstGeom>
          <a:noFill/>
        </p:spPr>
        <p:txBody>
          <a:bodyPr wrap="none" rtlCol="0">
            <a:spAutoFit/>
          </a:bodyPr>
          <a:lstStyle/>
          <a:p>
            <a:r>
              <a:rPr kumimoji="1" lang="en-US" altLang="ja-JP" dirty="0"/>
              <a:t>5</a:t>
            </a:r>
            <a:endParaRPr kumimoji="1" lang="ja-JP" altLang="en-US" dirty="0"/>
          </a:p>
        </p:txBody>
      </p:sp>
      <p:sp>
        <p:nvSpPr>
          <p:cNvPr id="36" name="テキスト ボックス 35">
            <a:extLst>
              <a:ext uri="{FF2B5EF4-FFF2-40B4-BE49-F238E27FC236}">
                <a16:creationId xmlns:a16="http://schemas.microsoft.com/office/drawing/2014/main" id="{AAACAE2C-13EF-6C3C-19B3-C1F06423BD3D}"/>
              </a:ext>
            </a:extLst>
          </p:cNvPr>
          <p:cNvSpPr txBox="1"/>
          <p:nvPr/>
        </p:nvSpPr>
        <p:spPr>
          <a:xfrm>
            <a:off x="3233859" y="3050264"/>
            <a:ext cx="309700" cy="369332"/>
          </a:xfrm>
          <a:prstGeom prst="rect">
            <a:avLst/>
          </a:prstGeom>
          <a:noFill/>
        </p:spPr>
        <p:txBody>
          <a:bodyPr wrap="none" rtlCol="0">
            <a:spAutoFit/>
          </a:bodyPr>
          <a:lstStyle/>
          <a:p>
            <a:r>
              <a:rPr lang="en-US" altLang="ja-JP" dirty="0"/>
              <a:t>6</a:t>
            </a:r>
            <a:endParaRPr kumimoji="1" lang="ja-JP" altLang="en-US" dirty="0"/>
          </a:p>
        </p:txBody>
      </p:sp>
      <p:sp>
        <p:nvSpPr>
          <p:cNvPr id="37" name="テキスト ボックス 36">
            <a:extLst>
              <a:ext uri="{FF2B5EF4-FFF2-40B4-BE49-F238E27FC236}">
                <a16:creationId xmlns:a16="http://schemas.microsoft.com/office/drawing/2014/main" id="{4302E9AC-36AD-B25E-7E5C-1031280A698B}"/>
              </a:ext>
            </a:extLst>
          </p:cNvPr>
          <p:cNvSpPr txBox="1"/>
          <p:nvPr/>
        </p:nvSpPr>
        <p:spPr>
          <a:xfrm>
            <a:off x="2065174" y="3131140"/>
            <a:ext cx="309700" cy="369332"/>
          </a:xfrm>
          <a:prstGeom prst="rect">
            <a:avLst/>
          </a:prstGeom>
          <a:noFill/>
        </p:spPr>
        <p:txBody>
          <a:bodyPr wrap="none" rtlCol="0">
            <a:spAutoFit/>
          </a:bodyPr>
          <a:lstStyle/>
          <a:p>
            <a:r>
              <a:rPr lang="en-US" altLang="ja-JP" dirty="0"/>
              <a:t>6</a:t>
            </a:r>
            <a:endParaRPr kumimoji="1" lang="ja-JP" altLang="en-US" dirty="0"/>
          </a:p>
        </p:txBody>
      </p:sp>
      <p:sp>
        <p:nvSpPr>
          <p:cNvPr id="38" name="テキスト ボックス 37">
            <a:extLst>
              <a:ext uri="{FF2B5EF4-FFF2-40B4-BE49-F238E27FC236}">
                <a16:creationId xmlns:a16="http://schemas.microsoft.com/office/drawing/2014/main" id="{901323E0-39B0-7B9E-C5EB-96A6CE7C467C}"/>
              </a:ext>
            </a:extLst>
          </p:cNvPr>
          <p:cNvSpPr txBox="1"/>
          <p:nvPr/>
        </p:nvSpPr>
        <p:spPr>
          <a:xfrm>
            <a:off x="3957404" y="4495838"/>
            <a:ext cx="309700" cy="369332"/>
          </a:xfrm>
          <a:prstGeom prst="rect">
            <a:avLst/>
          </a:prstGeom>
          <a:noFill/>
        </p:spPr>
        <p:txBody>
          <a:bodyPr wrap="none" rtlCol="0">
            <a:spAutoFit/>
          </a:bodyPr>
          <a:lstStyle/>
          <a:p>
            <a:r>
              <a:rPr lang="en-US" altLang="ja-JP" dirty="0"/>
              <a:t>6</a:t>
            </a:r>
            <a:endParaRPr kumimoji="1" lang="ja-JP" altLang="en-US" dirty="0"/>
          </a:p>
        </p:txBody>
      </p:sp>
      <p:sp>
        <p:nvSpPr>
          <p:cNvPr id="39" name="テキスト ボックス 38">
            <a:extLst>
              <a:ext uri="{FF2B5EF4-FFF2-40B4-BE49-F238E27FC236}">
                <a16:creationId xmlns:a16="http://schemas.microsoft.com/office/drawing/2014/main" id="{254A8228-7CC6-BF03-4C6A-F54ECE3555D9}"/>
              </a:ext>
            </a:extLst>
          </p:cNvPr>
          <p:cNvSpPr txBox="1"/>
          <p:nvPr/>
        </p:nvSpPr>
        <p:spPr>
          <a:xfrm>
            <a:off x="3627579" y="5250945"/>
            <a:ext cx="309700" cy="369332"/>
          </a:xfrm>
          <a:prstGeom prst="rect">
            <a:avLst/>
          </a:prstGeom>
          <a:noFill/>
        </p:spPr>
        <p:txBody>
          <a:bodyPr wrap="none" rtlCol="0">
            <a:spAutoFit/>
          </a:bodyPr>
          <a:lstStyle/>
          <a:p>
            <a:r>
              <a:rPr lang="en-US" altLang="ja-JP" dirty="0"/>
              <a:t>6</a:t>
            </a:r>
            <a:endParaRPr kumimoji="1" lang="ja-JP" altLang="en-US" dirty="0"/>
          </a:p>
        </p:txBody>
      </p:sp>
      <p:sp>
        <p:nvSpPr>
          <p:cNvPr id="40" name="テキスト ボックス 39">
            <a:extLst>
              <a:ext uri="{FF2B5EF4-FFF2-40B4-BE49-F238E27FC236}">
                <a16:creationId xmlns:a16="http://schemas.microsoft.com/office/drawing/2014/main" id="{B3CD9ED7-46F9-00CD-5BE1-18A73B8F84EE}"/>
              </a:ext>
            </a:extLst>
          </p:cNvPr>
          <p:cNvSpPr txBox="1"/>
          <p:nvPr/>
        </p:nvSpPr>
        <p:spPr>
          <a:xfrm>
            <a:off x="3065151" y="3940602"/>
            <a:ext cx="309700" cy="369332"/>
          </a:xfrm>
          <a:prstGeom prst="rect">
            <a:avLst/>
          </a:prstGeom>
          <a:noFill/>
        </p:spPr>
        <p:txBody>
          <a:bodyPr wrap="none" rtlCol="0">
            <a:spAutoFit/>
          </a:bodyPr>
          <a:lstStyle/>
          <a:p>
            <a:r>
              <a:rPr lang="en-US" altLang="ja-JP" dirty="0"/>
              <a:t>6</a:t>
            </a:r>
            <a:endParaRPr kumimoji="1" lang="ja-JP" altLang="en-US" dirty="0"/>
          </a:p>
        </p:txBody>
      </p:sp>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C7611066-3574-2ECD-5887-8909B076146C}"/>
                  </a:ext>
                </a:extLst>
              </p:cNvPr>
              <p:cNvSpPr txBox="1"/>
              <p:nvPr/>
            </p:nvSpPr>
            <p:spPr>
              <a:xfrm>
                <a:off x="285792" y="5494832"/>
                <a:ext cx="1839186" cy="1024448"/>
              </a:xfrm>
              <a:prstGeom prst="rect">
                <a:avLst/>
              </a:prstGeom>
              <a:noFill/>
            </p:spPr>
            <p:txBody>
              <a:bodyPr wrap="square" rtlCol="0">
                <a:spAutoFit/>
              </a:bodyPr>
              <a:lstStyle/>
              <a:p>
                <a:r>
                  <a:rPr kumimoji="1" lang="ja-JP" altLang="en-US" sz="1600" dirty="0"/>
                  <a:t>母平均：</a:t>
                </a:r>
                <a:r>
                  <a:rPr kumimoji="1" lang="en-US" altLang="ja-JP" sz="1600" dirty="0"/>
                  <a:t>3.5</a:t>
                </a:r>
              </a:p>
              <a:p>
                <a:endParaRPr kumimoji="1" lang="en-US" altLang="ja-JP" sz="1600" dirty="0"/>
              </a:p>
              <a:p>
                <a:r>
                  <a:rPr kumimoji="1" lang="ja-JP" altLang="en-US" sz="1600" dirty="0"/>
                  <a:t>母分散：</a:t>
                </a:r>
                <a14:m>
                  <m:oMath xmlns:m="http://schemas.openxmlformats.org/officeDocument/2006/math">
                    <m:f>
                      <m:fPr>
                        <m:ctrlPr>
                          <a:rPr kumimoji="1" lang="en-US" altLang="ja-JP" sz="2000" i="1" smtClean="0">
                            <a:latin typeface="Cambria Math" panose="02040503050406030204" pitchFamily="18" charset="0"/>
                          </a:rPr>
                        </m:ctrlPr>
                      </m:fPr>
                      <m:num>
                        <m:r>
                          <a:rPr lang="en-US" altLang="ja-JP" sz="2000" i="1">
                            <a:latin typeface="Cambria Math" panose="02040503050406030204" pitchFamily="18" charset="0"/>
                          </a:rPr>
                          <m:t>35</m:t>
                        </m:r>
                      </m:num>
                      <m:den>
                        <m:r>
                          <a:rPr lang="en-US" altLang="ja-JP" sz="2000" i="1">
                            <a:latin typeface="Cambria Math" panose="02040503050406030204" pitchFamily="18" charset="0"/>
                          </a:rPr>
                          <m:t>12</m:t>
                        </m:r>
                      </m:den>
                    </m:f>
                  </m:oMath>
                </a14:m>
                <a:endParaRPr kumimoji="1" lang="ja-JP" altLang="en-US" sz="1600" dirty="0"/>
              </a:p>
            </p:txBody>
          </p:sp>
        </mc:Choice>
        <mc:Fallback xmlns="">
          <p:sp>
            <p:nvSpPr>
              <p:cNvPr id="41" name="テキスト ボックス 40">
                <a:extLst>
                  <a:ext uri="{FF2B5EF4-FFF2-40B4-BE49-F238E27FC236}">
                    <a16:creationId xmlns:a16="http://schemas.microsoft.com/office/drawing/2014/main" id="{C7611066-3574-2ECD-5887-8909B076146C}"/>
                  </a:ext>
                </a:extLst>
              </p:cNvPr>
              <p:cNvSpPr txBox="1">
                <a:spLocks noRot="1" noChangeAspect="1" noMove="1" noResize="1" noEditPoints="1" noAdjustHandles="1" noChangeArrowheads="1" noChangeShapeType="1" noTextEdit="1"/>
              </p:cNvSpPr>
              <p:nvPr/>
            </p:nvSpPr>
            <p:spPr>
              <a:xfrm>
                <a:off x="285792" y="5494832"/>
                <a:ext cx="1839186" cy="1024448"/>
              </a:xfrm>
              <a:prstGeom prst="rect">
                <a:avLst/>
              </a:prstGeom>
              <a:blipFill>
                <a:blip r:embed="rId2"/>
                <a:stretch>
                  <a:fillRect l="-1987" t="-2976"/>
                </a:stretch>
              </a:blipFill>
            </p:spPr>
            <p:txBody>
              <a:bodyPr/>
              <a:lstStyle/>
              <a:p>
                <a:r>
                  <a:rPr lang="ja-JP" altLang="en-US">
                    <a:noFill/>
                  </a:rPr>
                  <a:t> </a:t>
                </a:r>
              </a:p>
            </p:txBody>
          </p:sp>
        </mc:Fallback>
      </mc:AlternateContent>
      <p:cxnSp>
        <p:nvCxnSpPr>
          <p:cNvPr id="43" name="直線矢印コネクタ 42">
            <a:extLst>
              <a:ext uri="{FF2B5EF4-FFF2-40B4-BE49-F238E27FC236}">
                <a16:creationId xmlns:a16="http://schemas.microsoft.com/office/drawing/2014/main" id="{27775116-4A09-BD76-EE4B-DCDFA06A89AD}"/>
              </a:ext>
            </a:extLst>
          </p:cNvPr>
          <p:cNvCxnSpPr>
            <a:cxnSpLocks/>
            <a:endCxn id="44" idx="2"/>
          </p:cNvCxnSpPr>
          <p:nvPr/>
        </p:nvCxnSpPr>
        <p:spPr>
          <a:xfrm flipV="1">
            <a:off x="4398861" y="2158716"/>
            <a:ext cx="1732952" cy="760378"/>
          </a:xfrm>
          <a:prstGeom prst="straightConnector1">
            <a:avLst/>
          </a:prstGeom>
          <a:ln w="38100" cap="flat" cmpd="sng" algn="ctr">
            <a:solidFill>
              <a:schemeClr val="dk1"/>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4" name="楕円 43">
            <a:extLst>
              <a:ext uri="{FF2B5EF4-FFF2-40B4-BE49-F238E27FC236}">
                <a16:creationId xmlns:a16="http://schemas.microsoft.com/office/drawing/2014/main" id="{A4640EA5-6836-E4BF-E368-39E15CF86024}"/>
              </a:ext>
            </a:extLst>
          </p:cNvPr>
          <p:cNvSpPr/>
          <p:nvPr/>
        </p:nvSpPr>
        <p:spPr>
          <a:xfrm>
            <a:off x="6131813" y="1629317"/>
            <a:ext cx="1004879" cy="105879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46" name="楕円 45">
            <a:extLst>
              <a:ext uri="{FF2B5EF4-FFF2-40B4-BE49-F238E27FC236}">
                <a16:creationId xmlns:a16="http://schemas.microsoft.com/office/drawing/2014/main" id="{DFE304B3-8E98-2A1B-EAC4-25F7C231314E}"/>
              </a:ext>
            </a:extLst>
          </p:cNvPr>
          <p:cNvSpPr/>
          <p:nvPr/>
        </p:nvSpPr>
        <p:spPr>
          <a:xfrm flipV="1">
            <a:off x="6445850" y="1815713"/>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DB7901CF-4B8E-982D-14B2-74E40402CDA9}"/>
              </a:ext>
            </a:extLst>
          </p:cNvPr>
          <p:cNvSpPr/>
          <p:nvPr/>
        </p:nvSpPr>
        <p:spPr>
          <a:xfrm flipV="1">
            <a:off x="6598250" y="1968113"/>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BA646D76-C8A9-5666-FD1A-1B5A44593311}"/>
              </a:ext>
            </a:extLst>
          </p:cNvPr>
          <p:cNvSpPr/>
          <p:nvPr/>
        </p:nvSpPr>
        <p:spPr>
          <a:xfrm flipV="1">
            <a:off x="6750650" y="2120513"/>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5CE33EA1-DCB8-F719-15F8-63504CC779E3}"/>
              </a:ext>
            </a:extLst>
          </p:cNvPr>
          <p:cNvSpPr/>
          <p:nvPr/>
        </p:nvSpPr>
        <p:spPr>
          <a:xfrm flipV="1">
            <a:off x="6903050" y="2272913"/>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46130843-F634-8734-AE95-487D7AED0840}"/>
              </a:ext>
            </a:extLst>
          </p:cNvPr>
          <p:cNvSpPr/>
          <p:nvPr/>
        </p:nvSpPr>
        <p:spPr>
          <a:xfrm flipV="1">
            <a:off x="6873108" y="2480514"/>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ECF94BF3-33D3-652A-E70F-655C5B97FE70}"/>
              </a:ext>
            </a:extLst>
          </p:cNvPr>
          <p:cNvSpPr/>
          <p:nvPr/>
        </p:nvSpPr>
        <p:spPr>
          <a:xfrm flipV="1">
            <a:off x="6385966" y="2250981"/>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F79FD72A-04DC-D024-AEA1-F94C9F5162C7}"/>
              </a:ext>
            </a:extLst>
          </p:cNvPr>
          <p:cNvSpPr/>
          <p:nvPr/>
        </p:nvSpPr>
        <p:spPr>
          <a:xfrm flipV="1">
            <a:off x="6676628" y="175379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4FB51428-D24D-6DAB-458C-0D309050A272}"/>
              </a:ext>
            </a:extLst>
          </p:cNvPr>
          <p:cNvSpPr/>
          <p:nvPr/>
        </p:nvSpPr>
        <p:spPr>
          <a:xfrm flipV="1">
            <a:off x="6557623" y="2439660"/>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9AF6834A-03A5-C5AE-8F6F-A3955783125E}"/>
              </a:ext>
            </a:extLst>
          </p:cNvPr>
          <p:cNvSpPr/>
          <p:nvPr/>
        </p:nvSpPr>
        <p:spPr>
          <a:xfrm flipV="1">
            <a:off x="6903050" y="1965090"/>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B48788E3-8846-E8CB-02F1-43595748B2DD}"/>
              </a:ext>
            </a:extLst>
          </p:cNvPr>
          <p:cNvSpPr/>
          <p:nvPr/>
        </p:nvSpPr>
        <p:spPr>
          <a:xfrm flipV="1">
            <a:off x="6598250" y="2217923"/>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A02E5AAA-C3B6-11E8-2BDA-036AAA3C2B9F}"/>
              </a:ext>
            </a:extLst>
          </p:cNvPr>
          <p:cNvSpPr/>
          <p:nvPr/>
        </p:nvSpPr>
        <p:spPr>
          <a:xfrm flipV="1">
            <a:off x="6327379" y="2078804"/>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1076A49C-3F18-8BD2-E2CE-86F12453A83E}"/>
              </a:ext>
            </a:extLst>
          </p:cNvPr>
          <p:cNvSpPr/>
          <p:nvPr/>
        </p:nvSpPr>
        <p:spPr>
          <a:xfrm>
            <a:off x="6131813" y="3278922"/>
            <a:ext cx="1004879" cy="105879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37362C9F-266E-D70D-0AA0-B3E3D1EAF891}"/>
              </a:ext>
            </a:extLst>
          </p:cNvPr>
          <p:cNvSpPr/>
          <p:nvPr/>
        </p:nvSpPr>
        <p:spPr>
          <a:xfrm flipV="1">
            <a:off x="6445850" y="3465318"/>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B4F1FD5C-2EF0-CAF6-D5BA-732A836F9065}"/>
              </a:ext>
            </a:extLst>
          </p:cNvPr>
          <p:cNvSpPr/>
          <p:nvPr/>
        </p:nvSpPr>
        <p:spPr>
          <a:xfrm flipV="1">
            <a:off x="6598250" y="3617718"/>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B3C70884-056B-17C9-34D1-C42FF96D02A1}"/>
              </a:ext>
            </a:extLst>
          </p:cNvPr>
          <p:cNvSpPr/>
          <p:nvPr/>
        </p:nvSpPr>
        <p:spPr>
          <a:xfrm flipV="1">
            <a:off x="6750650" y="3770118"/>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CF4EBCC1-2809-2E05-E456-5A7CC0B869BD}"/>
              </a:ext>
            </a:extLst>
          </p:cNvPr>
          <p:cNvSpPr/>
          <p:nvPr/>
        </p:nvSpPr>
        <p:spPr>
          <a:xfrm flipV="1">
            <a:off x="6903050" y="3922518"/>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楕円 61">
            <a:extLst>
              <a:ext uri="{FF2B5EF4-FFF2-40B4-BE49-F238E27FC236}">
                <a16:creationId xmlns:a16="http://schemas.microsoft.com/office/drawing/2014/main" id="{035575B8-6464-159B-33C0-072E5DA5208D}"/>
              </a:ext>
            </a:extLst>
          </p:cNvPr>
          <p:cNvSpPr/>
          <p:nvPr/>
        </p:nvSpPr>
        <p:spPr>
          <a:xfrm flipV="1">
            <a:off x="6873108" y="413011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楕円 62">
            <a:extLst>
              <a:ext uri="{FF2B5EF4-FFF2-40B4-BE49-F238E27FC236}">
                <a16:creationId xmlns:a16="http://schemas.microsoft.com/office/drawing/2014/main" id="{767B37EA-F141-8F71-8EBC-67853382A22A}"/>
              </a:ext>
            </a:extLst>
          </p:cNvPr>
          <p:cNvSpPr/>
          <p:nvPr/>
        </p:nvSpPr>
        <p:spPr>
          <a:xfrm flipV="1">
            <a:off x="6385966" y="3900586"/>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楕円 63">
            <a:extLst>
              <a:ext uri="{FF2B5EF4-FFF2-40B4-BE49-F238E27FC236}">
                <a16:creationId xmlns:a16="http://schemas.microsoft.com/office/drawing/2014/main" id="{A643D7F2-2D95-3ECA-CB1B-0544F9C403E0}"/>
              </a:ext>
            </a:extLst>
          </p:cNvPr>
          <p:cNvSpPr/>
          <p:nvPr/>
        </p:nvSpPr>
        <p:spPr>
          <a:xfrm flipV="1">
            <a:off x="6676628" y="3403404"/>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楕円 64">
            <a:extLst>
              <a:ext uri="{FF2B5EF4-FFF2-40B4-BE49-F238E27FC236}">
                <a16:creationId xmlns:a16="http://schemas.microsoft.com/office/drawing/2014/main" id="{C9597561-BD3E-6779-4636-492F9EEF88E8}"/>
              </a:ext>
            </a:extLst>
          </p:cNvPr>
          <p:cNvSpPr/>
          <p:nvPr/>
        </p:nvSpPr>
        <p:spPr>
          <a:xfrm flipV="1">
            <a:off x="6557623" y="4089265"/>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楕円 65">
            <a:extLst>
              <a:ext uri="{FF2B5EF4-FFF2-40B4-BE49-F238E27FC236}">
                <a16:creationId xmlns:a16="http://schemas.microsoft.com/office/drawing/2014/main" id="{67D25295-7ABA-4980-AA69-FD47D5645D30}"/>
              </a:ext>
            </a:extLst>
          </p:cNvPr>
          <p:cNvSpPr/>
          <p:nvPr/>
        </p:nvSpPr>
        <p:spPr>
          <a:xfrm flipV="1">
            <a:off x="6903050" y="3614695"/>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楕円 66">
            <a:extLst>
              <a:ext uri="{FF2B5EF4-FFF2-40B4-BE49-F238E27FC236}">
                <a16:creationId xmlns:a16="http://schemas.microsoft.com/office/drawing/2014/main" id="{731DE38B-62C6-26A1-56BA-997AAD4CEFD1}"/>
              </a:ext>
            </a:extLst>
          </p:cNvPr>
          <p:cNvSpPr/>
          <p:nvPr/>
        </p:nvSpPr>
        <p:spPr>
          <a:xfrm flipV="1">
            <a:off x="6598250" y="3867528"/>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楕円 67">
            <a:extLst>
              <a:ext uri="{FF2B5EF4-FFF2-40B4-BE49-F238E27FC236}">
                <a16:creationId xmlns:a16="http://schemas.microsoft.com/office/drawing/2014/main" id="{8607787C-3B35-902B-0357-2046B6E8CF19}"/>
              </a:ext>
            </a:extLst>
          </p:cNvPr>
          <p:cNvSpPr/>
          <p:nvPr/>
        </p:nvSpPr>
        <p:spPr>
          <a:xfrm flipV="1">
            <a:off x="6327379" y="372840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楕円 68">
            <a:extLst>
              <a:ext uri="{FF2B5EF4-FFF2-40B4-BE49-F238E27FC236}">
                <a16:creationId xmlns:a16="http://schemas.microsoft.com/office/drawing/2014/main" id="{76A8C344-9879-AF67-52B7-BEEB88BB0D7A}"/>
              </a:ext>
            </a:extLst>
          </p:cNvPr>
          <p:cNvSpPr/>
          <p:nvPr/>
        </p:nvSpPr>
        <p:spPr>
          <a:xfrm>
            <a:off x="6155694" y="4955763"/>
            <a:ext cx="1004879" cy="105879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70" name="楕円 69">
            <a:extLst>
              <a:ext uri="{FF2B5EF4-FFF2-40B4-BE49-F238E27FC236}">
                <a16:creationId xmlns:a16="http://schemas.microsoft.com/office/drawing/2014/main" id="{1AD3203E-EA5B-2D04-70CE-F826178732BB}"/>
              </a:ext>
            </a:extLst>
          </p:cNvPr>
          <p:cNvSpPr/>
          <p:nvPr/>
        </p:nvSpPr>
        <p:spPr>
          <a:xfrm flipV="1">
            <a:off x="6469731" y="514215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楕円 70">
            <a:extLst>
              <a:ext uri="{FF2B5EF4-FFF2-40B4-BE49-F238E27FC236}">
                <a16:creationId xmlns:a16="http://schemas.microsoft.com/office/drawing/2014/main" id="{621BC9C4-A838-BFE7-49A3-6B6F56BFE734}"/>
              </a:ext>
            </a:extLst>
          </p:cNvPr>
          <p:cNvSpPr/>
          <p:nvPr/>
        </p:nvSpPr>
        <p:spPr>
          <a:xfrm flipV="1">
            <a:off x="6622131" y="529455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楕円 71">
            <a:extLst>
              <a:ext uri="{FF2B5EF4-FFF2-40B4-BE49-F238E27FC236}">
                <a16:creationId xmlns:a16="http://schemas.microsoft.com/office/drawing/2014/main" id="{25911DC1-E028-D858-282C-BB00E72E670E}"/>
              </a:ext>
            </a:extLst>
          </p:cNvPr>
          <p:cNvSpPr/>
          <p:nvPr/>
        </p:nvSpPr>
        <p:spPr>
          <a:xfrm flipV="1">
            <a:off x="6774531" y="544695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楕円 72">
            <a:extLst>
              <a:ext uri="{FF2B5EF4-FFF2-40B4-BE49-F238E27FC236}">
                <a16:creationId xmlns:a16="http://schemas.microsoft.com/office/drawing/2014/main" id="{BCCBD897-9555-4EC6-6DB6-61D6A240E7F5}"/>
              </a:ext>
            </a:extLst>
          </p:cNvPr>
          <p:cNvSpPr/>
          <p:nvPr/>
        </p:nvSpPr>
        <p:spPr>
          <a:xfrm flipV="1">
            <a:off x="6926931" y="559935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楕円 73">
            <a:extLst>
              <a:ext uri="{FF2B5EF4-FFF2-40B4-BE49-F238E27FC236}">
                <a16:creationId xmlns:a16="http://schemas.microsoft.com/office/drawing/2014/main" id="{8AD2BB71-E782-DE2E-DAF0-00E5EA0750E8}"/>
              </a:ext>
            </a:extLst>
          </p:cNvPr>
          <p:cNvSpPr/>
          <p:nvPr/>
        </p:nvSpPr>
        <p:spPr>
          <a:xfrm flipV="1">
            <a:off x="6896989" y="5806960"/>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楕円 74">
            <a:extLst>
              <a:ext uri="{FF2B5EF4-FFF2-40B4-BE49-F238E27FC236}">
                <a16:creationId xmlns:a16="http://schemas.microsoft.com/office/drawing/2014/main" id="{BCA1CDAA-77BB-2003-29FC-8E9D97B7BCF9}"/>
              </a:ext>
            </a:extLst>
          </p:cNvPr>
          <p:cNvSpPr/>
          <p:nvPr/>
        </p:nvSpPr>
        <p:spPr>
          <a:xfrm flipV="1">
            <a:off x="6409847" y="5577427"/>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楕円 75">
            <a:extLst>
              <a:ext uri="{FF2B5EF4-FFF2-40B4-BE49-F238E27FC236}">
                <a16:creationId xmlns:a16="http://schemas.microsoft.com/office/drawing/2014/main" id="{F7E2F7A2-1ACA-EF42-1F7E-7A60FB598362}"/>
              </a:ext>
            </a:extLst>
          </p:cNvPr>
          <p:cNvSpPr/>
          <p:nvPr/>
        </p:nvSpPr>
        <p:spPr>
          <a:xfrm flipV="1">
            <a:off x="6700509" y="5080245"/>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楕円 76">
            <a:extLst>
              <a:ext uri="{FF2B5EF4-FFF2-40B4-BE49-F238E27FC236}">
                <a16:creationId xmlns:a16="http://schemas.microsoft.com/office/drawing/2014/main" id="{77B53C41-426F-63C2-00A9-8DC49C104329}"/>
              </a:ext>
            </a:extLst>
          </p:cNvPr>
          <p:cNvSpPr/>
          <p:nvPr/>
        </p:nvSpPr>
        <p:spPr>
          <a:xfrm flipV="1">
            <a:off x="6581504" y="5766106"/>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楕円 77">
            <a:extLst>
              <a:ext uri="{FF2B5EF4-FFF2-40B4-BE49-F238E27FC236}">
                <a16:creationId xmlns:a16="http://schemas.microsoft.com/office/drawing/2014/main" id="{2BD763A3-F4C5-7333-63F0-74F622208DBD}"/>
              </a:ext>
            </a:extLst>
          </p:cNvPr>
          <p:cNvSpPr/>
          <p:nvPr/>
        </p:nvSpPr>
        <p:spPr>
          <a:xfrm flipV="1">
            <a:off x="6926931" y="5291536"/>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楕円 78">
            <a:extLst>
              <a:ext uri="{FF2B5EF4-FFF2-40B4-BE49-F238E27FC236}">
                <a16:creationId xmlns:a16="http://schemas.microsoft.com/office/drawing/2014/main" id="{D8D55B45-A618-D651-66E3-EC63FD912EC6}"/>
              </a:ext>
            </a:extLst>
          </p:cNvPr>
          <p:cNvSpPr/>
          <p:nvPr/>
        </p:nvSpPr>
        <p:spPr>
          <a:xfrm flipV="1">
            <a:off x="6622131" y="5544369"/>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楕円 79">
            <a:extLst>
              <a:ext uri="{FF2B5EF4-FFF2-40B4-BE49-F238E27FC236}">
                <a16:creationId xmlns:a16="http://schemas.microsoft.com/office/drawing/2014/main" id="{5C88256C-6C69-FF71-CEC1-290E7E662CEE}"/>
              </a:ext>
            </a:extLst>
          </p:cNvPr>
          <p:cNvSpPr/>
          <p:nvPr/>
        </p:nvSpPr>
        <p:spPr>
          <a:xfrm flipV="1">
            <a:off x="6351260" y="5405250"/>
            <a:ext cx="59884" cy="598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 name="直線矢印コネクタ 80">
            <a:extLst>
              <a:ext uri="{FF2B5EF4-FFF2-40B4-BE49-F238E27FC236}">
                <a16:creationId xmlns:a16="http://schemas.microsoft.com/office/drawing/2014/main" id="{616AB668-D5AF-E24E-7874-7C27C77D167B}"/>
              </a:ext>
            </a:extLst>
          </p:cNvPr>
          <p:cNvCxnSpPr>
            <a:cxnSpLocks/>
          </p:cNvCxnSpPr>
          <p:nvPr/>
        </p:nvCxnSpPr>
        <p:spPr>
          <a:xfrm flipV="1">
            <a:off x="4832344" y="3812119"/>
            <a:ext cx="1317741" cy="54990"/>
          </a:xfrm>
          <a:prstGeom prst="straightConnector1">
            <a:avLst/>
          </a:prstGeom>
          <a:ln w="38100" cap="flat" cmpd="sng" algn="ctr">
            <a:solidFill>
              <a:schemeClr val="dk1"/>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3" name="直線矢印コネクタ 82">
            <a:extLst>
              <a:ext uri="{FF2B5EF4-FFF2-40B4-BE49-F238E27FC236}">
                <a16:creationId xmlns:a16="http://schemas.microsoft.com/office/drawing/2014/main" id="{C3A9FA87-DB59-65DA-8702-937DB5A678DC}"/>
              </a:ext>
            </a:extLst>
          </p:cNvPr>
          <p:cNvCxnSpPr>
            <a:cxnSpLocks/>
          </p:cNvCxnSpPr>
          <p:nvPr/>
        </p:nvCxnSpPr>
        <p:spPr>
          <a:xfrm>
            <a:off x="4636545" y="4906148"/>
            <a:ext cx="1507028" cy="476627"/>
          </a:xfrm>
          <a:prstGeom prst="straightConnector1">
            <a:avLst/>
          </a:prstGeom>
          <a:ln w="38100" cap="flat" cmpd="sng" algn="ctr">
            <a:solidFill>
              <a:schemeClr val="dk1"/>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6" name="テキスト ボックス 85">
            <a:extLst>
              <a:ext uri="{FF2B5EF4-FFF2-40B4-BE49-F238E27FC236}">
                <a16:creationId xmlns:a16="http://schemas.microsoft.com/office/drawing/2014/main" id="{172CE455-D0A8-9F1D-AAB8-E16163899D4D}"/>
              </a:ext>
            </a:extLst>
          </p:cNvPr>
          <p:cNvSpPr txBox="1"/>
          <p:nvPr/>
        </p:nvSpPr>
        <p:spPr>
          <a:xfrm>
            <a:off x="5508554" y="1580782"/>
            <a:ext cx="790601" cy="369332"/>
          </a:xfrm>
          <a:prstGeom prst="rect">
            <a:avLst/>
          </a:prstGeom>
          <a:noFill/>
        </p:spPr>
        <p:txBody>
          <a:bodyPr wrap="none" rtlCol="0">
            <a:spAutoFit/>
          </a:bodyPr>
          <a:lstStyle/>
          <a:p>
            <a:r>
              <a:rPr kumimoji="1" lang="en-US" altLang="ja-JP" dirty="0"/>
              <a:t>100</a:t>
            </a:r>
            <a:r>
              <a:rPr kumimoji="1" lang="ja-JP" altLang="en-US" dirty="0"/>
              <a:t>回</a:t>
            </a:r>
          </a:p>
        </p:txBody>
      </p:sp>
      <p:sp>
        <p:nvSpPr>
          <p:cNvPr id="87" name="テキスト ボックス 86">
            <a:extLst>
              <a:ext uri="{FF2B5EF4-FFF2-40B4-BE49-F238E27FC236}">
                <a16:creationId xmlns:a16="http://schemas.microsoft.com/office/drawing/2014/main" id="{637C70CB-C58E-40FA-CBEB-2ED1A39BBC21}"/>
              </a:ext>
            </a:extLst>
          </p:cNvPr>
          <p:cNvSpPr txBox="1"/>
          <p:nvPr/>
        </p:nvSpPr>
        <p:spPr>
          <a:xfrm>
            <a:off x="5498230" y="3237362"/>
            <a:ext cx="790601" cy="369332"/>
          </a:xfrm>
          <a:prstGeom prst="rect">
            <a:avLst/>
          </a:prstGeom>
          <a:noFill/>
        </p:spPr>
        <p:txBody>
          <a:bodyPr wrap="none" rtlCol="0">
            <a:spAutoFit/>
          </a:bodyPr>
          <a:lstStyle/>
          <a:p>
            <a:r>
              <a:rPr kumimoji="1" lang="en-US" altLang="ja-JP" dirty="0"/>
              <a:t>100</a:t>
            </a:r>
            <a:r>
              <a:rPr kumimoji="1" lang="ja-JP" altLang="en-US" dirty="0"/>
              <a:t>回</a:t>
            </a:r>
          </a:p>
        </p:txBody>
      </p:sp>
      <p:sp>
        <p:nvSpPr>
          <p:cNvPr id="88" name="テキスト ボックス 87">
            <a:extLst>
              <a:ext uri="{FF2B5EF4-FFF2-40B4-BE49-F238E27FC236}">
                <a16:creationId xmlns:a16="http://schemas.microsoft.com/office/drawing/2014/main" id="{750F9945-C25C-20AF-63BF-A3FC5FE4E95F}"/>
              </a:ext>
            </a:extLst>
          </p:cNvPr>
          <p:cNvSpPr txBox="1"/>
          <p:nvPr/>
        </p:nvSpPr>
        <p:spPr>
          <a:xfrm>
            <a:off x="5614764" y="4756010"/>
            <a:ext cx="790601" cy="369332"/>
          </a:xfrm>
          <a:prstGeom prst="rect">
            <a:avLst/>
          </a:prstGeom>
          <a:noFill/>
        </p:spPr>
        <p:txBody>
          <a:bodyPr wrap="none" rtlCol="0">
            <a:spAutoFit/>
          </a:bodyPr>
          <a:lstStyle/>
          <a:p>
            <a:r>
              <a:rPr kumimoji="1" lang="en-US" altLang="ja-JP" dirty="0"/>
              <a:t>100</a:t>
            </a:r>
            <a:r>
              <a:rPr kumimoji="1" lang="ja-JP" altLang="en-US" dirty="0"/>
              <a:t>回</a:t>
            </a:r>
          </a:p>
        </p:txBody>
      </p:sp>
      <p:sp>
        <p:nvSpPr>
          <p:cNvPr id="94" name="テキスト ボックス 93">
            <a:extLst>
              <a:ext uri="{FF2B5EF4-FFF2-40B4-BE49-F238E27FC236}">
                <a16:creationId xmlns:a16="http://schemas.microsoft.com/office/drawing/2014/main" id="{165F35A7-6961-DFFC-AF1B-9166BA0F3FA9}"/>
              </a:ext>
            </a:extLst>
          </p:cNvPr>
          <p:cNvSpPr txBox="1"/>
          <p:nvPr/>
        </p:nvSpPr>
        <p:spPr>
          <a:xfrm>
            <a:off x="7289092" y="1974050"/>
            <a:ext cx="1776448" cy="369332"/>
          </a:xfrm>
          <a:prstGeom prst="rect">
            <a:avLst/>
          </a:prstGeom>
          <a:noFill/>
        </p:spPr>
        <p:txBody>
          <a:bodyPr wrap="none" rtlCol="0">
            <a:spAutoFit/>
          </a:bodyPr>
          <a:lstStyle/>
          <a:p>
            <a:r>
              <a:rPr kumimoji="1" lang="ja-JP" altLang="en-US" dirty="0"/>
              <a:t>標本平均：</a:t>
            </a:r>
            <a:r>
              <a:rPr kumimoji="1" lang="en-US" altLang="ja-JP" dirty="0"/>
              <a:t>3.67</a:t>
            </a:r>
            <a:endParaRPr kumimoji="1" lang="ja-JP" altLang="en-US" dirty="0"/>
          </a:p>
        </p:txBody>
      </p:sp>
      <p:sp>
        <p:nvSpPr>
          <p:cNvPr id="95" name="テキスト ボックス 94">
            <a:extLst>
              <a:ext uri="{FF2B5EF4-FFF2-40B4-BE49-F238E27FC236}">
                <a16:creationId xmlns:a16="http://schemas.microsoft.com/office/drawing/2014/main" id="{AC840750-75C0-11FD-DA41-F780927C4A80}"/>
              </a:ext>
            </a:extLst>
          </p:cNvPr>
          <p:cNvSpPr txBox="1"/>
          <p:nvPr/>
        </p:nvSpPr>
        <p:spPr>
          <a:xfrm>
            <a:off x="7289092" y="3654948"/>
            <a:ext cx="1776448" cy="369332"/>
          </a:xfrm>
          <a:prstGeom prst="rect">
            <a:avLst/>
          </a:prstGeom>
          <a:noFill/>
        </p:spPr>
        <p:txBody>
          <a:bodyPr wrap="none" rtlCol="0">
            <a:spAutoFit/>
          </a:bodyPr>
          <a:lstStyle/>
          <a:p>
            <a:r>
              <a:rPr kumimoji="1" lang="ja-JP" altLang="en-US" dirty="0"/>
              <a:t>標本平均：</a:t>
            </a:r>
            <a:r>
              <a:rPr kumimoji="1" lang="en-US" altLang="ja-JP" dirty="0"/>
              <a:t>3.54</a:t>
            </a:r>
            <a:endParaRPr kumimoji="1" lang="ja-JP" altLang="en-US" dirty="0"/>
          </a:p>
        </p:txBody>
      </p:sp>
      <p:sp>
        <p:nvSpPr>
          <p:cNvPr id="96" name="テキスト ボックス 95">
            <a:extLst>
              <a:ext uri="{FF2B5EF4-FFF2-40B4-BE49-F238E27FC236}">
                <a16:creationId xmlns:a16="http://schemas.microsoft.com/office/drawing/2014/main" id="{C4F54B06-056E-DC29-F60F-7D03A51931E1}"/>
              </a:ext>
            </a:extLst>
          </p:cNvPr>
          <p:cNvSpPr txBox="1"/>
          <p:nvPr/>
        </p:nvSpPr>
        <p:spPr>
          <a:xfrm>
            <a:off x="7300852" y="5280468"/>
            <a:ext cx="1776448" cy="369332"/>
          </a:xfrm>
          <a:prstGeom prst="rect">
            <a:avLst/>
          </a:prstGeom>
          <a:noFill/>
        </p:spPr>
        <p:txBody>
          <a:bodyPr wrap="none" rtlCol="0">
            <a:spAutoFit/>
          </a:bodyPr>
          <a:lstStyle/>
          <a:p>
            <a:r>
              <a:rPr kumimoji="1" lang="ja-JP" altLang="en-US" dirty="0"/>
              <a:t>標本平均：</a:t>
            </a:r>
            <a:r>
              <a:rPr kumimoji="1" lang="en-US" altLang="ja-JP" dirty="0"/>
              <a:t>3.31</a:t>
            </a:r>
            <a:endParaRPr kumimoji="1" lang="ja-JP" altLang="en-US" dirty="0"/>
          </a:p>
        </p:txBody>
      </p:sp>
      <p:cxnSp>
        <p:nvCxnSpPr>
          <p:cNvPr id="100" name="直線コネクタ 99">
            <a:extLst>
              <a:ext uri="{FF2B5EF4-FFF2-40B4-BE49-F238E27FC236}">
                <a16:creationId xmlns:a16="http://schemas.microsoft.com/office/drawing/2014/main" id="{76FF7982-DE1D-A9FB-D78B-68BE4AC51A0A}"/>
              </a:ext>
            </a:extLst>
          </p:cNvPr>
          <p:cNvCxnSpPr/>
          <p:nvPr/>
        </p:nvCxnSpPr>
        <p:spPr>
          <a:xfrm>
            <a:off x="8028292" y="5751588"/>
            <a:ext cx="0" cy="766355"/>
          </a:xfrm>
          <a:prstGeom prst="line">
            <a:avLst/>
          </a:prstGeom>
          <a:ln w="57150">
            <a:prstDash val="sysDot"/>
          </a:ln>
        </p:spPr>
        <p:style>
          <a:lnRef idx="3">
            <a:schemeClr val="dk1"/>
          </a:lnRef>
          <a:fillRef idx="0">
            <a:schemeClr val="dk1"/>
          </a:fillRef>
          <a:effectRef idx="2">
            <a:schemeClr val="dk1"/>
          </a:effectRef>
          <a:fontRef idx="minor">
            <a:schemeClr val="tx1"/>
          </a:fontRef>
        </p:style>
      </p:cxnSp>
      <p:sp>
        <p:nvSpPr>
          <p:cNvPr id="5" name="タイトル 4">
            <a:extLst>
              <a:ext uri="{FF2B5EF4-FFF2-40B4-BE49-F238E27FC236}">
                <a16:creationId xmlns:a16="http://schemas.microsoft.com/office/drawing/2014/main" id="{4857E131-9F64-29B2-25F4-6404C833F28A}"/>
              </a:ext>
            </a:extLst>
          </p:cNvPr>
          <p:cNvSpPr>
            <a:spLocks noGrp="1"/>
          </p:cNvSpPr>
          <p:nvPr>
            <p:ph type="title"/>
          </p:nvPr>
        </p:nvSpPr>
        <p:spPr>
          <a:xfrm>
            <a:off x="360859" y="283380"/>
            <a:ext cx="10058400" cy="1371600"/>
          </a:xfrm>
        </p:spPr>
        <p:txBody>
          <a:bodyPr/>
          <a:lstStyle/>
          <a:p>
            <a:r>
              <a:rPr lang="ja-JP" altLang="en-US" dirty="0"/>
              <a:t>中心極限定理の考え方</a:t>
            </a:r>
          </a:p>
        </p:txBody>
      </p:sp>
    </p:spTree>
    <p:extLst>
      <p:ext uri="{BB962C8B-B14F-4D97-AF65-F5344CB8AC3E}">
        <p14:creationId xmlns:p14="http://schemas.microsoft.com/office/powerpoint/2010/main" val="216273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a:extLst>
              <a:ext uri="{FF2B5EF4-FFF2-40B4-BE49-F238E27FC236}">
                <a16:creationId xmlns:a16="http://schemas.microsoft.com/office/drawing/2014/main" id="{905727F2-DDB1-769A-5C99-2790AD7037D8}"/>
              </a:ext>
            </a:extLst>
          </p:cNvPr>
          <p:cNvSpPr/>
          <p:nvPr/>
        </p:nvSpPr>
        <p:spPr>
          <a:xfrm>
            <a:off x="508000" y="609600"/>
            <a:ext cx="11176000" cy="107141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D2C29BDA-F86F-09E0-E665-41C90CE6FC49}"/>
              </a:ext>
            </a:extLst>
          </p:cNvPr>
          <p:cNvSpPr>
            <a:spLocks noGrp="1"/>
          </p:cNvSpPr>
          <p:nvPr>
            <p:ph type="title"/>
          </p:nvPr>
        </p:nvSpPr>
        <p:spPr>
          <a:xfrm>
            <a:off x="937491" y="1867142"/>
            <a:ext cx="10058400" cy="1371600"/>
          </a:xfrm>
        </p:spPr>
        <p:txBody>
          <a:bodyPr/>
          <a:lstStyle/>
          <a:p>
            <a:r>
              <a:rPr kumimoji="1" lang="ja-JP" altLang="en-US" sz="3200" dirty="0"/>
              <a:t>標本平均の分布をヒストグラムで表すと、正規分布の形に近づく！</a:t>
            </a:r>
          </a:p>
        </p:txBody>
      </p:sp>
      <p:sp>
        <p:nvSpPr>
          <p:cNvPr id="3" name="テキスト ボックス 2">
            <a:extLst>
              <a:ext uri="{FF2B5EF4-FFF2-40B4-BE49-F238E27FC236}">
                <a16:creationId xmlns:a16="http://schemas.microsoft.com/office/drawing/2014/main" id="{FD3F4E60-35ED-4CE9-237D-7A4A094AB36A}"/>
              </a:ext>
            </a:extLst>
          </p:cNvPr>
          <p:cNvSpPr txBox="1"/>
          <p:nvPr/>
        </p:nvSpPr>
        <p:spPr>
          <a:xfrm>
            <a:off x="872836" y="1198196"/>
            <a:ext cx="1776448" cy="369332"/>
          </a:xfrm>
          <a:prstGeom prst="rect">
            <a:avLst/>
          </a:prstGeom>
          <a:noFill/>
        </p:spPr>
        <p:txBody>
          <a:bodyPr wrap="none" rtlCol="0">
            <a:spAutoFit/>
          </a:bodyPr>
          <a:lstStyle/>
          <a:p>
            <a:r>
              <a:rPr kumimoji="1" lang="ja-JP" altLang="en-US" dirty="0"/>
              <a:t>標本平均：</a:t>
            </a:r>
            <a:r>
              <a:rPr kumimoji="1" lang="en-US" altLang="ja-JP" dirty="0"/>
              <a:t>3.67</a:t>
            </a:r>
            <a:endParaRPr kumimoji="1" lang="ja-JP" altLang="en-US" dirty="0"/>
          </a:p>
        </p:txBody>
      </p:sp>
      <p:sp>
        <p:nvSpPr>
          <p:cNvPr id="5" name="テキスト ボックス 4">
            <a:extLst>
              <a:ext uri="{FF2B5EF4-FFF2-40B4-BE49-F238E27FC236}">
                <a16:creationId xmlns:a16="http://schemas.microsoft.com/office/drawing/2014/main" id="{723DAFF6-9210-D9F1-4138-C65CF57E5EDF}"/>
              </a:ext>
            </a:extLst>
          </p:cNvPr>
          <p:cNvSpPr txBox="1"/>
          <p:nvPr/>
        </p:nvSpPr>
        <p:spPr>
          <a:xfrm>
            <a:off x="872836" y="746973"/>
            <a:ext cx="1233030" cy="369332"/>
          </a:xfrm>
          <a:prstGeom prst="rect">
            <a:avLst/>
          </a:prstGeom>
          <a:noFill/>
        </p:spPr>
        <p:txBody>
          <a:bodyPr wrap="none" rtlCol="0">
            <a:spAutoFit/>
          </a:bodyPr>
          <a:lstStyle/>
          <a:p>
            <a:r>
              <a:rPr kumimoji="1" lang="ja-JP" altLang="en-US" dirty="0"/>
              <a:t>サンプル</a:t>
            </a:r>
            <a:r>
              <a:rPr kumimoji="1" lang="en-US" altLang="ja-JP" dirty="0"/>
              <a:t>1</a:t>
            </a:r>
            <a:endParaRPr kumimoji="1" lang="ja-JP" altLang="en-US" dirty="0"/>
          </a:p>
        </p:txBody>
      </p:sp>
      <p:sp>
        <p:nvSpPr>
          <p:cNvPr id="6" name="テキスト ボックス 5">
            <a:extLst>
              <a:ext uri="{FF2B5EF4-FFF2-40B4-BE49-F238E27FC236}">
                <a16:creationId xmlns:a16="http://schemas.microsoft.com/office/drawing/2014/main" id="{1E4A9ED6-45E3-CBCB-E6AF-3D574C8665AB}"/>
              </a:ext>
            </a:extLst>
          </p:cNvPr>
          <p:cNvSpPr txBox="1"/>
          <p:nvPr/>
        </p:nvSpPr>
        <p:spPr>
          <a:xfrm>
            <a:off x="3528290" y="1198196"/>
            <a:ext cx="1776448" cy="369332"/>
          </a:xfrm>
          <a:prstGeom prst="rect">
            <a:avLst/>
          </a:prstGeom>
          <a:noFill/>
        </p:spPr>
        <p:txBody>
          <a:bodyPr wrap="none" rtlCol="0">
            <a:spAutoFit/>
          </a:bodyPr>
          <a:lstStyle/>
          <a:p>
            <a:r>
              <a:rPr kumimoji="1" lang="ja-JP" altLang="en-US" dirty="0"/>
              <a:t>標本平均：</a:t>
            </a:r>
            <a:r>
              <a:rPr kumimoji="1" lang="en-US" altLang="ja-JP" dirty="0"/>
              <a:t>3.54</a:t>
            </a:r>
            <a:endParaRPr kumimoji="1" lang="ja-JP" altLang="en-US" dirty="0"/>
          </a:p>
        </p:txBody>
      </p:sp>
      <p:sp>
        <p:nvSpPr>
          <p:cNvPr id="7" name="テキスト ボックス 6">
            <a:extLst>
              <a:ext uri="{FF2B5EF4-FFF2-40B4-BE49-F238E27FC236}">
                <a16:creationId xmlns:a16="http://schemas.microsoft.com/office/drawing/2014/main" id="{51347220-A319-F97F-B997-F370A1435115}"/>
              </a:ext>
            </a:extLst>
          </p:cNvPr>
          <p:cNvSpPr txBox="1"/>
          <p:nvPr/>
        </p:nvSpPr>
        <p:spPr>
          <a:xfrm>
            <a:off x="3528290" y="746973"/>
            <a:ext cx="1233030" cy="369332"/>
          </a:xfrm>
          <a:prstGeom prst="rect">
            <a:avLst/>
          </a:prstGeom>
          <a:noFill/>
        </p:spPr>
        <p:txBody>
          <a:bodyPr wrap="none" rtlCol="0">
            <a:spAutoFit/>
          </a:bodyPr>
          <a:lstStyle/>
          <a:p>
            <a:r>
              <a:rPr kumimoji="1" lang="ja-JP" altLang="en-US" dirty="0"/>
              <a:t>サンプル</a:t>
            </a:r>
            <a:r>
              <a:rPr lang="en-US" altLang="ja-JP" dirty="0"/>
              <a:t>2</a:t>
            </a:r>
            <a:endParaRPr kumimoji="1" lang="ja-JP" altLang="en-US" dirty="0"/>
          </a:p>
        </p:txBody>
      </p:sp>
      <p:sp>
        <p:nvSpPr>
          <p:cNvPr id="8" name="テキスト ボックス 7">
            <a:extLst>
              <a:ext uri="{FF2B5EF4-FFF2-40B4-BE49-F238E27FC236}">
                <a16:creationId xmlns:a16="http://schemas.microsoft.com/office/drawing/2014/main" id="{243A0DD9-B671-115F-E8C1-6FA81E51D730}"/>
              </a:ext>
            </a:extLst>
          </p:cNvPr>
          <p:cNvSpPr txBox="1"/>
          <p:nvPr/>
        </p:nvSpPr>
        <p:spPr>
          <a:xfrm>
            <a:off x="6186809" y="1175876"/>
            <a:ext cx="1776448" cy="369332"/>
          </a:xfrm>
          <a:prstGeom prst="rect">
            <a:avLst/>
          </a:prstGeom>
          <a:noFill/>
        </p:spPr>
        <p:txBody>
          <a:bodyPr wrap="none" rtlCol="0">
            <a:spAutoFit/>
          </a:bodyPr>
          <a:lstStyle/>
          <a:p>
            <a:r>
              <a:rPr kumimoji="1" lang="ja-JP" altLang="en-US" dirty="0"/>
              <a:t>標本平均：</a:t>
            </a:r>
            <a:r>
              <a:rPr kumimoji="1" lang="en-US" altLang="ja-JP" dirty="0"/>
              <a:t>3.31</a:t>
            </a:r>
            <a:endParaRPr kumimoji="1" lang="ja-JP" altLang="en-US" dirty="0"/>
          </a:p>
        </p:txBody>
      </p:sp>
      <p:sp>
        <p:nvSpPr>
          <p:cNvPr id="9" name="テキスト ボックス 8">
            <a:extLst>
              <a:ext uri="{FF2B5EF4-FFF2-40B4-BE49-F238E27FC236}">
                <a16:creationId xmlns:a16="http://schemas.microsoft.com/office/drawing/2014/main" id="{4F6867BA-5264-D695-BE93-F944B61A7006}"/>
              </a:ext>
            </a:extLst>
          </p:cNvPr>
          <p:cNvSpPr txBox="1"/>
          <p:nvPr/>
        </p:nvSpPr>
        <p:spPr>
          <a:xfrm>
            <a:off x="6186809" y="724653"/>
            <a:ext cx="1233030" cy="369332"/>
          </a:xfrm>
          <a:prstGeom prst="rect">
            <a:avLst/>
          </a:prstGeom>
          <a:noFill/>
        </p:spPr>
        <p:txBody>
          <a:bodyPr wrap="none" rtlCol="0">
            <a:spAutoFit/>
          </a:bodyPr>
          <a:lstStyle/>
          <a:p>
            <a:r>
              <a:rPr kumimoji="1" lang="ja-JP" altLang="en-US" dirty="0"/>
              <a:t>サンプル</a:t>
            </a:r>
            <a:r>
              <a:rPr kumimoji="1" lang="en-US" altLang="ja-JP" dirty="0"/>
              <a:t>3</a:t>
            </a:r>
            <a:endParaRPr kumimoji="1" lang="ja-JP" altLang="en-US" dirty="0"/>
          </a:p>
        </p:txBody>
      </p:sp>
      <p:cxnSp>
        <p:nvCxnSpPr>
          <p:cNvPr id="11" name="直線コネクタ 10">
            <a:extLst>
              <a:ext uri="{FF2B5EF4-FFF2-40B4-BE49-F238E27FC236}">
                <a16:creationId xmlns:a16="http://schemas.microsoft.com/office/drawing/2014/main" id="{AB0F457C-DC70-DC31-D660-13AD3BEAAD4A}"/>
              </a:ext>
            </a:extLst>
          </p:cNvPr>
          <p:cNvCxnSpPr/>
          <p:nvPr/>
        </p:nvCxnSpPr>
        <p:spPr>
          <a:xfrm>
            <a:off x="8478982" y="1120399"/>
            <a:ext cx="2272145"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7AE29EA9-EBB9-2172-AB87-170B8A71CDC9}"/>
                  </a:ext>
                </a:extLst>
              </p:cNvPr>
              <p:cNvSpPr txBox="1"/>
              <p:nvPr/>
            </p:nvSpPr>
            <p:spPr>
              <a:xfrm>
                <a:off x="4421184" y="4588164"/>
                <a:ext cx="7556877" cy="1352614"/>
              </a:xfrm>
              <a:prstGeom prst="rect">
                <a:avLst/>
              </a:prstGeom>
              <a:noFill/>
            </p:spPr>
            <p:txBody>
              <a:bodyPr wrap="none" rtlCol="0">
                <a:spAutoFit/>
              </a:bodyPr>
              <a:lstStyle/>
              <a:p>
                <a:r>
                  <a:rPr lang="ja-JP" altLang="en-US" sz="2800" b="1" dirty="0">
                    <a:solidFill>
                      <a:srgbClr val="FF0000"/>
                    </a:solidFill>
                  </a:rPr>
                  <a:t>標本平均の平均値</a:t>
                </a:r>
                <a:r>
                  <a:rPr lang="ja-JP" altLang="en-US" sz="2800" dirty="0"/>
                  <a:t>が、</a:t>
                </a:r>
                <a:r>
                  <a:rPr lang="ja-JP" altLang="en-US" sz="2800" b="1" dirty="0">
                    <a:solidFill>
                      <a:srgbClr val="FF0000"/>
                    </a:solidFill>
                  </a:rPr>
                  <a:t>母平均</a:t>
                </a:r>
                <a:r>
                  <a:rPr lang="ja-JP" altLang="en-US" sz="2800" dirty="0"/>
                  <a:t>に</a:t>
                </a:r>
                <a:endParaRPr lang="en-US" altLang="ja-JP" sz="2800" dirty="0"/>
              </a:p>
              <a:p>
                <a14:m>
                  <m:oMath xmlns:m="http://schemas.openxmlformats.org/officeDocument/2006/math">
                    <m:f>
                      <m:fPr>
                        <m:ctrlPr>
                          <a:rPr kumimoji="1" lang="en-US" altLang="ja-JP" sz="2800" b="1" i="1" dirty="0" smtClean="0">
                            <a:solidFill>
                              <a:srgbClr val="FF0000"/>
                            </a:solidFill>
                            <a:latin typeface="Cambria Math" panose="02040503050406030204" pitchFamily="18" charset="0"/>
                          </a:rPr>
                        </m:ctrlPr>
                      </m:fPr>
                      <m:num>
                        <m:r>
                          <a:rPr lang="ja-JP" altLang="en-US" sz="2800" b="1" i="1" dirty="0">
                            <a:solidFill>
                              <a:srgbClr val="FF0000"/>
                            </a:solidFill>
                            <a:latin typeface="Cambria Math" panose="02040503050406030204" pitchFamily="18" charset="0"/>
                          </a:rPr>
                          <m:t>標本平均の分散</m:t>
                        </m:r>
                      </m:num>
                      <m:den>
                        <m:r>
                          <a:rPr lang="ja-JP" altLang="en-US" sz="2800" b="1" i="1" dirty="0">
                            <a:solidFill>
                              <a:srgbClr val="FF0000"/>
                            </a:solidFill>
                            <a:latin typeface="Cambria Math" panose="02040503050406030204" pitchFamily="18" charset="0"/>
                          </a:rPr>
                          <m:t>サンプル数</m:t>
                        </m:r>
                      </m:den>
                    </m:f>
                  </m:oMath>
                </a14:m>
                <a:r>
                  <a:rPr kumimoji="1" lang="ja-JP" altLang="en-US" sz="2800" dirty="0"/>
                  <a:t>が、  </a:t>
                </a:r>
                <a:r>
                  <a:rPr kumimoji="1" lang="ja-JP" altLang="en-US" sz="2800" b="1" dirty="0">
                    <a:solidFill>
                      <a:srgbClr val="FF0000"/>
                    </a:solidFill>
                  </a:rPr>
                  <a:t>母分散</a:t>
                </a:r>
                <a:r>
                  <a:rPr kumimoji="1" lang="ja-JP" altLang="en-US" sz="2800" dirty="0"/>
                  <a:t>に近似できる！！</a:t>
                </a:r>
              </a:p>
            </p:txBody>
          </p:sp>
        </mc:Choice>
        <mc:Fallback xmlns="">
          <p:sp>
            <p:nvSpPr>
              <p:cNvPr id="15" name="テキスト ボックス 14">
                <a:extLst>
                  <a:ext uri="{FF2B5EF4-FFF2-40B4-BE49-F238E27FC236}">
                    <a16:creationId xmlns:a16="http://schemas.microsoft.com/office/drawing/2014/main" id="{7AE29EA9-EBB9-2172-AB87-170B8A71CDC9}"/>
                  </a:ext>
                </a:extLst>
              </p:cNvPr>
              <p:cNvSpPr txBox="1">
                <a:spLocks noRot="1" noChangeAspect="1" noMove="1" noResize="1" noEditPoints="1" noAdjustHandles="1" noChangeArrowheads="1" noChangeShapeType="1" noTextEdit="1"/>
              </p:cNvSpPr>
              <p:nvPr/>
            </p:nvSpPr>
            <p:spPr>
              <a:xfrm>
                <a:off x="4421184" y="4588164"/>
                <a:ext cx="7556877" cy="1352614"/>
              </a:xfrm>
              <a:prstGeom prst="rect">
                <a:avLst/>
              </a:prstGeom>
              <a:blipFill>
                <a:blip r:embed="rId3"/>
                <a:stretch>
                  <a:fillRect l="-1613" t="-7207" r="-565"/>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68797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18CB47B5-77F6-5E43-1017-0AE6A189F2D9}"/>
              </a:ext>
            </a:extLst>
          </p:cNvPr>
          <p:cNvSpPr/>
          <p:nvPr/>
        </p:nvSpPr>
        <p:spPr>
          <a:xfrm>
            <a:off x="831273" y="3546764"/>
            <a:ext cx="10788072" cy="272472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4343B1DB-F38D-FD3D-F59B-ED81526DD22A}"/>
              </a:ext>
            </a:extLst>
          </p:cNvPr>
          <p:cNvSpPr/>
          <p:nvPr/>
        </p:nvSpPr>
        <p:spPr>
          <a:xfrm>
            <a:off x="766618" y="858982"/>
            <a:ext cx="10501746" cy="136698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6BDA55EB-1F4A-B60D-8A63-FA7B052733FB}"/>
              </a:ext>
            </a:extLst>
          </p:cNvPr>
          <p:cNvSpPr>
            <a:spLocks noGrp="1"/>
          </p:cNvSpPr>
          <p:nvPr>
            <p:ph type="title"/>
          </p:nvPr>
        </p:nvSpPr>
        <p:spPr>
          <a:xfrm>
            <a:off x="965199" y="882739"/>
            <a:ext cx="10058400" cy="1371600"/>
          </a:xfrm>
        </p:spPr>
        <p:txBody>
          <a:bodyPr/>
          <a:lstStyle/>
          <a:p>
            <a:r>
              <a:rPr kumimoji="1" lang="ja-JP" altLang="en-US" sz="3200" dirty="0"/>
              <a:t>サンプル数が多くないと中心極限定理は使えない、、</a:t>
            </a:r>
          </a:p>
        </p:txBody>
      </p:sp>
      <p:sp>
        <p:nvSpPr>
          <p:cNvPr id="4" name="テキスト ボックス 3">
            <a:extLst>
              <a:ext uri="{FF2B5EF4-FFF2-40B4-BE49-F238E27FC236}">
                <a16:creationId xmlns:a16="http://schemas.microsoft.com/office/drawing/2014/main" id="{F02F0B8F-FCBD-F057-8A0F-E6ED559B2E52}"/>
              </a:ext>
            </a:extLst>
          </p:cNvPr>
          <p:cNvSpPr txBox="1"/>
          <p:nvPr/>
        </p:nvSpPr>
        <p:spPr>
          <a:xfrm>
            <a:off x="617577" y="2769327"/>
            <a:ext cx="10956846" cy="461665"/>
          </a:xfrm>
          <a:prstGeom prst="rect">
            <a:avLst/>
          </a:prstGeom>
          <a:noFill/>
        </p:spPr>
        <p:txBody>
          <a:bodyPr wrap="none" rtlCol="0">
            <a:spAutoFit/>
          </a:bodyPr>
          <a:lstStyle/>
          <a:p>
            <a:r>
              <a:rPr kumimoji="1" lang="ja-JP" altLang="en-US" sz="2400" dirty="0"/>
              <a:t>実際にどのくらいのサンプル数が必要かグループで、実験をしてみましょう。</a:t>
            </a:r>
          </a:p>
        </p:txBody>
      </p:sp>
      <p:sp>
        <p:nvSpPr>
          <p:cNvPr id="5" name="テキスト ボックス 4">
            <a:extLst>
              <a:ext uri="{FF2B5EF4-FFF2-40B4-BE49-F238E27FC236}">
                <a16:creationId xmlns:a16="http://schemas.microsoft.com/office/drawing/2014/main" id="{FDEE0A7A-1A2A-6538-E4D1-F5B670404322}"/>
              </a:ext>
            </a:extLst>
          </p:cNvPr>
          <p:cNvSpPr txBox="1"/>
          <p:nvPr/>
        </p:nvSpPr>
        <p:spPr>
          <a:xfrm>
            <a:off x="1154545" y="3962399"/>
            <a:ext cx="4581703" cy="584775"/>
          </a:xfrm>
          <a:prstGeom prst="rect">
            <a:avLst/>
          </a:prstGeom>
          <a:noFill/>
        </p:spPr>
        <p:txBody>
          <a:bodyPr wrap="none" rtlCol="0">
            <a:spAutoFit/>
          </a:bodyPr>
          <a:lstStyle/>
          <a:p>
            <a:r>
              <a:rPr kumimoji="1" lang="ja-JP" altLang="en-US" sz="3200" dirty="0"/>
              <a:t>①　</a:t>
            </a:r>
            <a:r>
              <a:rPr kumimoji="1" lang="en-US" altLang="ja-JP" sz="3200" dirty="0"/>
              <a:t>100</a:t>
            </a:r>
            <a:r>
              <a:rPr kumimoji="1" lang="ja-JP" altLang="en-US" sz="3200" dirty="0"/>
              <a:t>回の標本を</a:t>
            </a:r>
            <a:r>
              <a:rPr kumimoji="1" lang="en-US" altLang="ja-JP" sz="3200" dirty="0"/>
              <a:t>50</a:t>
            </a:r>
            <a:r>
              <a:rPr kumimoji="1" lang="ja-JP" altLang="en-US" sz="3200" dirty="0"/>
              <a:t>個</a:t>
            </a:r>
          </a:p>
        </p:txBody>
      </p:sp>
      <p:sp>
        <p:nvSpPr>
          <p:cNvPr id="6" name="テキスト ボックス 5">
            <a:extLst>
              <a:ext uri="{FF2B5EF4-FFF2-40B4-BE49-F238E27FC236}">
                <a16:creationId xmlns:a16="http://schemas.microsoft.com/office/drawing/2014/main" id="{A6A8880D-642C-169D-9FC0-698326DD10FE}"/>
              </a:ext>
            </a:extLst>
          </p:cNvPr>
          <p:cNvSpPr txBox="1"/>
          <p:nvPr/>
        </p:nvSpPr>
        <p:spPr>
          <a:xfrm>
            <a:off x="1154545" y="5278581"/>
            <a:ext cx="4804520" cy="584775"/>
          </a:xfrm>
          <a:prstGeom prst="rect">
            <a:avLst/>
          </a:prstGeom>
          <a:noFill/>
        </p:spPr>
        <p:txBody>
          <a:bodyPr wrap="none" rtlCol="0">
            <a:spAutoFit/>
          </a:bodyPr>
          <a:lstStyle/>
          <a:p>
            <a:r>
              <a:rPr lang="ja-JP" altLang="en-US" sz="3200" dirty="0"/>
              <a:t>②</a:t>
            </a:r>
            <a:r>
              <a:rPr kumimoji="1" lang="ja-JP" altLang="en-US" sz="3200" dirty="0"/>
              <a:t>　</a:t>
            </a:r>
            <a:r>
              <a:rPr kumimoji="1" lang="en-US" altLang="ja-JP" sz="3200" dirty="0"/>
              <a:t>100</a:t>
            </a:r>
            <a:r>
              <a:rPr kumimoji="1" lang="ja-JP" altLang="en-US" sz="3200" dirty="0"/>
              <a:t>回の標本を</a:t>
            </a:r>
            <a:r>
              <a:rPr lang="en-US" altLang="ja-JP" sz="3200" dirty="0"/>
              <a:t>10</a:t>
            </a:r>
            <a:r>
              <a:rPr kumimoji="1" lang="en-US" altLang="ja-JP" sz="3200" dirty="0"/>
              <a:t>0</a:t>
            </a:r>
            <a:r>
              <a:rPr kumimoji="1" lang="ja-JP" altLang="en-US" sz="3200" dirty="0"/>
              <a:t>個</a:t>
            </a:r>
          </a:p>
        </p:txBody>
      </p:sp>
      <p:sp>
        <p:nvSpPr>
          <p:cNvPr id="7" name="テキスト ボックス 6">
            <a:extLst>
              <a:ext uri="{FF2B5EF4-FFF2-40B4-BE49-F238E27FC236}">
                <a16:creationId xmlns:a16="http://schemas.microsoft.com/office/drawing/2014/main" id="{B22E0F03-EA2A-8BCD-924A-4FC37D37E673}"/>
              </a:ext>
            </a:extLst>
          </p:cNvPr>
          <p:cNvSpPr txBox="1"/>
          <p:nvPr/>
        </p:nvSpPr>
        <p:spPr>
          <a:xfrm>
            <a:off x="6455754" y="3962399"/>
            <a:ext cx="4804520" cy="584775"/>
          </a:xfrm>
          <a:prstGeom prst="rect">
            <a:avLst/>
          </a:prstGeom>
          <a:noFill/>
        </p:spPr>
        <p:txBody>
          <a:bodyPr wrap="none" rtlCol="0">
            <a:spAutoFit/>
          </a:bodyPr>
          <a:lstStyle/>
          <a:p>
            <a:r>
              <a:rPr kumimoji="1" lang="ja-JP" altLang="en-US" sz="3200" dirty="0"/>
              <a:t>③　</a:t>
            </a:r>
            <a:r>
              <a:rPr kumimoji="1" lang="en-US" altLang="ja-JP" sz="3200" dirty="0"/>
              <a:t>100</a:t>
            </a:r>
            <a:r>
              <a:rPr kumimoji="1" lang="ja-JP" altLang="en-US" sz="3200" dirty="0"/>
              <a:t>回の標本を</a:t>
            </a:r>
            <a:r>
              <a:rPr lang="en-US" altLang="ja-JP" sz="3200" dirty="0"/>
              <a:t>15</a:t>
            </a:r>
            <a:r>
              <a:rPr kumimoji="1" lang="en-US" altLang="ja-JP" sz="3200" dirty="0"/>
              <a:t>0</a:t>
            </a:r>
            <a:r>
              <a:rPr kumimoji="1" lang="ja-JP" altLang="en-US" sz="3200" dirty="0"/>
              <a:t>個</a:t>
            </a:r>
          </a:p>
        </p:txBody>
      </p:sp>
      <p:sp>
        <p:nvSpPr>
          <p:cNvPr id="8" name="テキスト ボックス 7">
            <a:extLst>
              <a:ext uri="{FF2B5EF4-FFF2-40B4-BE49-F238E27FC236}">
                <a16:creationId xmlns:a16="http://schemas.microsoft.com/office/drawing/2014/main" id="{827C3404-CD80-B11D-8D4B-624CF9233EA7}"/>
              </a:ext>
            </a:extLst>
          </p:cNvPr>
          <p:cNvSpPr txBox="1"/>
          <p:nvPr/>
        </p:nvSpPr>
        <p:spPr>
          <a:xfrm>
            <a:off x="6455754" y="5278580"/>
            <a:ext cx="4804520" cy="584775"/>
          </a:xfrm>
          <a:prstGeom prst="rect">
            <a:avLst/>
          </a:prstGeom>
          <a:noFill/>
        </p:spPr>
        <p:txBody>
          <a:bodyPr wrap="none" rtlCol="0">
            <a:spAutoFit/>
          </a:bodyPr>
          <a:lstStyle/>
          <a:p>
            <a:r>
              <a:rPr lang="ja-JP" altLang="en-US" sz="3200" dirty="0"/>
              <a:t>④</a:t>
            </a:r>
            <a:r>
              <a:rPr kumimoji="1" lang="ja-JP" altLang="en-US" sz="3200" dirty="0"/>
              <a:t>　</a:t>
            </a:r>
            <a:r>
              <a:rPr kumimoji="1" lang="en-US" altLang="ja-JP" sz="3200" dirty="0"/>
              <a:t>100</a:t>
            </a:r>
            <a:r>
              <a:rPr kumimoji="1" lang="ja-JP" altLang="en-US" sz="3200" dirty="0"/>
              <a:t>回の標本を</a:t>
            </a:r>
            <a:r>
              <a:rPr kumimoji="1" lang="en-US" altLang="ja-JP" sz="3200" dirty="0"/>
              <a:t>2</a:t>
            </a:r>
            <a:r>
              <a:rPr lang="en-US" altLang="ja-JP" sz="3200" dirty="0"/>
              <a:t>0</a:t>
            </a:r>
            <a:r>
              <a:rPr kumimoji="1" lang="en-US" altLang="ja-JP" sz="3200" dirty="0"/>
              <a:t>0</a:t>
            </a:r>
            <a:r>
              <a:rPr kumimoji="1" lang="ja-JP" altLang="en-US" sz="3200" dirty="0"/>
              <a:t>個</a:t>
            </a:r>
          </a:p>
        </p:txBody>
      </p:sp>
    </p:spTree>
    <p:extLst>
      <p:ext uri="{BB962C8B-B14F-4D97-AF65-F5344CB8AC3E}">
        <p14:creationId xmlns:p14="http://schemas.microsoft.com/office/powerpoint/2010/main" val="2359490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D20D3ECF-CA8E-F742-1622-4E762E804FFA}"/>
              </a:ext>
            </a:extLst>
          </p:cNvPr>
          <p:cNvSpPr/>
          <p:nvPr/>
        </p:nvSpPr>
        <p:spPr>
          <a:xfrm>
            <a:off x="886691" y="1653309"/>
            <a:ext cx="10571018" cy="451658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5F0218C6-5A65-4C4C-7D16-5CE3063A5CFB}"/>
              </a:ext>
            </a:extLst>
          </p:cNvPr>
          <p:cNvSpPr>
            <a:spLocks noGrp="1"/>
          </p:cNvSpPr>
          <p:nvPr>
            <p:ph type="title"/>
          </p:nvPr>
        </p:nvSpPr>
        <p:spPr>
          <a:xfrm>
            <a:off x="1463964" y="1658593"/>
            <a:ext cx="10058400" cy="1371600"/>
          </a:xfrm>
        </p:spPr>
        <p:txBody>
          <a:bodyPr/>
          <a:lstStyle/>
          <a:p>
            <a:r>
              <a:rPr kumimoji="1" lang="ja-JP" altLang="en-US" sz="3200" dirty="0"/>
              <a:t>・標本平均の分布が正規分布になる。</a:t>
            </a:r>
            <a:br>
              <a:rPr kumimoji="1" lang="en-US" altLang="ja-JP" sz="3200" dirty="0"/>
            </a:br>
            <a:r>
              <a:rPr kumimoji="1" lang="ja-JP" altLang="en-US" sz="3200" dirty="0"/>
              <a:t>　</a:t>
            </a:r>
            <a:r>
              <a:rPr kumimoji="1" lang="en-US" altLang="ja-JP" sz="3200" dirty="0"/>
              <a:t>(</a:t>
            </a:r>
            <a:r>
              <a:rPr kumimoji="1" lang="ja-JP" altLang="en-US" sz="3200" dirty="0"/>
              <a:t>ヒストグラムは任意の階級幅で作成</a:t>
            </a:r>
            <a:r>
              <a:rPr kumimoji="1" lang="en-US" altLang="ja-JP" sz="3200" dirty="0"/>
              <a:t>)</a:t>
            </a:r>
            <a:endParaRPr kumimoji="1" lang="ja-JP" altLang="en-US" sz="3200" dirty="0"/>
          </a:p>
        </p:txBody>
      </p:sp>
      <p:sp>
        <p:nvSpPr>
          <p:cNvPr id="3" name="タイトル 1">
            <a:extLst>
              <a:ext uri="{FF2B5EF4-FFF2-40B4-BE49-F238E27FC236}">
                <a16:creationId xmlns:a16="http://schemas.microsoft.com/office/drawing/2014/main" id="{43035A62-A54B-0C55-F951-A4833724ADE9}"/>
              </a:ext>
            </a:extLst>
          </p:cNvPr>
          <p:cNvSpPr txBox="1">
            <a:spLocks/>
          </p:cNvSpPr>
          <p:nvPr/>
        </p:nvSpPr>
        <p:spPr>
          <a:xfrm>
            <a:off x="1399309" y="3025575"/>
            <a:ext cx="10058400"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3200" dirty="0"/>
              <a:t>・標本平均の平均値が</a:t>
            </a:r>
            <a:r>
              <a:rPr kumimoji="1" lang="en-US" altLang="ja-JP" sz="3200" dirty="0"/>
              <a:t>3.5</a:t>
            </a:r>
            <a:r>
              <a:rPr kumimoji="1" lang="ja-JP" altLang="en-US" sz="3200" dirty="0"/>
              <a:t>になる。</a:t>
            </a:r>
          </a:p>
        </p:txBody>
      </p:sp>
      <mc:AlternateContent xmlns:mc="http://schemas.openxmlformats.org/markup-compatibility/2006" xmlns:a14="http://schemas.microsoft.com/office/drawing/2010/main">
        <mc:Choice Requires="a14">
          <p:sp>
            <p:nvSpPr>
              <p:cNvPr id="4" name="タイトル 1">
                <a:extLst>
                  <a:ext uri="{FF2B5EF4-FFF2-40B4-BE49-F238E27FC236}">
                    <a16:creationId xmlns:a16="http://schemas.microsoft.com/office/drawing/2014/main" id="{4551E5A7-ABD2-779D-ACE4-07A14B9F6020}"/>
                  </a:ext>
                </a:extLst>
              </p:cNvPr>
              <p:cNvSpPr txBox="1">
                <a:spLocks/>
              </p:cNvSpPr>
              <p:nvPr/>
            </p:nvSpPr>
            <p:spPr>
              <a:xfrm>
                <a:off x="1463964" y="4632702"/>
                <a:ext cx="10058400"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3200" dirty="0"/>
                  <a:t>・標本平均の分散が</a:t>
                </a:r>
                <a:r>
                  <a:rPr kumimoji="1" lang="en-US" altLang="ja-JP" sz="3200" dirty="0"/>
                  <a:t>2.9</a:t>
                </a:r>
                <a:r>
                  <a:rPr lang="ja-JP" altLang="en-US" sz="3200" dirty="0"/>
                  <a:t> （</a:t>
                </a:r>
                <a14:m>
                  <m:oMath xmlns:m="http://schemas.openxmlformats.org/officeDocument/2006/math">
                    <m:f>
                      <m:fPr>
                        <m:ctrlPr>
                          <a:rPr lang="en-US" altLang="ja-JP" sz="3200" i="1">
                            <a:latin typeface="Cambria Math" panose="02040503050406030204" pitchFamily="18" charset="0"/>
                          </a:rPr>
                        </m:ctrlPr>
                      </m:fPr>
                      <m:num>
                        <m:r>
                          <a:rPr lang="en-US" altLang="ja-JP" sz="3200" i="1">
                            <a:latin typeface="Cambria Math" panose="02040503050406030204" pitchFamily="18" charset="0"/>
                          </a:rPr>
                          <m:t>35</m:t>
                        </m:r>
                      </m:num>
                      <m:den>
                        <m:r>
                          <a:rPr lang="en-US" altLang="ja-JP" sz="3200" i="1">
                            <a:latin typeface="Cambria Math" panose="02040503050406030204" pitchFamily="18" charset="0"/>
                          </a:rPr>
                          <m:t>12</m:t>
                        </m:r>
                      </m:den>
                    </m:f>
                  </m:oMath>
                </a14:m>
                <a:r>
                  <a:rPr lang="ja-JP" altLang="en-US" sz="3200" dirty="0"/>
                  <a:t>） </a:t>
                </a:r>
                <a:r>
                  <a:rPr kumimoji="1" lang="en-US" altLang="ja-JP" sz="3200" dirty="0"/>
                  <a:t>/</a:t>
                </a:r>
                <a:r>
                  <a:rPr kumimoji="1" lang="ja-JP" altLang="en-US" sz="3200" dirty="0"/>
                  <a:t>サンプル数になる。</a:t>
                </a:r>
              </a:p>
            </p:txBody>
          </p:sp>
        </mc:Choice>
        <mc:Fallback xmlns="">
          <p:sp>
            <p:nvSpPr>
              <p:cNvPr id="4" name="タイトル 1">
                <a:extLst>
                  <a:ext uri="{FF2B5EF4-FFF2-40B4-BE49-F238E27FC236}">
                    <a16:creationId xmlns:a16="http://schemas.microsoft.com/office/drawing/2014/main" id="{4551E5A7-ABD2-779D-ACE4-07A14B9F6020}"/>
                  </a:ext>
                </a:extLst>
              </p:cNvPr>
              <p:cNvSpPr txBox="1">
                <a:spLocks noRot="1" noChangeAspect="1" noMove="1" noResize="1" noEditPoints="1" noAdjustHandles="1" noChangeArrowheads="1" noChangeShapeType="1" noTextEdit="1"/>
              </p:cNvSpPr>
              <p:nvPr/>
            </p:nvSpPr>
            <p:spPr>
              <a:xfrm>
                <a:off x="1463964" y="4632702"/>
                <a:ext cx="10058400" cy="1371600"/>
              </a:xfrm>
              <a:prstGeom prst="rect">
                <a:avLst/>
              </a:prstGeom>
              <a:blipFill>
                <a:blip r:embed="rId2"/>
                <a:stretch>
                  <a:fillRect l="-1333" r="-5576"/>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F426091F-27E3-DA40-9B27-504A515A6930}"/>
              </a:ext>
            </a:extLst>
          </p:cNvPr>
          <p:cNvSpPr txBox="1"/>
          <p:nvPr/>
        </p:nvSpPr>
        <p:spPr>
          <a:xfrm>
            <a:off x="397164" y="530532"/>
            <a:ext cx="7109639" cy="646331"/>
          </a:xfrm>
          <a:prstGeom prst="rect">
            <a:avLst/>
          </a:prstGeom>
          <a:noFill/>
        </p:spPr>
        <p:txBody>
          <a:bodyPr wrap="none" rtlCol="0">
            <a:spAutoFit/>
          </a:bodyPr>
          <a:lstStyle/>
          <a:p>
            <a:r>
              <a:rPr kumimoji="1" lang="ja-JP" altLang="en-US" sz="3600" dirty="0"/>
              <a:t>以下のことを確認してください。</a:t>
            </a:r>
          </a:p>
        </p:txBody>
      </p:sp>
    </p:spTree>
    <p:extLst>
      <p:ext uri="{BB962C8B-B14F-4D97-AF65-F5344CB8AC3E}">
        <p14:creationId xmlns:p14="http://schemas.microsoft.com/office/powerpoint/2010/main" val="756279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25832EAA-FA56-5EA4-9E55-1E98A2915CF4}"/>
              </a:ext>
            </a:extLst>
          </p:cNvPr>
          <p:cNvSpPr/>
          <p:nvPr/>
        </p:nvSpPr>
        <p:spPr>
          <a:xfrm>
            <a:off x="1902691" y="4128655"/>
            <a:ext cx="8275782" cy="154247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63D7256-064D-0EC3-9A40-489DDEAE42E8}"/>
              </a:ext>
            </a:extLst>
          </p:cNvPr>
          <p:cNvSpPr>
            <a:spLocks noGrp="1"/>
          </p:cNvSpPr>
          <p:nvPr>
            <p:ph type="title"/>
          </p:nvPr>
        </p:nvSpPr>
        <p:spPr>
          <a:xfrm>
            <a:off x="595745" y="621812"/>
            <a:ext cx="11596255" cy="1371600"/>
          </a:xfrm>
        </p:spPr>
        <p:txBody>
          <a:bodyPr/>
          <a:lstStyle/>
          <a:p>
            <a:r>
              <a:rPr kumimoji="1" lang="ja-JP" altLang="en-US" sz="3600" dirty="0"/>
              <a:t>サイコロを</a:t>
            </a:r>
            <a:r>
              <a:rPr kumimoji="1" lang="en-US" altLang="ja-JP" sz="3600" dirty="0"/>
              <a:t>100</a:t>
            </a:r>
            <a:r>
              <a:rPr kumimoji="1" lang="ja-JP" altLang="en-US" sz="3600" dirty="0"/>
              <a:t>回</a:t>
            </a:r>
            <a:r>
              <a:rPr kumimoji="1" lang="en-US" altLang="ja-JP" sz="3600" dirty="0"/>
              <a:t>100</a:t>
            </a:r>
            <a:r>
              <a:rPr kumimoji="1" lang="ja-JP" altLang="en-US" sz="3600" dirty="0"/>
              <a:t>セット振るのは大変なので、、</a:t>
            </a:r>
          </a:p>
        </p:txBody>
      </p:sp>
      <p:sp>
        <p:nvSpPr>
          <p:cNvPr id="3" name="テキスト ボックス 2">
            <a:extLst>
              <a:ext uri="{FF2B5EF4-FFF2-40B4-BE49-F238E27FC236}">
                <a16:creationId xmlns:a16="http://schemas.microsoft.com/office/drawing/2014/main" id="{184BB3A4-80FB-51E5-5E94-441D6D788B5B}"/>
              </a:ext>
            </a:extLst>
          </p:cNvPr>
          <p:cNvSpPr txBox="1"/>
          <p:nvPr/>
        </p:nvSpPr>
        <p:spPr>
          <a:xfrm>
            <a:off x="595745" y="2632194"/>
            <a:ext cx="11299888" cy="1077218"/>
          </a:xfrm>
          <a:prstGeom prst="rect">
            <a:avLst/>
          </a:prstGeom>
          <a:noFill/>
        </p:spPr>
        <p:txBody>
          <a:bodyPr wrap="none" rtlCol="0">
            <a:spAutoFit/>
          </a:bodyPr>
          <a:lstStyle/>
          <a:p>
            <a:r>
              <a:rPr kumimoji="1" lang="ja-JP" altLang="en-US" sz="3200" dirty="0"/>
              <a:t>疑似的なサイコロとして、スプレッドシートで</a:t>
            </a:r>
            <a:r>
              <a:rPr kumimoji="1" lang="en-US" altLang="ja-JP" sz="3200" dirty="0"/>
              <a:t>1</a:t>
            </a:r>
            <a:r>
              <a:rPr kumimoji="1" lang="ja-JP" altLang="en-US" sz="3200" dirty="0"/>
              <a:t>～</a:t>
            </a:r>
            <a:r>
              <a:rPr kumimoji="1" lang="en-US" altLang="ja-JP" sz="3200" dirty="0"/>
              <a:t>6</a:t>
            </a:r>
            <a:r>
              <a:rPr kumimoji="1" lang="ja-JP" altLang="en-US" sz="3200" dirty="0"/>
              <a:t>の乱数を</a:t>
            </a:r>
            <a:endParaRPr kumimoji="1" lang="en-US" altLang="ja-JP" sz="3200" dirty="0"/>
          </a:p>
          <a:p>
            <a:r>
              <a:rPr kumimoji="1" lang="ja-JP" altLang="en-US" sz="3200" dirty="0"/>
              <a:t>発生させてください。</a:t>
            </a:r>
          </a:p>
        </p:txBody>
      </p:sp>
      <p:sp>
        <p:nvSpPr>
          <p:cNvPr id="4" name="Rectangle 1">
            <a:extLst>
              <a:ext uri="{FF2B5EF4-FFF2-40B4-BE49-F238E27FC236}">
                <a16:creationId xmlns:a16="http://schemas.microsoft.com/office/drawing/2014/main" id="{44B3A7EB-7955-FEE1-7C5A-1005F2ADC59F}"/>
              </a:ext>
            </a:extLst>
          </p:cNvPr>
          <p:cNvSpPr>
            <a:spLocks noChangeArrowheads="1"/>
          </p:cNvSpPr>
          <p:nvPr/>
        </p:nvSpPr>
        <p:spPr bwMode="auto">
          <a:xfrm>
            <a:off x="3261730" y="4543998"/>
            <a:ext cx="566853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4000" b="0" i="0" u="none" strike="noStrike" cap="none" normalizeH="0" baseline="0" dirty="0">
                <a:ln>
                  <a:noFill/>
                </a:ln>
                <a:solidFill>
                  <a:schemeClr val="tx1"/>
                </a:solidFill>
                <a:effectLst/>
                <a:latin typeface="Arial" panose="020B0604020202020204" pitchFamily="34" charset="0"/>
              </a:rPr>
              <a:t>=RANDBETWEEN(1, 6)</a:t>
            </a:r>
          </a:p>
        </p:txBody>
      </p:sp>
    </p:spTree>
    <p:extLst>
      <p:ext uri="{BB962C8B-B14F-4D97-AF65-F5344CB8AC3E}">
        <p14:creationId xmlns:p14="http://schemas.microsoft.com/office/powerpoint/2010/main" val="3813586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67EA90-FB94-2039-CB87-F840A89E8BB8}"/>
              </a:ext>
            </a:extLst>
          </p:cNvPr>
          <p:cNvSpPr>
            <a:spLocks noGrp="1"/>
          </p:cNvSpPr>
          <p:nvPr>
            <p:ph type="title"/>
          </p:nvPr>
        </p:nvSpPr>
        <p:spPr>
          <a:xfrm>
            <a:off x="614218" y="504049"/>
            <a:ext cx="10058400" cy="1371600"/>
          </a:xfrm>
        </p:spPr>
        <p:txBody>
          <a:bodyPr/>
          <a:lstStyle/>
          <a:p>
            <a:r>
              <a:rPr kumimoji="1" lang="ja-JP" altLang="en-US" dirty="0"/>
              <a:t>統計的な検定とは、、、</a:t>
            </a:r>
          </a:p>
        </p:txBody>
      </p:sp>
      <p:sp>
        <p:nvSpPr>
          <p:cNvPr id="3" name="テキスト ボックス 2">
            <a:extLst>
              <a:ext uri="{FF2B5EF4-FFF2-40B4-BE49-F238E27FC236}">
                <a16:creationId xmlns:a16="http://schemas.microsoft.com/office/drawing/2014/main" id="{B3285BDE-3A9B-62C2-CAF8-162E7909F363}"/>
              </a:ext>
            </a:extLst>
          </p:cNvPr>
          <p:cNvSpPr txBox="1"/>
          <p:nvPr/>
        </p:nvSpPr>
        <p:spPr>
          <a:xfrm>
            <a:off x="716161" y="2288141"/>
            <a:ext cx="10759677" cy="830997"/>
          </a:xfrm>
          <a:prstGeom prst="rect">
            <a:avLst/>
          </a:prstGeom>
          <a:noFill/>
        </p:spPr>
        <p:txBody>
          <a:bodyPr wrap="none" rtlCol="0">
            <a:spAutoFit/>
          </a:bodyPr>
          <a:lstStyle/>
          <a:p>
            <a:r>
              <a:rPr kumimoji="1" lang="en-US" altLang="ja-JP" sz="2400" dirty="0"/>
              <a:t>I</a:t>
            </a:r>
            <a:r>
              <a:rPr kumimoji="1" lang="ja-JP" altLang="en-US" sz="2400" dirty="0"/>
              <a:t>先生が、「新しい数学の勉強方法を取り入れたらテストの点数が上がった」</a:t>
            </a:r>
            <a:endParaRPr kumimoji="1" lang="en-US" altLang="ja-JP" sz="2400" dirty="0"/>
          </a:p>
          <a:p>
            <a:r>
              <a:rPr kumimoji="1" lang="ja-JP" altLang="en-US" sz="2400" dirty="0"/>
              <a:t>と言いました。</a:t>
            </a:r>
          </a:p>
        </p:txBody>
      </p:sp>
      <p:sp>
        <p:nvSpPr>
          <p:cNvPr id="4" name="テキスト ボックス 3">
            <a:extLst>
              <a:ext uri="{FF2B5EF4-FFF2-40B4-BE49-F238E27FC236}">
                <a16:creationId xmlns:a16="http://schemas.microsoft.com/office/drawing/2014/main" id="{6DE8FB05-C888-0481-4C5A-869144173DDA}"/>
              </a:ext>
            </a:extLst>
          </p:cNvPr>
          <p:cNvSpPr txBox="1"/>
          <p:nvPr/>
        </p:nvSpPr>
        <p:spPr>
          <a:xfrm>
            <a:off x="546242" y="3429000"/>
            <a:ext cx="7879080" cy="1200329"/>
          </a:xfrm>
          <a:prstGeom prst="rect">
            <a:avLst/>
          </a:prstGeom>
          <a:noFill/>
        </p:spPr>
        <p:txBody>
          <a:bodyPr wrap="none" rtlCol="0">
            <a:spAutoFit/>
          </a:bodyPr>
          <a:lstStyle/>
          <a:p>
            <a:r>
              <a:rPr kumimoji="1" lang="ja-JP" altLang="en-US" sz="2400" dirty="0"/>
              <a:t>「それは、本当に新しい勉強方法によるものですか？　</a:t>
            </a:r>
            <a:endParaRPr kumimoji="1" lang="en-US" altLang="ja-JP" sz="2400" dirty="0"/>
          </a:p>
          <a:p>
            <a:r>
              <a:rPr kumimoji="1" lang="ja-JP" altLang="en-US" sz="2400" dirty="0"/>
              <a:t>ただの偶然じゃないですか？」</a:t>
            </a:r>
            <a:endParaRPr kumimoji="1" lang="en-US" altLang="ja-JP" sz="2400" dirty="0"/>
          </a:p>
          <a:p>
            <a:r>
              <a:rPr lang="ja-JP" altLang="en-US" sz="2400" dirty="0"/>
              <a:t>と他の先生に質問されました。</a:t>
            </a:r>
            <a:endParaRPr kumimoji="1" lang="ja-JP" altLang="en-US" sz="2400" dirty="0"/>
          </a:p>
        </p:txBody>
      </p:sp>
      <p:sp>
        <p:nvSpPr>
          <p:cNvPr id="5" name="テキスト ボックス 4">
            <a:extLst>
              <a:ext uri="{FF2B5EF4-FFF2-40B4-BE49-F238E27FC236}">
                <a16:creationId xmlns:a16="http://schemas.microsoft.com/office/drawing/2014/main" id="{1D2AF949-9159-67AD-7A5B-57D40304F0FF}"/>
              </a:ext>
            </a:extLst>
          </p:cNvPr>
          <p:cNvSpPr txBox="1"/>
          <p:nvPr/>
        </p:nvSpPr>
        <p:spPr>
          <a:xfrm>
            <a:off x="614218" y="5243915"/>
            <a:ext cx="7571303" cy="461665"/>
          </a:xfrm>
          <a:prstGeom prst="rect">
            <a:avLst/>
          </a:prstGeom>
          <a:noFill/>
        </p:spPr>
        <p:txBody>
          <a:bodyPr wrap="none" rtlCol="0">
            <a:spAutoFit/>
          </a:bodyPr>
          <a:lstStyle/>
          <a:p>
            <a:r>
              <a:rPr kumimoji="1" lang="ja-JP" altLang="en-US" sz="2400" dirty="0"/>
              <a:t>どのように他の先生を納得させればいいでしょう？。</a:t>
            </a:r>
          </a:p>
        </p:txBody>
      </p:sp>
    </p:spTree>
    <p:extLst>
      <p:ext uri="{BB962C8B-B14F-4D97-AF65-F5344CB8AC3E}">
        <p14:creationId xmlns:p14="http://schemas.microsoft.com/office/powerpoint/2010/main" val="153543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AE8CE8-40D2-F489-3C19-1CE48FD39E89}"/>
              </a:ext>
            </a:extLst>
          </p:cNvPr>
          <p:cNvSpPr>
            <a:spLocks noGrp="1"/>
          </p:cNvSpPr>
          <p:nvPr>
            <p:ph type="title"/>
          </p:nvPr>
        </p:nvSpPr>
        <p:spPr>
          <a:xfrm>
            <a:off x="558800" y="1683994"/>
            <a:ext cx="11099800" cy="1745006"/>
          </a:xfrm>
        </p:spPr>
        <p:txBody>
          <a:bodyPr/>
          <a:lstStyle/>
          <a:p>
            <a:r>
              <a:rPr kumimoji="1" lang="ja-JP" altLang="en-US" dirty="0"/>
              <a:t>中心極限定理により、近似的に母平均と母分散の推定ができるようになる！</a:t>
            </a:r>
          </a:p>
        </p:txBody>
      </p:sp>
    </p:spTree>
    <p:extLst>
      <p:ext uri="{BB962C8B-B14F-4D97-AF65-F5344CB8AC3E}">
        <p14:creationId xmlns:p14="http://schemas.microsoft.com/office/powerpoint/2010/main" val="601823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25E7C69-84AA-9C55-E6E8-37FAF26D076B}"/>
              </a:ext>
            </a:extLst>
          </p:cNvPr>
          <p:cNvSpPr/>
          <p:nvPr/>
        </p:nvSpPr>
        <p:spPr>
          <a:xfrm>
            <a:off x="796256" y="2604959"/>
            <a:ext cx="10410092" cy="171765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574871E-5535-2CB8-D9F1-C9710F4BFA8D}"/>
              </a:ext>
            </a:extLst>
          </p:cNvPr>
          <p:cNvSpPr>
            <a:spLocks noGrp="1"/>
          </p:cNvSpPr>
          <p:nvPr>
            <p:ph type="title"/>
          </p:nvPr>
        </p:nvSpPr>
        <p:spPr>
          <a:xfrm>
            <a:off x="355600" y="439394"/>
            <a:ext cx="10058400" cy="1371600"/>
          </a:xfrm>
        </p:spPr>
        <p:txBody>
          <a:bodyPr/>
          <a:lstStyle/>
          <a:p>
            <a:r>
              <a:rPr kumimoji="1" lang="ja-JP" altLang="en-US" dirty="0"/>
              <a:t>統計的な推定の考え方</a:t>
            </a:r>
          </a:p>
        </p:txBody>
      </p:sp>
      <p:sp>
        <p:nvSpPr>
          <p:cNvPr id="3" name="テキスト ボックス 2">
            <a:extLst>
              <a:ext uri="{FF2B5EF4-FFF2-40B4-BE49-F238E27FC236}">
                <a16:creationId xmlns:a16="http://schemas.microsoft.com/office/drawing/2014/main" id="{AF9DEECF-8F52-F121-D51A-59D198C3BB96}"/>
              </a:ext>
            </a:extLst>
          </p:cNvPr>
          <p:cNvSpPr txBox="1"/>
          <p:nvPr/>
        </p:nvSpPr>
        <p:spPr>
          <a:xfrm>
            <a:off x="1156186" y="3147646"/>
            <a:ext cx="9879628" cy="923330"/>
          </a:xfrm>
          <a:prstGeom prst="rect">
            <a:avLst/>
          </a:prstGeom>
          <a:noFill/>
        </p:spPr>
        <p:txBody>
          <a:bodyPr wrap="none" rtlCol="0">
            <a:spAutoFit/>
          </a:bodyPr>
          <a:lstStyle/>
          <a:p>
            <a:r>
              <a:rPr kumimoji="1" lang="ja-JP" altLang="en-US" sz="5400" dirty="0"/>
              <a:t>大きな標本　→　母平均の推定</a:t>
            </a:r>
            <a:endParaRPr kumimoji="1" lang="en-US" altLang="ja-JP" sz="5400" dirty="0"/>
          </a:p>
        </p:txBody>
      </p:sp>
      <p:sp>
        <p:nvSpPr>
          <p:cNvPr id="6" name="テキスト ボックス 5">
            <a:extLst>
              <a:ext uri="{FF2B5EF4-FFF2-40B4-BE49-F238E27FC236}">
                <a16:creationId xmlns:a16="http://schemas.microsoft.com/office/drawing/2014/main" id="{A87587B7-D932-8E64-639E-CD2F27F5CE67}"/>
              </a:ext>
            </a:extLst>
          </p:cNvPr>
          <p:cNvSpPr txBox="1"/>
          <p:nvPr/>
        </p:nvSpPr>
        <p:spPr>
          <a:xfrm>
            <a:off x="5110348" y="5393674"/>
            <a:ext cx="6096000" cy="584775"/>
          </a:xfrm>
          <a:prstGeom prst="rect">
            <a:avLst/>
          </a:prstGeom>
          <a:noFill/>
        </p:spPr>
        <p:txBody>
          <a:bodyPr wrap="square">
            <a:spAutoFit/>
          </a:bodyPr>
          <a:lstStyle/>
          <a:p>
            <a:pPr algn="r"/>
            <a:r>
              <a:rPr lang="ja-JP" altLang="en-US" sz="3200" dirty="0"/>
              <a:t>を考える。</a:t>
            </a:r>
            <a:endParaRPr kumimoji="1" lang="ja-JP" altLang="en-US" sz="3200" dirty="0"/>
          </a:p>
        </p:txBody>
      </p:sp>
    </p:spTree>
    <p:extLst>
      <p:ext uri="{BB962C8B-B14F-4D97-AF65-F5344CB8AC3E}">
        <p14:creationId xmlns:p14="http://schemas.microsoft.com/office/powerpoint/2010/main" val="3073580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88100-0B31-5921-7172-6D1109B726BF}"/>
            </a:ext>
          </a:extLst>
        </p:cNvPr>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6349CD85-6E4C-8B5C-D21B-9D42438C6039}"/>
              </a:ext>
            </a:extLst>
          </p:cNvPr>
          <p:cNvSpPr/>
          <p:nvPr/>
        </p:nvSpPr>
        <p:spPr>
          <a:xfrm>
            <a:off x="465221" y="2743200"/>
            <a:ext cx="11277600" cy="369304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a:t>・　それぞれの目がでる確率は等しいが、</a:t>
            </a:r>
            <a:endParaRPr lang="en-US" altLang="ja-JP" b="1"/>
          </a:p>
          <a:p>
            <a:r>
              <a:rPr lang="ja-JP" altLang="en-US" b="1"/>
              <a:t>　　　たまたま</a:t>
            </a:r>
            <a:r>
              <a:rPr lang="en-US" altLang="ja-JP" b="1"/>
              <a:t>6</a:t>
            </a:r>
            <a:r>
              <a:rPr lang="ja-JP" altLang="en-US" b="1"/>
              <a:t>の目がだただけである。</a:t>
            </a:r>
            <a:endParaRPr lang="en-US" altLang="ja-JP" b="1"/>
          </a:p>
          <a:p>
            <a:endParaRPr lang="en-US" altLang="ja-JP" b="1"/>
          </a:p>
          <a:p>
            <a:r>
              <a:rPr lang="ja-JP" altLang="en-US" b="1"/>
              <a:t>　・　</a:t>
            </a:r>
            <a:r>
              <a:rPr lang="en-US" altLang="ja-JP" b="1"/>
              <a:t>6</a:t>
            </a:r>
            <a:r>
              <a:rPr lang="ja-JP" altLang="en-US" b="1"/>
              <a:t>の目が出やすいサイコロになっている。</a:t>
            </a:r>
            <a:endParaRPr lang="ja-JP" altLang="en-US" b="1" dirty="0"/>
          </a:p>
        </p:txBody>
      </p:sp>
      <p:sp>
        <p:nvSpPr>
          <p:cNvPr id="3" name="四角形: 角を丸くする 2">
            <a:extLst>
              <a:ext uri="{FF2B5EF4-FFF2-40B4-BE49-F238E27FC236}">
                <a16:creationId xmlns:a16="http://schemas.microsoft.com/office/drawing/2014/main" id="{4E9ACDD5-459A-339C-566E-CC9AF3683A06}"/>
              </a:ext>
            </a:extLst>
          </p:cNvPr>
          <p:cNvSpPr/>
          <p:nvPr/>
        </p:nvSpPr>
        <p:spPr>
          <a:xfrm>
            <a:off x="449179" y="1191195"/>
            <a:ext cx="11277600" cy="1371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D32DA09F-3A13-2C3D-27DF-F48742EB5209}"/>
              </a:ext>
            </a:extLst>
          </p:cNvPr>
          <p:cNvSpPr>
            <a:spLocks noGrp="1"/>
          </p:cNvSpPr>
          <p:nvPr>
            <p:ph type="title"/>
          </p:nvPr>
        </p:nvSpPr>
        <p:spPr>
          <a:xfrm>
            <a:off x="725904" y="1191195"/>
            <a:ext cx="11285621" cy="1371600"/>
          </a:xfrm>
        </p:spPr>
        <p:txBody>
          <a:bodyPr/>
          <a:lstStyle/>
          <a:p>
            <a:r>
              <a:rPr kumimoji="1" lang="ja-JP" altLang="en-US" sz="4000" dirty="0"/>
              <a:t>サイコロを</a:t>
            </a:r>
            <a:r>
              <a:rPr kumimoji="1" lang="en-US" altLang="ja-JP" sz="4000" dirty="0"/>
              <a:t>5</a:t>
            </a:r>
            <a:r>
              <a:rPr kumimoji="1" lang="ja-JP" altLang="en-US" sz="4000" dirty="0"/>
              <a:t>回降って、</a:t>
            </a:r>
            <a:r>
              <a:rPr kumimoji="1" lang="en-US" altLang="ja-JP" sz="4000" dirty="0"/>
              <a:t>4</a:t>
            </a:r>
            <a:r>
              <a:rPr kumimoji="1" lang="ja-JP" altLang="en-US" sz="4000" dirty="0"/>
              <a:t>回</a:t>
            </a:r>
            <a:r>
              <a:rPr kumimoji="1" lang="en-US" altLang="ja-JP" sz="4000" dirty="0"/>
              <a:t>6</a:t>
            </a:r>
            <a:r>
              <a:rPr kumimoji="1" lang="ja-JP" altLang="en-US" sz="4000" dirty="0"/>
              <a:t>の目が出ました。</a:t>
            </a:r>
          </a:p>
        </p:txBody>
      </p:sp>
      <p:sp>
        <p:nvSpPr>
          <p:cNvPr id="5" name="テキスト ボックス 4">
            <a:extLst>
              <a:ext uri="{FF2B5EF4-FFF2-40B4-BE49-F238E27FC236}">
                <a16:creationId xmlns:a16="http://schemas.microsoft.com/office/drawing/2014/main" id="{812A7B17-0213-9375-F019-20787EFA5B5F}"/>
              </a:ext>
            </a:extLst>
          </p:cNvPr>
          <p:cNvSpPr txBox="1"/>
          <p:nvPr/>
        </p:nvSpPr>
        <p:spPr>
          <a:xfrm>
            <a:off x="449179" y="421754"/>
            <a:ext cx="6096000" cy="769441"/>
          </a:xfrm>
          <a:prstGeom prst="rect">
            <a:avLst/>
          </a:prstGeom>
          <a:noFill/>
        </p:spPr>
        <p:txBody>
          <a:bodyPr wrap="square">
            <a:spAutoFit/>
          </a:bodyPr>
          <a:lstStyle/>
          <a:p>
            <a:r>
              <a:rPr lang="ja-JP" altLang="en-US" sz="4400" dirty="0"/>
              <a:t>例</a:t>
            </a:r>
          </a:p>
        </p:txBody>
      </p:sp>
      <p:sp>
        <p:nvSpPr>
          <p:cNvPr id="6" name="テキスト ボックス 5">
            <a:extLst>
              <a:ext uri="{FF2B5EF4-FFF2-40B4-BE49-F238E27FC236}">
                <a16:creationId xmlns:a16="http://schemas.microsoft.com/office/drawing/2014/main" id="{EBBBFDF9-DAB3-038F-3E89-A05EBB628309}"/>
              </a:ext>
            </a:extLst>
          </p:cNvPr>
          <p:cNvSpPr txBox="1"/>
          <p:nvPr/>
        </p:nvSpPr>
        <p:spPr>
          <a:xfrm>
            <a:off x="725904" y="2935705"/>
            <a:ext cx="11000875" cy="646331"/>
          </a:xfrm>
          <a:prstGeom prst="rect">
            <a:avLst/>
          </a:prstGeom>
          <a:noFill/>
        </p:spPr>
        <p:txBody>
          <a:bodyPr wrap="square" rtlCol="0">
            <a:spAutoFit/>
          </a:bodyPr>
          <a:lstStyle/>
          <a:p>
            <a:r>
              <a:rPr kumimoji="1" lang="en-US" altLang="ja-JP" sz="3600" b="1" dirty="0"/>
              <a:t>2</a:t>
            </a:r>
            <a:r>
              <a:rPr kumimoji="1" lang="ja-JP" altLang="en-US" sz="3600" b="1" dirty="0"/>
              <a:t>つの可能性がある。</a:t>
            </a:r>
            <a:endParaRPr kumimoji="1" lang="en-US" altLang="ja-JP" sz="3600" b="1" dirty="0"/>
          </a:p>
        </p:txBody>
      </p:sp>
      <p:sp>
        <p:nvSpPr>
          <p:cNvPr id="10" name="テキスト ボックス 9">
            <a:extLst>
              <a:ext uri="{FF2B5EF4-FFF2-40B4-BE49-F238E27FC236}">
                <a16:creationId xmlns:a16="http://schemas.microsoft.com/office/drawing/2014/main" id="{57A903D5-C052-330B-BD89-A8E562C4D0CD}"/>
              </a:ext>
            </a:extLst>
          </p:cNvPr>
          <p:cNvSpPr txBox="1"/>
          <p:nvPr/>
        </p:nvSpPr>
        <p:spPr>
          <a:xfrm>
            <a:off x="1884945" y="3978089"/>
            <a:ext cx="8967537" cy="2062103"/>
          </a:xfrm>
          <a:prstGeom prst="rect">
            <a:avLst/>
          </a:prstGeom>
          <a:noFill/>
        </p:spPr>
        <p:txBody>
          <a:bodyPr wrap="square">
            <a:spAutoFit/>
          </a:bodyPr>
          <a:lstStyle/>
          <a:p>
            <a:r>
              <a:rPr kumimoji="1" lang="ja-JP" altLang="en-US" sz="3200" b="1" dirty="0"/>
              <a:t>・　それぞれの目がでる確率は等しいが、</a:t>
            </a:r>
            <a:endParaRPr kumimoji="1" lang="en-US" altLang="ja-JP" sz="3200" b="1" dirty="0"/>
          </a:p>
          <a:p>
            <a:r>
              <a:rPr lang="ja-JP" altLang="en-US" sz="3200" b="1" dirty="0"/>
              <a:t>　　</a:t>
            </a:r>
            <a:r>
              <a:rPr kumimoji="1" lang="ja-JP" altLang="en-US" sz="3200" b="1" dirty="0"/>
              <a:t>たまたま</a:t>
            </a:r>
            <a:r>
              <a:rPr kumimoji="1" lang="en-US" altLang="ja-JP" sz="3200" b="1" dirty="0"/>
              <a:t>6</a:t>
            </a:r>
            <a:r>
              <a:rPr kumimoji="1" lang="ja-JP" altLang="en-US" sz="3200" b="1" dirty="0"/>
              <a:t>の目がだただけである。</a:t>
            </a:r>
            <a:endParaRPr kumimoji="1" lang="en-US" altLang="ja-JP" sz="3200" b="1" dirty="0"/>
          </a:p>
          <a:p>
            <a:endParaRPr kumimoji="1" lang="en-US" altLang="ja-JP" sz="3200" b="1" dirty="0"/>
          </a:p>
          <a:p>
            <a:r>
              <a:rPr lang="ja-JP" altLang="en-US" sz="3200" b="1" dirty="0"/>
              <a:t>・　</a:t>
            </a:r>
            <a:r>
              <a:rPr lang="en-US" altLang="ja-JP" sz="3200" b="1" dirty="0"/>
              <a:t>6</a:t>
            </a:r>
            <a:r>
              <a:rPr lang="ja-JP" altLang="en-US" sz="3200" b="1" dirty="0"/>
              <a:t>の目が出やすいサイコロになっている。</a:t>
            </a:r>
            <a:endParaRPr kumimoji="1" lang="ja-JP" altLang="en-US" sz="3200" b="1" dirty="0"/>
          </a:p>
        </p:txBody>
      </p:sp>
    </p:spTree>
    <p:extLst>
      <p:ext uri="{BB962C8B-B14F-4D97-AF65-F5344CB8AC3E}">
        <p14:creationId xmlns:p14="http://schemas.microsoft.com/office/powerpoint/2010/main" val="387817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24CED765-5FCE-950A-95E0-1FEA187D590F}"/>
              </a:ext>
            </a:extLst>
          </p:cNvPr>
          <p:cNvSpPr/>
          <p:nvPr/>
        </p:nvSpPr>
        <p:spPr>
          <a:xfrm>
            <a:off x="457200" y="4132815"/>
            <a:ext cx="11277600" cy="219369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CCC9A49B-F495-73CD-E8F6-AC98ACB37FBA}"/>
              </a:ext>
            </a:extLst>
          </p:cNvPr>
          <p:cNvSpPr/>
          <p:nvPr/>
        </p:nvSpPr>
        <p:spPr>
          <a:xfrm>
            <a:off x="457200" y="645763"/>
            <a:ext cx="11277600" cy="219369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21B5C3A-6200-F002-FAB3-0DBB023A2780}"/>
              </a:ext>
            </a:extLst>
          </p:cNvPr>
          <p:cNvSpPr>
            <a:spLocks noGrp="1"/>
          </p:cNvSpPr>
          <p:nvPr>
            <p:ph type="title"/>
          </p:nvPr>
        </p:nvSpPr>
        <p:spPr>
          <a:xfrm>
            <a:off x="1066800" y="1056808"/>
            <a:ext cx="10058400" cy="1371600"/>
          </a:xfrm>
        </p:spPr>
        <p:txBody>
          <a:bodyPr/>
          <a:lstStyle/>
          <a:p>
            <a:r>
              <a:rPr kumimoji="1" lang="ja-JP" altLang="en-US" dirty="0"/>
              <a:t>確率が関係する問題で、相手が納得する結論を出すことは難しい、、</a:t>
            </a:r>
          </a:p>
        </p:txBody>
      </p:sp>
      <p:sp>
        <p:nvSpPr>
          <p:cNvPr id="4" name="矢印: 下 3">
            <a:extLst>
              <a:ext uri="{FF2B5EF4-FFF2-40B4-BE49-F238E27FC236}">
                <a16:creationId xmlns:a16="http://schemas.microsoft.com/office/drawing/2014/main" id="{682B72E0-03CE-27CA-0133-7B3FA5F7ACED}"/>
              </a:ext>
            </a:extLst>
          </p:cNvPr>
          <p:cNvSpPr/>
          <p:nvPr/>
        </p:nvSpPr>
        <p:spPr>
          <a:xfrm>
            <a:off x="5277852" y="3057994"/>
            <a:ext cx="1251284" cy="1010653"/>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BE0DC92-8B24-16D9-2A98-8132EE19BD36}"/>
              </a:ext>
            </a:extLst>
          </p:cNvPr>
          <p:cNvSpPr txBox="1"/>
          <p:nvPr/>
        </p:nvSpPr>
        <p:spPr>
          <a:xfrm>
            <a:off x="1022684" y="4415524"/>
            <a:ext cx="10146632" cy="1600438"/>
          </a:xfrm>
          <a:prstGeom prst="rect">
            <a:avLst/>
          </a:prstGeom>
          <a:noFill/>
        </p:spPr>
        <p:txBody>
          <a:bodyPr wrap="square">
            <a:spAutoFit/>
          </a:bodyPr>
          <a:lstStyle/>
          <a:p>
            <a:r>
              <a:rPr lang="ja-JP" altLang="en-US" sz="5400" dirty="0">
                <a:solidFill>
                  <a:srgbClr val="FF0000"/>
                </a:solidFill>
              </a:rPr>
              <a:t>統計的な検定</a:t>
            </a:r>
            <a:r>
              <a:rPr lang="ja-JP" altLang="en-US" sz="4400" dirty="0"/>
              <a:t>を用いることで、解決することができる。</a:t>
            </a:r>
          </a:p>
        </p:txBody>
      </p:sp>
    </p:spTree>
    <p:extLst>
      <p:ext uri="{BB962C8B-B14F-4D97-AF65-F5344CB8AC3E}">
        <p14:creationId xmlns:p14="http://schemas.microsoft.com/office/powerpoint/2010/main" val="142078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F59346-1063-E39B-1212-838EE4E9CDC4}"/>
              </a:ext>
            </a:extLst>
          </p:cNvPr>
          <p:cNvSpPr>
            <a:spLocks noGrp="1"/>
          </p:cNvSpPr>
          <p:nvPr>
            <p:ph type="title"/>
          </p:nvPr>
        </p:nvSpPr>
        <p:spPr>
          <a:xfrm>
            <a:off x="381000" y="257584"/>
            <a:ext cx="11430000" cy="1371600"/>
          </a:xfrm>
        </p:spPr>
        <p:txBody>
          <a:bodyPr/>
          <a:lstStyle/>
          <a:p>
            <a:r>
              <a:rPr kumimoji="1" lang="ja-JP" altLang="en-US" sz="4400" dirty="0"/>
              <a:t>一般的にどのような論理で検定を行うのか。</a:t>
            </a:r>
          </a:p>
        </p:txBody>
      </p:sp>
    </p:spTree>
    <p:extLst>
      <p:ext uri="{BB962C8B-B14F-4D97-AF65-F5344CB8AC3E}">
        <p14:creationId xmlns:p14="http://schemas.microsoft.com/office/powerpoint/2010/main" val="1227038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49CC5C-C3CB-D5BA-BEEE-603F1D85F7A8}"/>
              </a:ext>
            </a:extLst>
          </p:cNvPr>
          <p:cNvSpPr>
            <a:spLocks noGrp="1"/>
          </p:cNvSpPr>
          <p:nvPr>
            <p:ph type="title"/>
          </p:nvPr>
        </p:nvSpPr>
        <p:spPr>
          <a:xfrm>
            <a:off x="472440" y="436854"/>
            <a:ext cx="10058400" cy="1371600"/>
          </a:xfrm>
        </p:spPr>
        <p:txBody>
          <a:bodyPr/>
          <a:lstStyle/>
          <a:p>
            <a:r>
              <a:rPr kumimoji="1" lang="ja-JP" altLang="en-US" dirty="0"/>
              <a:t>統計的な推定の流れ</a:t>
            </a:r>
          </a:p>
        </p:txBody>
      </p:sp>
      <p:sp>
        <p:nvSpPr>
          <p:cNvPr id="3" name="テキスト ボックス 2">
            <a:extLst>
              <a:ext uri="{FF2B5EF4-FFF2-40B4-BE49-F238E27FC236}">
                <a16:creationId xmlns:a16="http://schemas.microsoft.com/office/drawing/2014/main" id="{B136A943-ABF4-DDA1-D0FC-EF9D7139C20E}"/>
              </a:ext>
            </a:extLst>
          </p:cNvPr>
          <p:cNvSpPr txBox="1"/>
          <p:nvPr/>
        </p:nvSpPr>
        <p:spPr>
          <a:xfrm>
            <a:off x="762648" y="2263140"/>
            <a:ext cx="10666703" cy="3539430"/>
          </a:xfrm>
          <a:prstGeom prst="rect">
            <a:avLst/>
          </a:prstGeom>
          <a:noFill/>
        </p:spPr>
        <p:txBody>
          <a:bodyPr wrap="none" rtlCol="0">
            <a:spAutoFit/>
          </a:bodyPr>
          <a:lstStyle/>
          <a:p>
            <a:r>
              <a:rPr lang="ja-JP" altLang="en-US" sz="3200" dirty="0"/>
              <a:t>福井県</a:t>
            </a:r>
            <a:r>
              <a:rPr kumimoji="1" lang="ja-JP" altLang="en-US" sz="3200" dirty="0"/>
              <a:t>の高校生の</a:t>
            </a:r>
            <a:r>
              <a:rPr kumimoji="1" lang="en-US" altLang="ja-JP" sz="3200" dirty="0"/>
              <a:t>1</a:t>
            </a:r>
            <a:r>
              <a:rPr kumimoji="1" lang="ja-JP" altLang="en-US" sz="3200" dirty="0"/>
              <a:t>ヶ月のお小遣いの平均値を知りたい。</a:t>
            </a:r>
            <a:endParaRPr kumimoji="1" lang="en-US" altLang="ja-JP" sz="3200" dirty="0"/>
          </a:p>
          <a:p>
            <a:endParaRPr lang="en-US" altLang="ja-JP" sz="3200" dirty="0"/>
          </a:p>
          <a:p>
            <a:r>
              <a:rPr lang="ja-JP" altLang="en-US" sz="3200" dirty="0"/>
              <a:t>無作為に選んだ高校生</a:t>
            </a:r>
            <a:r>
              <a:rPr lang="en-US" altLang="ja-JP" sz="3200" dirty="0"/>
              <a:t>2500</a:t>
            </a:r>
            <a:r>
              <a:rPr lang="ja-JP" altLang="en-US" sz="3200" dirty="0"/>
              <a:t>人について調べたところ、</a:t>
            </a:r>
            <a:endParaRPr lang="en-US" altLang="ja-JP" sz="3200" dirty="0"/>
          </a:p>
          <a:p>
            <a:r>
              <a:rPr lang="ja-JP" altLang="en-US" sz="3200" dirty="0"/>
              <a:t>平均値が</a:t>
            </a:r>
            <a:r>
              <a:rPr lang="en-US" altLang="ja-JP" sz="3200" dirty="0"/>
              <a:t>3000</a:t>
            </a:r>
            <a:r>
              <a:rPr lang="ja-JP" altLang="en-US" sz="3200" dirty="0"/>
              <a:t>円、標準偏差</a:t>
            </a:r>
            <a:r>
              <a:rPr lang="en-US" altLang="ja-JP" sz="3200" dirty="0"/>
              <a:t>5000</a:t>
            </a:r>
            <a:r>
              <a:rPr lang="ja-JP" altLang="en-US" sz="3200" dirty="0"/>
              <a:t>円</a:t>
            </a:r>
            <a:r>
              <a:rPr kumimoji="1" lang="ja-JP" altLang="en-US" sz="3200" dirty="0"/>
              <a:t>でした。</a:t>
            </a:r>
            <a:endParaRPr kumimoji="1" lang="en-US" altLang="ja-JP" sz="3200" dirty="0"/>
          </a:p>
          <a:p>
            <a:endParaRPr lang="en-US" altLang="ja-JP" sz="3200" dirty="0"/>
          </a:p>
          <a:p>
            <a:r>
              <a:rPr lang="ja-JP" altLang="en-US" sz="3200" dirty="0"/>
              <a:t>福井県の高校生の</a:t>
            </a:r>
            <a:r>
              <a:rPr lang="en-US" altLang="ja-JP" sz="3200" dirty="0"/>
              <a:t>1</a:t>
            </a:r>
            <a:r>
              <a:rPr lang="ja-JP" altLang="en-US" sz="3200" dirty="0"/>
              <a:t>ヶ月のお小遣いの平均値は</a:t>
            </a:r>
            <a:r>
              <a:rPr lang="en-US" altLang="ja-JP" sz="3200" dirty="0"/>
              <a:t>3000</a:t>
            </a:r>
            <a:r>
              <a:rPr lang="ja-JP" altLang="en-US" sz="3200" dirty="0"/>
              <a:t>円</a:t>
            </a:r>
            <a:endParaRPr lang="en-US" altLang="ja-JP" sz="3200" dirty="0"/>
          </a:p>
          <a:p>
            <a:r>
              <a:rPr lang="ja-JP" altLang="en-US" sz="3200" dirty="0"/>
              <a:t>としていいのか。</a:t>
            </a:r>
            <a:endParaRPr kumimoji="1" lang="ja-JP" altLang="en-US" sz="3200" dirty="0"/>
          </a:p>
        </p:txBody>
      </p:sp>
      <p:sp>
        <p:nvSpPr>
          <p:cNvPr id="4" name="四角形: 角を丸くする 3">
            <a:extLst>
              <a:ext uri="{FF2B5EF4-FFF2-40B4-BE49-F238E27FC236}">
                <a16:creationId xmlns:a16="http://schemas.microsoft.com/office/drawing/2014/main" id="{041FDE26-C227-0C9A-A2E0-1947DF926E53}"/>
              </a:ext>
            </a:extLst>
          </p:cNvPr>
          <p:cNvSpPr/>
          <p:nvPr/>
        </p:nvSpPr>
        <p:spPr>
          <a:xfrm>
            <a:off x="571500" y="1965960"/>
            <a:ext cx="10938510" cy="427482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8085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C56BCD-FE83-044E-7F1C-DBFBE5F65164}"/>
              </a:ext>
            </a:extLst>
          </p:cNvPr>
          <p:cNvSpPr>
            <a:spLocks noGrp="1"/>
          </p:cNvSpPr>
          <p:nvPr>
            <p:ph type="title"/>
          </p:nvPr>
        </p:nvSpPr>
        <p:spPr>
          <a:xfrm>
            <a:off x="457200" y="211240"/>
            <a:ext cx="10058400" cy="1371600"/>
          </a:xfrm>
        </p:spPr>
        <p:txBody>
          <a:bodyPr/>
          <a:lstStyle/>
          <a:p>
            <a:r>
              <a:rPr kumimoji="1" lang="ja-JP" altLang="en-US" sz="4000" dirty="0"/>
              <a:t>以下のような流れで考える。　　　　</a:t>
            </a:r>
          </a:p>
        </p:txBody>
      </p:sp>
      <p:sp>
        <p:nvSpPr>
          <p:cNvPr id="3" name="テキスト ボックス 2">
            <a:extLst>
              <a:ext uri="{FF2B5EF4-FFF2-40B4-BE49-F238E27FC236}">
                <a16:creationId xmlns:a16="http://schemas.microsoft.com/office/drawing/2014/main" id="{6DC57E73-028B-5A01-4BFA-515D38E990B6}"/>
              </a:ext>
            </a:extLst>
          </p:cNvPr>
          <p:cNvSpPr txBox="1"/>
          <p:nvPr/>
        </p:nvSpPr>
        <p:spPr>
          <a:xfrm>
            <a:off x="457200" y="1557217"/>
            <a:ext cx="5262979" cy="646331"/>
          </a:xfrm>
          <a:prstGeom prst="rect">
            <a:avLst/>
          </a:prstGeom>
          <a:noFill/>
        </p:spPr>
        <p:txBody>
          <a:bodyPr wrap="none" rtlCol="0">
            <a:spAutoFit/>
          </a:bodyPr>
          <a:lstStyle/>
          <a:p>
            <a:r>
              <a:rPr lang="ja-JP" altLang="en-US" sz="3600" dirty="0"/>
              <a:t>①　標本分布を調べる。</a:t>
            </a:r>
            <a:endParaRPr lang="en-US" altLang="ja-JP" sz="3600" dirty="0"/>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2EC2371F-1926-A080-49E3-1A2EB0E57DE5}"/>
                  </a:ext>
                </a:extLst>
              </p:cNvPr>
              <p:cNvSpPr txBox="1"/>
              <p:nvPr/>
            </p:nvSpPr>
            <p:spPr>
              <a:xfrm>
                <a:off x="5486399" y="2866579"/>
                <a:ext cx="3220305" cy="738664"/>
              </a:xfrm>
              <a:prstGeom prst="rect">
                <a:avLst/>
              </a:prstGeom>
              <a:noFill/>
            </p:spPr>
            <p:txBody>
              <a:bodyPr wrap="none" rtlCol="0">
                <a:spAutoFit/>
              </a:bodyPr>
              <a:lstStyle/>
              <a:p>
                <a:r>
                  <a:rPr kumimoji="1" lang="ja-JP" altLang="en-US" sz="3600" dirty="0"/>
                  <a:t>母平均　＝</a:t>
                </a:r>
                <a14:m>
                  <m:oMath xmlns:m="http://schemas.openxmlformats.org/officeDocument/2006/math">
                    <m:r>
                      <a:rPr lang="ja-JP" altLang="en-US" sz="3600" i="1">
                        <a:latin typeface="Cambria Math" panose="02040503050406030204" pitchFamily="18" charset="0"/>
                      </a:rPr>
                      <m:t>　</m:t>
                    </m:r>
                    <m:r>
                      <a:rPr lang="ja-JP" altLang="en-US" sz="3600" i="1">
                        <a:latin typeface="Cambria Math" panose="02040503050406030204" pitchFamily="18" charset="0"/>
                      </a:rPr>
                      <m:t>𝜇</m:t>
                    </m:r>
                  </m:oMath>
                </a14:m>
                <a:endParaRPr lang="ja-JP" altLang="en-US" dirty="0"/>
              </a:p>
            </p:txBody>
          </p:sp>
        </mc:Choice>
        <mc:Fallback xmlns="">
          <p:sp>
            <p:nvSpPr>
              <p:cNvPr id="7" name="テキスト ボックス 6">
                <a:extLst>
                  <a:ext uri="{FF2B5EF4-FFF2-40B4-BE49-F238E27FC236}">
                    <a16:creationId xmlns:a16="http://schemas.microsoft.com/office/drawing/2014/main" id="{2EC2371F-1926-A080-49E3-1A2EB0E57DE5}"/>
                  </a:ext>
                </a:extLst>
              </p:cNvPr>
              <p:cNvSpPr txBox="1">
                <a:spLocks noRot="1" noChangeAspect="1" noMove="1" noResize="1" noEditPoints="1" noAdjustHandles="1" noChangeArrowheads="1" noChangeShapeType="1" noTextEdit="1"/>
              </p:cNvSpPr>
              <p:nvPr/>
            </p:nvSpPr>
            <p:spPr>
              <a:xfrm>
                <a:off x="5486399" y="2866579"/>
                <a:ext cx="3220305" cy="738664"/>
              </a:xfrm>
              <a:prstGeom prst="rect">
                <a:avLst/>
              </a:prstGeom>
              <a:blipFill>
                <a:blip r:embed="rId2"/>
                <a:stretch>
                  <a:fillRect l="-5682" t="-5785" b="-2479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3B049AB9-CDEB-2514-0930-29C8EA261E14}"/>
                  </a:ext>
                </a:extLst>
              </p:cNvPr>
              <p:cNvSpPr txBox="1"/>
              <p:nvPr/>
            </p:nvSpPr>
            <p:spPr>
              <a:xfrm>
                <a:off x="3296467" y="3831740"/>
                <a:ext cx="6200287" cy="956865"/>
              </a:xfrm>
              <a:prstGeom prst="rect">
                <a:avLst/>
              </a:prstGeom>
              <a:noFill/>
            </p:spPr>
            <p:txBody>
              <a:bodyPr wrap="none" rtlCol="0">
                <a:spAutoFit/>
              </a:bodyPr>
              <a:lstStyle/>
              <a:p>
                <a:r>
                  <a:rPr lang="ja-JP" altLang="en-US" sz="3600" dirty="0"/>
                  <a:t>標本平均の分散   </a:t>
                </a:r>
                <a:r>
                  <a:rPr kumimoji="1" lang="ja-JP" altLang="en-US" sz="3600" dirty="0"/>
                  <a:t>　＝</a:t>
                </a:r>
                <a14:m>
                  <m:oMath xmlns:m="http://schemas.openxmlformats.org/officeDocument/2006/math">
                    <m:r>
                      <a:rPr lang="ja-JP" altLang="en-US" sz="3600" i="1">
                        <a:latin typeface="Cambria Math" panose="02040503050406030204" pitchFamily="18" charset="0"/>
                      </a:rPr>
                      <m:t>　</m:t>
                    </m:r>
                    <m:f>
                      <m:fPr>
                        <m:ctrlPr>
                          <a:rPr lang="en-US" altLang="ja-JP" sz="3600" i="1" smtClean="0">
                            <a:latin typeface="Cambria Math" panose="02040503050406030204" pitchFamily="18" charset="0"/>
                          </a:rPr>
                        </m:ctrlPr>
                      </m:fPr>
                      <m:num>
                        <m:sSup>
                          <m:sSupPr>
                            <m:ctrlPr>
                              <a:rPr lang="en-US" altLang="ja-JP" sz="3600" i="1" smtClean="0">
                                <a:latin typeface="Cambria Math" panose="02040503050406030204" pitchFamily="18" charset="0"/>
                              </a:rPr>
                            </m:ctrlPr>
                          </m:sSupPr>
                          <m:e>
                            <m:r>
                              <a:rPr lang="en-US" altLang="ja-JP" sz="3600" b="0" i="1" smtClean="0">
                                <a:latin typeface="Cambria Math" panose="02040503050406030204" pitchFamily="18" charset="0"/>
                              </a:rPr>
                              <m:t>5000</m:t>
                            </m:r>
                          </m:e>
                          <m:sup>
                            <m:r>
                              <a:rPr lang="en-US" altLang="ja-JP" sz="3600" b="0" i="1" smtClean="0">
                                <a:latin typeface="Cambria Math" panose="02040503050406030204" pitchFamily="18" charset="0"/>
                              </a:rPr>
                              <m:t>2</m:t>
                            </m:r>
                          </m:sup>
                        </m:sSup>
                      </m:num>
                      <m:den>
                        <m:r>
                          <a:rPr lang="en-US" altLang="ja-JP" sz="3600" b="0" i="1" smtClean="0">
                            <a:latin typeface="Cambria Math" panose="02040503050406030204" pitchFamily="18" charset="0"/>
                          </a:rPr>
                          <m:t>2500</m:t>
                        </m:r>
                      </m:den>
                    </m:f>
                  </m:oMath>
                </a14:m>
                <a:endParaRPr lang="ja-JP" altLang="en-US" dirty="0"/>
              </a:p>
            </p:txBody>
          </p:sp>
        </mc:Choice>
        <mc:Fallback xmlns="">
          <p:sp>
            <p:nvSpPr>
              <p:cNvPr id="8" name="テキスト ボックス 7">
                <a:extLst>
                  <a:ext uri="{FF2B5EF4-FFF2-40B4-BE49-F238E27FC236}">
                    <a16:creationId xmlns:a16="http://schemas.microsoft.com/office/drawing/2014/main" id="{3B049AB9-CDEB-2514-0930-29C8EA261E14}"/>
                  </a:ext>
                </a:extLst>
              </p:cNvPr>
              <p:cNvSpPr txBox="1">
                <a:spLocks noRot="1" noChangeAspect="1" noMove="1" noResize="1" noEditPoints="1" noAdjustHandles="1" noChangeArrowheads="1" noChangeShapeType="1" noTextEdit="1"/>
              </p:cNvSpPr>
              <p:nvPr/>
            </p:nvSpPr>
            <p:spPr>
              <a:xfrm>
                <a:off x="3296467" y="3831740"/>
                <a:ext cx="6200287" cy="956865"/>
              </a:xfrm>
              <a:prstGeom prst="rect">
                <a:avLst/>
              </a:prstGeom>
              <a:blipFill>
                <a:blip r:embed="rId3"/>
                <a:stretch>
                  <a:fillRect l="-3048" b="-700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9E57B13F-2C83-DA08-6F56-D495EFEB67C7}"/>
                  </a:ext>
                </a:extLst>
              </p:cNvPr>
              <p:cNvSpPr txBox="1"/>
              <p:nvPr/>
            </p:nvSpPr>
            <p:spPr>
              <a:xfrm>
                <a:off x="4685559" y="4943442"/>
                <a:ext cx="6223307" cy="915251"/>
              </a:xfrm>
              <a:prstGeom prst="rect">
                <a:avLst/>
              </a:prstGeom>
              <a:noFill/>
            </p:spPr>
            <p:txBody>
              <a:bodyPr wrap="none" rtlCol="0">
                <a:spAutoFit/>
              </a:bodyPr>
              <a:lstStyle/>
              <a:p>
                <a:r>
                  <a:rPr lang="ja-JP" altLang="en-US" sz="3600" dirty="0"/>
                  <a:t>標準誤差   </a:t>
                </a:r>
                <a:r>
                  <a:rPr kumimoji="1" lang="ja-JP" altLang="en-US" sz="3600" dirty="0"/>
                  <a:t>　＝</a:t>
                </a:r>
                <a14:m>
                  <m:oMath xmlns:m="http://schemas.openxmlformats.org/officeDocument/2006/math">
                    <m:r>
                      <a:rPr lang="ja-JP" altLang="en-US" sz="3600" i="1">
                        <a:latin typeface="Cambria Math" panose="02040503050406030204" pitchFamily="18" charset="0"/>
                      </a:rPr>
                      <m:t>　</m:t>
                    </m:r>
                    <m:f>
                      <m:fPr>
                        <m:ctrlPr>
                          <a:rPr lang="en-US" altLang="ja-JP" sz="3600" i="1" smtClean="0">
                            <a:latin typeface="Cambria Math" panose="02040503050406030204" pitchFamily="18" charset="0"/>
                          </a:rPr>
                        </m:ctrlPr>
                      </m:fPr>
                      <m:num>
                        <m:r>
                          <a:rPr lang="en-US" altLang="ja-JP" sz="3600" i="1">
                            <a:latin typeface="Cambria Math" panose="02040503050406030204" pitchFamily="18" charset="0"/>
                          </a:rPr>
                          <m:t>5000</m:t>
                        </m:r>
                      </m:num>
                      <m:den>
                        <m:rad>
                          <m:radPr>
                            <m:degHide m:val="on"/>
                            <m:ctrlPr>
                              <a:rPr lang="en-US" altLang="ja-JP" sz="3600" i="1" smtClean="0">
                                <a:latin typeface="Cambria Math" panose="02040503050406030204" pitchFamily="18" charset="0"/>
                              </a:rPr>
                            </m:ctrlPr>
                          </m:radPr>
                          <m:deg/>
                          <m:e>
                            <m:r>
                              <a:rPr lang="en-US" altLang="ja-JP" sz="3600" b="0" i="1" smtClean="0">
                                <a:latin typeface="Cambria Math" panose="02040503050406030204" pitchFamily="18" charset="0"/>
                              </a:rPr>
                              <m:t>2500</m:t>
                            </m:r>
                          </m:e>
                        </m:rad>
                      </m:den>
                    </m:f>
                    <m:r>
                      <a:rPr lang="en-US" altLang="ja-JP" sz="3600" b="0" i="1" smtClean="0">
                        <a:latin typeface="Cambria Math" panose="02040503050406030204" pitchFamily="18" charset="0"/>
                      </a:rPr>
                      <m:t>=100</m:t>
                    </m:r>
                  </m:oMath>
                </a14:m>
                <a:endParaRPr lang="ja-JP" altLang="en-US" dirty="0"/>
              </a:p>
            </p:txBody>
          </p:sp>
        </mc:Choice>
        <mc:Fallback xmlns="">
          <p:sp>
            <p:nvSpPr>
              <p:cNvPr id="9" name="テキスト ボックス 8">
                <a:extLst>
                  <a:ext uri="{FF2B5EF4-FFF2-40B4-BE49-F238E27FC236}">
                    <a16:creationId xmlns:a16="http://schemas.microsoft.com/office/drawing/2014/main" id="{9E57B13F-2C83-DA08-6F56-D495EFEB67C7}"/>
                  </a:ext>
                </a:extLst>
              </p:cNvPr>
              <p:cNvSpPr txBox="1">
                <a:spLocks noRot="1" noChangeAspect="1" noMove="1" noResize="1" noEditPoints="1" noAdjustHandles="1" noChangeArrowheads="1" noChangeShapeType="1" noTextEdit="1"/>
              </p:cNvSpPr>
              <p:nvPr/>
            </p:nvSpPr>
            <p:spPr>
              <a:xfrm>
                <a:off x="4685559" y="4943442"/>
                <a:ext cx="6223307" cy="915251"/>
              </a:xfrm>
              <a:prstGeom prst="rect">
                <a:avLst/>
              </a:prstGeom>
              <a:blipFill>
                <a:blip r:embed="rId4"/>
                <a:stretch>
                  <a:fillRect l="-3036" t="-1333" b="-4667"/>
                </a:stretch>
              </a:blipFill>
            </p:spPr>
            <p:txBody>
              <a:bodyPr/>
              <a:lstStyle/>
              <a:p>
                <a:r>
                  <a:rPr lang="ja-JP" altLang="en-US">
                    <a:noFill/>
                  </a:rPr>
                  <a:t> </a:t>
                </a:r>
              </a:p>
            </p:txBody>
          </p:sp>
        </mc:Fallback>
      </mc:AlternateContent>
      <p:sp>
        <p:nvSpPr>
          <p:cNvPr id="10" name="四角形: 角を丸くする 9">
            <a:extLst>
              <a:ext uri="{FF2B5EF4-FFF2-40B4-BE49-F238E27FC236}">
                <a16:creationId xmlns:a16="http://schemas.microsoft.com/office/drawing/2014/main" id="{D8441C9D-06C1-C187-61DC-70A309905A15}"/>
              </a:ext>
            </a:extLst>
          </p:cNvPr>
          <p:cNvSpPr/>
          <p:nvPr/>
        </p:nvSpPr>
        <p:spPr>
          <a:xfrm>
            <a:off x="2264228" y="2430045"/>
            <a:ext cx="8708571" cy="378822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56431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76E9F0C8-85A3-EC83-326C-75AF21C632B9}"/>
                  </a:ext>
                </a:extLst>
              </p:cNvPr>
              <p:cNvSpPr>
                <a:spLocks noGrp="1"/>
              </p:cNvSpPr>
              <p:nvPr>
                <p:ph type="title"/>
              </p:nvPr>
            </p:nvSpPr>
            <p:spPr>
              <a:xfrm>
                <a:off x="664028" y="461536"/>
                <a:ext cx="10863943" cy="1371600"/>
              </a:xfrm>
            </p:spPr>
            <p:txBody>
              <a:bodyPr/>
              <a:lstStyle/>
              <a:p>
                <a:r>
                  <a:rPr kumimoji="1" lang="ja-JP" altLang="en-US" sz="3600" dirty="0"/>
                  <a:t>②</a:t>
                </a:r>
                <a:r>
                  <a:rPr kumimoji="1" lang="ja-JP" altLang="en-US" sz="4400" dirty="0"/>
                  <a:t>　</a:t>
                </a:r>
                <a14:m>
                  <m:oMath xmlns:m="http://schemas.openxmlformats.org/officeDocument/2006/math">
                    <m:r>
                      <a:rPr kumimoji="1" lang="ja-JP" altLang="en-US" sz="3600" i="1" smtClean="0">
                        <a:latin typeface="Cambria Math" panose="02040503050406030204" pitchFamily="18" charset="0"/>
                      </a:rPr>
                      <m:t>𝜇</m:t>
                    </m:r>
                  </m:oMath>
                </a14:m>
                <a:r>
                  <a:rPr kumimoji="1" lang="ja-JP" altLang="en-US" sz="3600" dirty="0"/>
                  <a:t>を中心として、与えられた信頼度で統計量 </a:t>
                </a:r>
                <a:br>
                  <a:rPr kumimoji="1" lang="en-US" altLang="ja-JP" sz="3600" dirty="0"/>
                </a:br>
                <a:r>
                  <a:rPr kumimoji="1" lang="en-US" altLang="ja-JP" sz="3600" dirty="0"/>
                  <a:t>      </a:t>
                </a:r>
                <a:r>
                  <a:rPr kumimoji="1" lang="ja-JP" altLang="en-US" sz="3600" dirty="0"/>
                  <a:t>が生起する範囲を調べる</a:t>
                </a:r>
                <a:endParaRPr kumimoji="1" lang="ja-JP" altLang="en-US" sz="4400" dirty="0"/>
              </a:p>
            </p:txBody>
          </p:sp>
        </mc:Choice>
        <mc:Fallback xmlns="">
          <p:sp>
            <p:nvSpPr>
              <p:cNvPr id="2" name="タイトル 1">
                <a:extLst>
                  <a:ext uri="{FF2B5EF4-FFF2-40B4-BE49-F238E27FC236}">
                    <a16:creationId xmlns:a16="http://schemas.microsoft.com/office/drawing/2014/main" id="{76E9F0C8-85A3-EC83-326C-75AF21C632B9}"/>
                  </a:ext>
                </a:extLst>
              </p:cNvPr>
              <p:cNvSpPr>
                <a:spLocks noGrp="1" noRot="1" noChangeAspect="1" noMove="1" noResize="1" noEditPoints="1" noAdjustHandles="1" noChangeArrowheads="1" noChangeShapeType="1" noTextEdit="1"/>
              </p:cNvSpPr>
              <p:nvPr>
                <p:ph type="title"/>
              </p:nvPr>
            </p:nvSpPr>
            <p:spPr>
              <a:xfrm>
                <a:off x="664028" y="461536"/>
                <a:ext cx="10863943" cy="1371600"/>
              </a:xfrm>
              <a:blipFill>
                <a:blip r:embed="rId2"/>
                <a:stretch>
                  <a:fillRect l="-1571" t="-889" b="-15556"/>
                </a:stretch>
              </a:blipFill>
            </p:spPr>
            <p:txBody>
              <a:bodyPr/>
              <a:lstStyle/>
              <a:p>
                <a:r>
                  <a:rPr lang="ja-JP" altLang="en-US">
                    <a:noFill/>
                  </a:rPr>
                  <a:t> </a:t>
                </a:r>
              </a:p>
            </p:txBody>
          </p:sp>
        </mc:Fallback>
      </mc:AlternateContent>
      <p:sp>
        <p:nvSpPr>
          <p:cNvPr id="6" name="テキスト ボックス 5">
            <a:extLst>
              <a:ext uri="{FF2B5EF4-FFF2-40B4-BE49-F238E27FC236}">
                <a16:creationId xmlns:a16="http://schemas.microsoft.com/office/drawing/2014/main" id="{5629EFDC-306B-0147-B1C6-246D4955853D}"/>
              </a:ext>
            </a:extLst>
          </p:cNvPr>
          <p:cNvSpPr txBox="1"/>
          <p:nvPr/>
        </p:nvSpPr>
        <p:spPr>
          <a:xfrm>
            <a:off x="2330592" y="2845318"/>
            <a:ext cx="6200951" cy="584775"/>
          </a:xfrm>
          <a:prstGeom prst="rect">
            <a:avLst/>
          </a:prstGeom>
          <a:noFill/>
        </p:spPr>
        <p:txBody>
          <a:bodyPr wrap="square" rtlCol="0">
            <a:spAutoFit/>
          </a:bodyPr>
          <a:lstStyle/>
          <a:p>
            <a:r>
              <a:rPr kumimoji="1" lang="en-US" altLang="ja-JP" sz="3200" dirty="0"/>
              <a:t>95%</a:t>
            </a:r>
            <a:r>
              <a:rPr kumimoji="1" lang="ja-JP" altLang="en-US" sz="3200" dirty="0"/>
              <a:t>の信頼度で示される</a:t>
            </a:r>
            <a:r>
              <a:rPr lang="ja-JP" altLang="en-US" sz="3200" dirty="0"/>
              <a:t>範囲は、</a:t>
            </a:r>
            <a:endParaRPr kumimoji="1" lang="ja-JP" altLang="en-US" sz="3200" dirty="0"/>
          </a:p>
        </p:txBody>
      </p:sp>
      <p:sp>
        <p:nvSpPr>
          <p:cNvPr id="7" name="四角形: 角を丸くする 6">
            <a:extLst>
              <a:ext uri="{FF2B5EF4-FFF2-40B4-BE49-F238E27FC236}">
                <a16:creationId xmlns:a16="http://schemas.microsoft.com/office/drawing/2014/main" id="{F5A06017-A5BC-5723-9E86-61C1C5A3E696}"/>
              </a:ext>
            </a:extLst>
          </p:cNvPr>
          <p:cNvSpPr/>
          <p:nvPr/>
        </p:nvSpPr>
        <p:spPr>
          <a:xfrm>
            <a:off x="483278" y="402771"/>
            <a:ext cx="11142665" cy="14478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5C7959C3-703C-4D9F-0407-E449C5B096B6}"/>
                  </a:ext>
                </a:extLst>
              </p:cNvPr>
              <p:cNvSpPr txBox="1"/>
              <p:nvPr/>
            </p:nvSpPr>
            <p:spPr>
              <a:xfrm>
                <a:off x="2006135" y="3764525"/>
                <a:ext cx="6849863" cy="89877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kumimoji="1" lang="ja-JP" altLang="en-US" sz="2800" i="1" smtClean="0">
                          <a:latin typeface="Cambria Math" panose="02040503050406030204" pitchFamily="18" charset="0"/>
                        </a:rPr>
                        <m:t>𝜇</m:t>
                      </m:r>
                      <m:r>
                        <a:rPr lang="en-US" altLang="ja-JP" sz="2800" i="1">
                          <a:latin typeface="Cambria Math" panose="02040503050406030204" pitchFamily="18" charset="0"/>
                        </a:rPr>
                        <m:t>−</m:t>
                      </m:r>
                      <m:r>
                        <a:rPr lang="en-US" altLang="ja-JP" sz="2800" i="1" smtClean="0">
                          <a:latin typeface="Cambria Math" panose="02040503050406030204" pitchFamily="18" charset="0"/>
                        </a:rPr>
                        <m:t>1.96</m:t>
                      </m:r>
                      <m:r>
                        <a:rPr lang="en-US" altLang="ja-JP" sz="2800" i="1" smtClean="0">
                          <a:latin typeface="Cambria Math" panose="02040503050406030204" pitchFamily="18" charset="0"/>
                          <a:ea typeface="Cambria Math" panose="02040503050406030204" pitchFamily="18" charset="0"/>
                        </a:rPr>
                        <m:t>×</m:t>
                      </m:r>
                      <m:f>
                        <m:fPr>
                          <m:ctrlPr>
                            <a:rPr lang="en-US" altLang="ja-JP" sz="2800" i="1" smtClean="0">
                              <a:latin typeface="Cambria Math" panose="02040503050406030204" pitchFamily="18" charset="0"/>
                              <a:ea typeface="Cambria Math" panose="02040503050406030204" pitchFamily="18" charset="0"/>
                            </a:rPr>
                          </m:ctrlPr>
                        </m:fPr>
                        <m:num>
                          <m:r>
                            <a:rPr lang="en-US" altLang="ja-JP" sz="2800" i="1">
                              <a:latin typeface="Cambria Math" panose="02040503050406030204" pitchFamily="18" charset="0"/>
                              <a:ea typeface="Cambria Math" panose="02040503050406030204" pitchFamily="18" charset="0"/>
                            </a:rPr>
                            <m:t>5000</m:t>
                          </m:r>
                        </m:num>
                        <m:den>
                          <m:rad>
                            <m:radPr>
                              <m:degHide m:val="on"/>
                              <m:ctrlPr>
                                <a:rPr lang="en-US" altLang="ja-JP" sz="2800" i="1" smtClean="0">
                                  <a:latin typeface="Cambria Math" panose="02040503050406030204" pitchFamily="18" charset="0"/>
                                  <a:ea typeface="Cambria Math" panose="02040503050406030204" pitchFamily="18" charset="0"/>
                                </a:rPr>
                              </m:ctrlPr>
                            </m:radPr>
                            <m:deg/>
                            <m:e>
                              <m:r>
                                <a:rPr lang="en-US" altLang="ja-JP" sz="2800" i="1">
                                  <a:latin typeface="Cambria Math" panose="02040503050406030204" pitchFamily="18" charset="0"/>
                                  <a:ea typeface="Cambria Math" panose="02040503050406030204" pitchFamily="18" charset="0"/>
                                </a:rPr>
                                <m:t>2500</m:t>
                              </m:r>
                            </m:e>
                          </m:rad>
                        </m:den>
                      </m:f>
                      <m:r>
                        <a:rPr lang="en-US" altLang="ja-JP" sz="2800" i="1">
                          <a:latin typeface="Cambria Math" panose="02040503050406030204" pitchFamily="18" charset="0"/>
                          <a:ea typeface="Cambria Math" panose="02040503050406030204" pitchFamily="18" charset="0"/>
                        </a:rPr>
                        <m:t>≤</m:t>
                      </m:r>
                      <m:acc>
                        <m:accPr>
                          <m:chr m:val="̅"/>
                          <m:ctrlPr>
                            <a:rPr kumimoji="1" lang="en-US" altLang="ja-JP" sz="2800" i="1" smtClean="0">
                              <a:latin typeface="Cambria Math" panose="02040503050406030204" pitchFamily="18" charset="0"/>
                              <a:ea typeface="Cambria Math" panose="02040503050406030204" pitchFamily="18" charset="0"/>
                            </a:rPr>
                          </m:ctrlPr>
                        </m:accPr>
                        <m:e>
                          <m:r>
                            <a:rPr kumimoji="1" lang="en-US" altLang="ja-JP" sz="2800" b="0" i="1" smtClean="0">
                              <a:latin typeface="Cambria Math" panose="02040503050406030204" pitchFamily="18" charset="0"/>
                              <a:ea typeface="Cambria Math" panose="02040503050406030204" pitchFamily="18" charset="0"/>
                            </a:rPr>
                            <m:t>𝑋</m:t>
                          </m:r>
                        </m:e>
                      </m:acc>
                      <m:r>
                        <a:rPr lang="ja-JP" altLang="en-US" sz="2800" i="1" smtClean="0">
                          <a:latin typeface="Cambria Math" panose="02040503050406030204" pitchFamily="18" charset="0"/>
                          <a:ea typeface="Cambria Math" panose="02040503050406030204" pitchFamily="18" charset="0"/>
                        </a:rPr>
                        <m:t>≤</m:t>
                      </m:r>
                      <m:r>
                        <a:rPr lang="ja-JP" altLang="en-US" sz="2800" i="1">
                          <a:latin typeface="Cambria Math" panose="02040503050406030204" pitchFamily="18" charset="0"/>
                        </a:rPr>
                        <m:t>𝜇</m:t>
                      </m:r>
                      <m:r>
                        <a:rPr lang="en-US" altLang="ja-JP" sz="2800" b="0" i="1" smtClean="0">
                          <a:latin typeface="Cambria Math" panose="02040503050406030204" pitchFamily="18" charset="0"/>
                        </a:rPr>
                        <m:t>+</m:t>
                      </m:r>
                      <m:r>
                        <a:rPr lang="en-US" altLang="ja-JP" sz="2800" i="1">
                          <a:latin typeface="Cambria Math" panose="02040503050406030204" pitchFamily="18" charset="0"/>
                        </a:rPr>
                        <m:t>1.96</m:t>
                      </m:r>
                      <m:r>
                        <a:rPr lang="en-US" altLang="ja-JP" sz="2800" i="1">
                          <a:latin typeface="Cambria Math" panose="02040503050406030204" pitchFamily="18" charset="0"/>
                          <a:ea typeface="Cambria Math" panose="02040503050406030204" pitchFamily="18" charset="0"/>
                        </a:rPr>
                        <m:t>×</m:t>
                      </m:r>
                      <m:f>
                        <m:fPr>
                          <m:ctrlPr>
                            <a:rPr lang="en-US" altLang="ja-JP" sz="2800" i="1">
                              <a:latin typeface="Cambria Math" panose="02040503050406030204" pitchFamily="18" charset="0"/>
                              <a:ea typeface="Cambria Math" panose="02040503050406030204" pitchFamily="18" charset="0"/>
                            </a:rPr>
                          </m:ctrlPr>
                        </m:fPr>
                        <m:num>
                          <m:r>
                            <a:rPr lang="en-US" altLang="ja-JP" sz="2800" i="1">
                              <a:latin typeface="Cambria Math" panose="02040503050406030204" pitchFamily="18" charset="0"/>
                              <a:ea typeface="Cambria Math" panose="02040503050406030204" pitchFamily="18" charset="0"/>
                            </a:rPr>
                            <m:t>5000</m:t>
                          </m:r>
                        </m:num>
                        <m:den>
                          <m:rad>
                            <m:radPr>
                              <m:degHide m:val="on"/>
                              <m:ctrlPr>
                                <a:rPr lang="en-US" altLang="ja-JP" sz="2800" i="1">
                                  <a:latin typeface="Cambria Math" panose="02040503050406030204" pitchFamily="18" charset="0"/>
                                  <a:ea typeface="Cambria Math" panose="02040503050406030204" pitchFamily="18" charset="0"/>
                                </a:rPr>
                              </m:ctrlPr>
                            </m:radPr>
                            <m:deg/>
                            <m:e>
                              <m:r>
                                <a:rPr lang="en-US" altLang="ja-JP" sz="2800" i="1">
                                  <a:latin typeface="Cambria Math" panose="02040503050406030204" pitchFamily="18" charset="0"/>
                                  <a:ea typeface="Cambria Math" panose="02040503050406030204" pitchFamily="18" charset="0"/>
                                </a:rPr>
                                <m:t>2500</m:t>
                              </m:r>
                            </m:e>
                          </m:rad>
                        </m:den>
                      </m:f>
                    </m:oMath>
                  </m:oMathPara>
                </a14:m>
                <a:endParaRPr kumimoji="1" lang="ja-JP" altLang="en-US" sz="2800" dirty="0"/>
              </a:p>
            </p:txBody>
          </p:sp>
        </mc:Choice>
        <mc:Fallback xmlns="">
          <p:sp>
            <p:nvSpPr>
              <p:cNvPr id="8" name="テキスト ボックス 7">
                <a:extLst>
                  <a:ext uri="{FF2B5EF4-FFF2-40B4-BE49-F238E27FC236}">
                    <a16:creationId xmlns:a16="http://schemas.microsoft.com/office/drawing/2014/main" id="{5C7959C3-703C-4D9F-0407-E449C5B096B6}"/>
                  </a:ext>
                </a:extLst>
              </p:cNvPr>
              <p:cNvSpPr txBox="1">
                <a:spLocks noRot="1" noChangeAspect="1" noMove="1" noResize="1" noEditPoints="1" noAdjustHandles="1" noChangeArrowheads="1" noChangeShapeType="1" noTextEdit="1"/>
              </p:cNvSpPr>
              <p:nvPr/>
            </p:nvSpPr>
            <p:spPr>
              <a:xfrm>
                <a:off x="2006135" y="3764525"/>
                <a:ext cx="6849863" cy="898772"/>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1AFB36EB-ACD7-F080-6FD6-F6CD9C483D3D}"/>
                  </a:ext>
                </a:extLst>
              </p:cNvPr>
              <p:cNvSpPr txBox="1"/>
              <p:nvPr/>
            </p:nvSpPr>
            <p:spPr>
              <a:xfrm>
                <a:off x="6714582" y="5658045"/>
                <a:ext cx="6096000" cy="8473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kumimoji="1" lang="en-US" altLang="ja-JP" sz="4800" i="1" smtClean="0">
                              <a:latin typeface="Cambria Math" panose="02040503050406030204" pitchFamily="18" charset="0"/>
                              <a:ea typeface="Cambria Math" panose="02040503050406030204" pitchFamily="18" charset="0"/>
                            </a:rPr>
                          </m:ctrlPr>
                        </m:accPr>
                        <m:e>
                          <m:r>
                            <a:rPr kumimoji="1" lang="en-US" altLang="ja-JP" sz="4800" b="0" i="1" smtClean="0">
                              <a:latin typeface="Cambria Math" panose="02040503050406030204" pitchFamily="18" charset="0"/>
                              <a:ea typeface="Cambria Math" panose="02040503050406030204" pitchFamily="18" charset="0"/>
                            </a:rPr>
                            <m:t>𝑋</m:t>
                          </m:r>
                          <m:r>
                            <a:rPr kumimoji="1" lang="en-US" altLang="ja-JP" sz="4800" b="0" i="1" smtClean="0">
                              <a:latin typeface="Cambria Math" panose="02040503050406030204" pitchFamily="18" charset="0"/>
                              <a:ea typeface="Cambria Math" panose="02040503050406030204" pitchFamily="18" charset="0"/>
                            </a:rPr>
                            <m:t>:</m:t>
                          </m:r>
                        </m:e>
                      </m:acc>
                      <m:r>
                        <a:rPr lang="ja-JP" altLang="en-US" sz="4800" i="1">
                          <a:latin typeface="Cambria Math" panose="02040503050406030204" pitchFamily="18" charset="0"/>
                          <a:ea typeface="Cambria Math" panose="02040503050406030204" pitchFamily="18" charset="0"/>
                        </a:rPr>
                        <m:t>標本</m:t>
                      </m:r>
                      <m:r>
                        <a:rPr lang="ja-JP" altLang="en-US" sz="4800" i="1" smtClean="0">
                          <a:latin typeface="Cambria Math" panose="02040503050406030204" pitchFamily="18" charset="0"/>
                          <a:ea typeface="Cambria Math" panose="02040503050406030204" pitchFamily="18" charset="0"/>
                        </a:rPr>
                        <m:t>平均</m:t>
                      </m:r>
                    </m:oMath>
                  </m:oMathPara>
                </a14:m>
                <a:endParaRPr lang="ja-JP" altLang="en-US" dirty="0"/>
              </a:p>
            </p:txBody>
          </p:sp>
        </mc:Choice>
        <mc:Fallback xmlns="">
          <p:sp>
            <p:nvSpPr>
              <p:cNvPr id="10" name="テキスト ボックス 9">
                <a:extLst>
                  <a:ext uri="{FF2B5EF4-FFF2-40B4-BE49-F238E27FC236}">
                    <a16:creationId xmlns:a16="http://schemas.microsoft.com/office/drawing/2014/main" id="{1AFB36EB-ACD7-F080-6FD6-F6CD9C483D3D}"/>
                  </a:ext>
                </a:extLst>
              </p:cNvPr>
              <p:cNvSpPr txBox="1">
                <a:spLocks noRot="1" noChangeAspect="1" noMove="1" noResize="1" noEditPoints="1" noAdjustHandles="1" noChangeArrowheads="1" noChangeShapeType="1" noTextEdit="1"/>
              </p:cNvSpPr>
              <p:nvPr/>
            </p:nvSpPr>
            <p:spPr>
              <a:xfrm>
                <a:off x="6714582" y="5658045"/>
                <a:ext cx="6096000" cy="847348"/>
              </a:xfrm>
              <a:prstGeom prst="rect">
                <a:avLst/>
              </a:prstGeom>
              <a:blipFill>
                <a:blip r:embed="rId6"/>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408851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92FFD9-8B43-55A4-B8C8-03F3C3B85376}"/>
              </a:ext>
            </a:extLst>
          </p:cNvPr>
          <p:cNvSpPr>
            <a:spLocks noGrp="1"/>
          </p:cNvSpPr>
          <p:nvPr>
            <p:ph type="title"/>
          </p:nvPr>
        </p:nvSpPr>
        <p:spPr>
          <a:xfrm>
            <a:off x="718457" y="588166"/>
            <a:ext cx="10570029" cy="1371600"/>
          </a:xfrm>
        </p:spPr>
        <p:txBody>
          <a:bodyPr/>
          <a:lstStyle/>
          <a:p>
            <a:r>
              <a:rPr kumimoji="1" lang="ja-JP" altLang="en-US" dirty="0"/>
              <a:t>③　観察・実験で得た値を代入する</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F1AD1D20-B5F7-0D77-7ABA-CCBB904702A4}"/>
                  </a:ext>
                </a:extLst>
              </p:cNvPr>
              <p:cNvSpPr txBox="1"/>
              <p:nvPr/>
            </p:nvSpPr>
            <p:spPr>
              <a:xfrm>
                <a:off x="570049" y="2480383"/>
                <a:ext cx="10866843" cy="141237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kumimoji="1" lang="ja-JP" altLang="en-US" sz="4400" i="1" smtClean="0">
                          <a:latin typeface="Cambria Math" panose="02040503050406030204" pitchFamily="18" charset="0"/>
                        </a:rPr>
                        <m:t>𝜇</m:t>
                      </m:r>
                      <m:r>
                        <a:rPr lang="en-US" altLang="ja-JP" sz="4400" i="1">
                          <a:latin typeface="Cambria Math" panose="02040503050406030204" pitchFamily="18" charset="0"/>
                        </a:rPr>
                        <m:t>−</m:t>
                      </m:r>
                      <m:r>
                        <a:rPr lang="en-US" altLang="ja-JP" sz="4400" i="1" smtClean="0">
                          <a:latin typeface="Cambria Math" panose="02040503050406030204" pitchFamily="18" charset="0"/>
                        </a:rPr>
                        <m:t>1.96</m:t>
                      </m:r>
                      <m:r>
                        <a:rPr lang="en-US" altLang="ja-JP" sz="4400" i="1" smtClean="0">
                          <a:latin typeface="Cambria Math" panose="02040503050406030204" pitchFamily="18" charset="0"/>
                          <a:ea typeface="Cambria Math" panose="02040503050406030204" pitchFamily="18" charset="0"/>
                        </a:rPr>
                        <m:t>×</m:t>
                      </m:r>
                      <m:f>
                        <m:fPr>
                          <m:ctrlPr>
                            <a:rPr lang="en-US" altLang="ja-JP" sz="4400" i="1" smtClean="0">
                              <a:latin typeface="Cambria Math" panose="02040503050406030204" pitchFamily="18" charset="0"/>
                              <a:ea typeface="Cambria Math" panose="02040503050406030204" pitchFamily="18" charset="0"/>
                            </a:rPr>
                          </m:ctrlPr>
                        </m:fPr>
                        <m:num>
                          <m:r>
                            <a:rPr lang="en-US" altLang="ja-JP" sz="4400" i="1">
                              <a:latin typeface="Cambria Math" panose="02040503050406030204" pitchFamily="18" charset="0"/>
                              <a:ea typeface="Cambria Math" panose="02040503050406030204" pitchFamily="18" charset="0"/>
                            </a:rPr>
                            <m:t>5000</m:t>
                          </m:r>
                        </m:num>
                        <m:den>
                          <m:rad>
                            <m:radPr>
                              <m:degHide m:val="on"/>
                              <m:ctrlPr>
                                <a:rPr lang="en-US" altLang="ja-JP" sz="4400" i="1" smtClean="0">
                                  <a:latin typeface="Cambria Math" panose="02040503050406030204" pitchFamily="18" charset="0"/>
                                  <a:ea typeface="Cambria Math" panose="02040503050406030204" pitchFamily="18" charset="0"/>
                                </a:rPr>
                              </m:ctrlPr>
                            </m:radPr>
                            <m:deg/>
                            <m:e>
                              <m:r>
                                <a:rPr lang="en-US" altLang="ja-JP" sz="4400" i="1">
                                  <a:latin typeface="Cambria Math" panose="02040503050406030204" pitchFamily="18" charset="0"/>
                                  <a:ea typeface="Cambria Math" panose="02040503050406030204" pitchFamily="18" charset="0"/>
                                </a:rPr>
                                <m:t>2500</m:t>
                              </m:r>
                            </m:e>
                          </m:rad>
                        </m:den>
                      </m:f>
                      <m:r>
                        <a:rPr lang="en-US" altLang="ja-JP" sz="4400" i="1">
                          <a:latin typeface="Cambria Math" panose="02040503050406030204" pitchFamily="18" charset="0"/>
                          <a:ea typeface="Cambria Math" panose="02040503050406030204" pitchFamily="18" charset="0"/>
                        </a:rPr>
                        <m:t>≤</m:t>
                      </m:r>
                      <m:acc>
                        <m:accPr>
                          <m:chr m:val="̅"/>
                          <m:ctrlPr>
                            <a:rPr kumimoji="1" lang="en-US" altLang="ja-JP" sz="4400" i="1" smtClean="0">
                              <a:latin typeface="Cambria Math" panose="02040503050406030204" pitchFamily="18" charset="0"/>
                              <a:ea typeface="Cambria Math" panose="02040503050406030204" pitchFamily="18" charset="0"/>
                            </a:rPr>
                          </m:ctrlPr>
                        </m:accPr>
                        <m:e>
                          <m:r>
                            <a:rPr kumimoji="1" lang="en-US" altLang="ja-JP" sz="4400" b="0" i="1" smtClean="0">
                              <a:latin typeface="Cambria Math" panose="02040503050406030204" pitchFamily="18" charset="0"/>
                              <a:ea typeface="Cambria Math" panose="02040503050406030204" pitchFamily="18" charset="0"/>
                            </a:rPr>
                            <m:t>𝑋</m:t>
                          </m:r>
                        </m:e>
                      </m:acc>
                      <m:r>
                        <a:rPr lang="ja-JP" altLang="en-US" sz="4400" i="1" smtClean="0">
                          <a:latin typeface="Cambria Math" panose="02040503050406030204" pitchFamily="18" charset="0"/>
                          <a:ea typeface="Cambria Math" panose="02040503050406030204" pitchFamily="18" charset="0"/>
                        </a:rPr>
                        <m:t>≤</m:t>
                      </m:r>
                      <m:r>
                        <a:rPr lang="ja-JP" altLang="en-US" sz="4400" i="1">
                          <a:latin typeface="Cambria Math" panose="02040503050406030204" pitchFamily="18" charset="0"/>
                        </a:rPr>
                        <m:t>𝜇</m:t>
                      </m:r>
                      <m:r>
                        <a:rPr lang="en-US" altLang="ja-JP" sz="4400" b="0" i="1" smtClean="0">
                          <a:latin typeface="Cambria Math" panose="02040503050406030204" pitchFamily="18" charset="0"/>
                        </a:rPr>
                        <m:t>+</m:t>
                      </m:r>
                      <m:r>
                        <a:rPr lang="en-US" altLang="ja-JP" sz="4400" i="1">
                          <a:latin typeface="Cambria Math" panose="02040503050406030204" pitchFamily="18" charset="0"/>
                        </a:rPr>
                        <m:t>1.96</m:t>
                      </m:r>
                      <m:r>
                        <a:rPr lang="en-US" altLang="ja-JP" sz="4400" i="1">
                          <a:latin typeface="Cambria Math" panose="02040503050406030204" pitchFamily="18" charset="0"/>
                          <a:ea typeface="Cambria Math" panose="02040503050406030204" pitchFamily="18" charset="0"/>
                        </a:rPr>
                        <m:t>×</m:t>
                      </m:r>
                      <m:f>
                        <m:fPr>
                          <m:ctrlPr>
                            <a:rPr lang="en-US" altLang="ja-JP" sz="4400" i="1">
                              <a:latin typeface="Cambria Math" panose="02040503050406030204" pitchFamily="18" charset="0"/>
                              <a:ea typeface="Cambria Math" panose="02040503050406030204" pitchFamily="18" charset="0"/>
                            </a:rPr>
                          </m:ctrlPr>
                        </m:fPr>
                        <m:num>
                          <m:r>
                            <a:rPr lang="en-US" altLang="ja-JP" sz="4400" i="1">
                              <a:latin typeface="Cambria Math" panose="02040503050406030204" pitchFamily="18" charset="0"/>
                              <a:ea typeface="Cambria Math" panose="02040503050406030204" pitchFamily="18" charset="0"/>
                            </a:rPr>
                            <m:t>5000</m:t>
                          </m:r>
                        </m:num>
                        <m:den>
                          <m:rad>
                            <m:radPr>
                              <m:degHide m:val="on"/>
                              <m:ctrlPr>
                                <a:rPr lang="en-US" altLang="ja-JP" sz="4400" i="1">
                                  <a:latin typeface="Cambria Math" panose="02040503050406030204" pitchFamily="18" charset="0"/>
                                  <a:ea typeface="Cambria Math" panose="02040503050406030204" pitchFamily="18" charset="0"/>
                                </a:rPr>
                              </m:ctrlPr>
                            </m:radPr>
                            <m:deg/>
                            <m:e>
                              <m:r>
                                <a:rPr lang="en-US" altLang="ja-JP" sz="4400" i="1">
                                  <a:latin typeface="Cambria Math" panose="02040503050406030204" pitchFamily="18" charset="0"/>
                                  <a:ea typeface="Cambria Math" panose="02040503050406030204" pitchFamily="18" charset="0"/>
                                </a:rPr>
                                <m:t>2500</m:t>
                              </m:r>
                            </m:e>
                          </m:rad>
                        </m:den>
                      </m:f>
                    </m:oMath>
                  </m:oMathPara>
                </a14:m>
                <a:endParaRPr kumimoji="1" lang="ja-JP" altLang="en-US" sz="4400" dirty="0"/>
              </a:p>
            </p:txBody>
          </p:sp>
        </mc:Choice>
        <mc:Fallback xmlns="">
          <p:sp>
            <p:nvSpPr>
              <p:cNvPr id="3" name="テキスト ボックス 2">
                <a:extLst>
                  <a:ext uri="{FF2B5EF4-FFF2-40B4-BE49-F238E27FC236}">
                    <a16:creationId xmlns:a16="http://schemas.microsoft.com/office/drawing/2014/main" id="{F1AD1D20-B5F7-0D77-7ABA-CCBB904702A4}"/>
                  </a:ext>
                </a:extLst>
              </p:cNvPr>
              <p:cNvSpPr txBox="1">
                <a:spLocks noRot="1" noChangeAspect="1" noMove="1" noResize="1" noEditPoints="1" noAdjustHandles="1" noChangeArrowheads="1" noChangeShapeType="1" noTextEdit="1"/>
              </p:cNvSpPr>
              <p:nvPr/>
            </p:nvSpPr>
            <p:spPr>
              <a:xfrm>
                <a:off x="570049" y="2480383"/>
                <a:ext cx="10866843" cy="1412374"/>
              </a:xfrm>
              <a:prstGeom prst="rect">
                <a:avLst/>
              </a:prstGeo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4EBFA593-82B6-7C8F-921F-C658C73D5C83}"/>
                  </a:ext>
                </a:extLst>
              </p:cNvPr>
              <p:cNvSpPr txBox="1"/>
              <p:nvPr/>
            </p:nvSpPr>
            <p:spPr>
              <a:xfrm>
                <a:off x="-92529" y="4324508"/>
                <a:ext cx="6096000" cy="6463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kumimoji="1" lang="en-US" altLang="ja-JP" sz="3600" i="1" smtClean="0">
                              <a:latin typeface="Cambria Math" panose="02040503050406030204" pitchFamily="18" charset="0"/>
                              <a:ea typeface="Cambria Math" panose="02040503050406030204" pitchFamily="18" charset="0"/>
                            </a:rPr>
                          </m:ctrlPr>
                        </m:accPr>
                        <m:e>
                          <m:r>
                            <a:rPr kumimoji="1" lang="en-US" altLang="ja-JP" sz="3600" b="0" i="1" smtClean="0">
                              <a:latin typeface="Cambria Math" panose="02040503050406030204" pitchFamily="18" charset="0"/>
                              <a:ea typeface="Cambria Math" panose="02040503050406030204" pitchFamily="18" charset="0"/>
                            </a:rPr>
                            <m:t>𝑋</m:t>
                          </m:r>
                        </m:e>
                      </m:acc>
                      <m:r>
                        <a:rPr kumimoji="1" lang="en-US" altLang="ja-JP" sz="3600" b="0" i="1" smtClean="0">
                          <a:latin typeface="Cambria Math" panose="02040503050406030204" pitchFamily="18" charset="0"/>
                          <a:ea typeface="Cambria Math" panose="02040503050406030204" pitchFamily="18" charset="0"/>
                        </a:rPr>
                        <m:t>=3000</m:t>
                      </m:r>
                      <m:r>
                        <a:rPr lang="ja-JP" altLang="en-US" sz="3600" i="1">
                          <a:latin typeface="Cambria Math" panose="02040503050406030204" pitchFamily="18" charset="0"/>
                          <a:ea typeface="Cambria Math" panose="02040503050406030204" pitchFamily="18" charset="0"/>
                        </a:rPr>
                        <m:t>を代入すると</m:t>
                      </m:r>
                    </m:oMath>
                  </m:oMathPara>
                </a14:m>
                <a:endParaRPr kumimoji="1" lang="en-US" altLang="ja-JP" sz="3600" b="0" dirty="0">
                  <a:ea typeface="Cambria Math" panose="02040503050406030204" pitchFamily="18" charset="0"/>
                </a:endParaRPr>
              </a:p>
            </p:txBody>
          </p:sp>
        </mc:Choice>
        <mc:Fallback xmlns="">
          <p:sp>
            <p:nvSpPr>
              <p:cNvPr id="5" name="テキスト ボックス 4">
                <a:extLst>
                  <a:ext uri="{FF2B5EF4-FFF2-40B4-BE49-F238E27FC236}">
                    <a16:creationId xmlns:a16="http://schemas.microsoft.com/office/drawing/2014/main" id="{4EBFA593-82B6-7C8F-921F-C658C73D5C83}"/>
                  </a:ext>
                </a:extLst>
              </p:cNvPr>
              <p:cNvSpPr txBox="1">
                <a:spLocks noRot="1" noChangeAspect="1" noMove="1" noResize="1" noEditPoints="1" noAdjustHandles="1" noChangeArrowheads="1" noChangeShapeType="1" noTextEdit="1"/>
              </p:cNvSpPr>
              <p:nvPr/>
            </p:nvSpPr>
            <p:spPr>
              <a:xfrm>
                <a:off x="-92529" y="4324508"/>
                <a:ext cx="6096000" cy="646331"/>
              </a:xfrm>
              <a:prstGeom prst="rect">
                <a:avLst/>
              </a:prstGeom>
              <a:blipFill>
                <a:blip r:embed="rId3"/>
                <a:stretch>
                  <a:fillRect/>
                </a:stretch>
              </a:blipFill>
            </p:spPr>
            <p:txBody>
              <a:bodyPr/>
              <a:lstStyle/>
              <a:p>
                <a:r>
                  <a:rPr lang="ja-JP" altLang="en-US">
                    <a:noFill/>
                  </a:rPr>
                  <a:t> </a:t>
                </a:r>
              </a:p>
            </p:txBody>
          </p:sp>
        </mc:Fallback>
      </mc:AlternateContent>
      <p:sp>
        <p:nvSpPr>
          <p:cNvPr id="6" name="四角形: 角を丸くする 5">
            <a:extLst>
              <a:ext uri="{FF2B5EF4-FFF2-40B4-BE49-F238E27FC236}">
                <a16:creationId xmlns:a16="http://schemas.microsoft.com/office/drawing/2014/main" id="{C2DB1A35-D90E-8E7F-FE0F-16A84E3A1F0C}"/>
              </a:ext>
            </a:extLst>
          </p:cNvPr>
          <p:cNvSpPr/>
          <p:nvPr/>
        </p:nvSpPr>
        <p:spPr>
          <a:xfrm>
            <a:off x="566057" y="522514"/>
            <a:ext cx="10929257" cy="142602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858C90D2-2E80-D17C-CB6C-3EEB1B6A4F81}"/>
                  </a:ext>
                </a:extLst>
              </p:cNvPr>
              <p:cNvSpPr txBox="1"/>
              <p:nvPr/>
            </p:nvSpPr>
            <p:spPr>
              <a:xfrm>
                <a:off x="2955470" y="5317570"/>
                <a:ext cx="6096000" cy="7694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ja-JP" sz="4400" b="0" i="1" smtClean="0">
                          <a:latin typeface="Cambria Math" panose="02040503050406030204" pitchFamily="18" charset="0"/>
                          <a:ea typeface="Cambria Math" panose="02040503050406030204" pitchFamily="18" charset="0"/>
                        </a:rPr>
                        <m:t>2804</m:t>
                      </m:r>
                      <m:r>
                        <a:rPr lang="ja-JP" altLang="en-US" sz="4400" i="1" smtClean="0">
                          <a:latin typeface="Cambria Math" panose="02040503050406030204" pitchFamily="18" charset="0"/>
                          <a:ea typeface="Cambria Math" panose="02040503050406030204" pitchFamily="18" charset="0"/>
                        </a:rPr>
                        <m:t>≤</m:t>
                      </m:r>
                      <m:r>
                        <a:rPr lang="ja-JP" altLang="en-US" sz="4400" i="1">
                          <a:latin typeface="Cambria Math" panose="02040503050406030204" pitchFamily="18" charset="0"/>
                        </a:rPr>
                        <m:t>𝜇</m:t>
                      </m:r>
                      <m:r>
                        <a:rPr lang="ja-JP" altLang="en-US" sz="4400" i="1" smtClean="0">
                          <a:latin typeface="Cambria Math" panose="02040503050406030204" pitchFamily="18" charset="0"/>
                        </a:rPr>
                        <m:t>≤</m:t>
                      </m:r>
                      <m:r>
                        <a:rPr lang="en-US" altLang="ja-JP" sz="4400" b="0" i="1" smtClean="0">
                          <a:latin typeface="Cambria Math" panose="02040503050406030204" pitchFamily="18" charset="0"/>
                        </a:rPr>
                        <m:t>3196</m:t>
                      </m:r>
                    </m:oMath>
                  </m:oMathPara>
                </a14:m>
                <a:endParaRPr lang="ja-JP" altLang="en-US" sz="4400" dirty="0"/>
              </a:p>
            </p:txBody>
          </p:sp>
        </mc:Choice>
        <mc:Fallback xmlns="">
          <p:sp>
            <p:nvSpPr>
              <p:cNvPr id="8" name="テキスト ボックス 7">
                <a:extLst>
                  <a:ext uri="{FF2B5EF4-FFF2-40B4-BE49-F238E27FC236}">
                    <a16:creationId xmlns:a16="http://schemas.microsoft.com/office/drawing/2014/main" id="{858C90D2-2E80-D17C-CB6C-3EEB1B6A4F81}"/>
                  </a:ext>
                </a:extLst>
              </p:cNvPr>
              <p:cNvSpPr txBox="1">
                <a:spLocks noRot="1" noChangeAspect="1" noMove="1" noResize="1" noEditPoints="1" noAdjustHandles="1" noChangeArrowheads="1" noChangeShapeType="1" noTextEdit="1"/>
              </p:cNvSpPr>
              <p:nvPr/>
            </p:nvSpPr>
            <p:spPr>
              <a:xfrm>
                <a:off x="2955470" y="5317570"/>
                <a:ext cx="6096000" cy="769441"/>
              </a:xfrm>
              <a:prstGeom prst="rect">
                <a:avLst/>
              </a:prstGeom>
              <a:blipFill>
                <a:blip r:embed="rId4"/>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901214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0FB0C0-BE9F-4D59-67FC-CED093884D81}"/>
              </a:ext>
            </a:extLst>
          </p:cNvPr>
          <p:cNvSpPr>
            <a:spLocks noGrp="1"/>
          </p:cNvSpPr>
          <p:nvPr>
            <p:ph type="title"/>
          </p:nvPr>
        </p:nvSpPr>
        <p:spPr/>
        <p:txBody>
          <a:bodyPr/>
          <a:lstStyle/>
          <a:p>
            <a:r>
              <a:rPr kumimoji="1" lang="ja-JP" altLang="en-US" dirty="0"/>
              <a:t>母集団</a:t>
            </a:r>
            <a:r>
              <a:rPr kumimoji="1" lang="en-US" altLang="ja-JP" dirty="0"/>
              <a:t>μ</a:t>
            </a:r>
            <a:r>
              <a:rPr kumimoji="1" lang="ja-JP" altLang="en-US" dirty="0"/>
              <a:t>は、</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6DD31783-30C1-D88E-7EB9-23D8F24E49B7}"/>
                  </a:ext>
                </a:extLst>
              </p:cNvPr>
              <p:cNvSpPr txBox="1"/>
              <p:nvPr/>
            </p:nvSpPr>
            <p:spPr>
              <a:xfrm>
                <a:off x="4821216" y="943673"/>
                <a:ext cx="6096000" cy="7694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ja-JP" sz="4400" b="0" i="1" smtClean="0">
                          <a:latin typeface="Cambria Math" panose="02040503050406030204" pitchFamily="18" charset="0"/>
                          <a:ea typeface="Cambria Math" panose="02040503050406030204" pitchFamily="18" charset="0"/>
                        </a:rPr>
                        <m:t>2804</m:t>
                      </m:r>
                      <m:r>
                        <a:rPr lang="ja-JP" altLang="en-US" sz="4400" i="1" smtClean="0">
                          <a:latin typeface="Cambria Math" panose="02040503050406030204" pitchFamily="18" charset="0"/>
                          <a:ea typeface="Cambria Math" panose="02040503050406030204" pitchFamily="18" charset="0"/>
                        </a:rPr>
                        <m:t>≤</m:t>
                      </m:r>
                      <m:r>
                        <a:rPr lang="ja-JP" altLang="en-US" sz="4400" i="1">
                          <a:latin typeface="Cambria Math" panose="02040503050406030204" pitchFamily="18" charset="0"/>
                        </a:rPr>
                        <m:t>𝜇</m:t>
                      </m:r>
                      <m:r>
                        <a:rPr lang="ja-JP" altLang="en-US" sz="4400" i="1" smtClean="0">
                          <a:latin typeface="Cambria Math" panose="02040503050406030204" pitchFamily="18" charset="0"/>
                        </a:rPr>
                        <m:t>≤</m:t>
                      </m:r>
                      <m:r>
                        <a:rPr lang="en-US" altLang="ja-JP" sz="4400" b="0" i="1" smtClean="0">
                          <a:latin typeface="Cambria Math" panose="02040503050406030204" pitchFamily="18" charset="0"/>
                        </a:rPr>
                        <m:t>3196</m:t>
                      </m:r>
                    </m:oMath>
                  </m:oMathPara>
                </a14:m>
                <a:endParaRPr lang="ja-JP" altLang="en-US" sz="4400" dirty="0"/>
              </a:p>
            </p:txBody>
          </p:sp>
        </mc:Choice>
        <mc:Fallback xmlns="">
          <p:sp>
            <p:nvSpPr>
              <p:cNvPr id="3" name="テキスト ボックス 2">
                <a:extLst>
                  <a:ext uri="{FF2B5EF4-FFF2-40B4-BE49-F238E27FC236}">
                    <a16:creationId xmlns:a16="http://schemas.microsoft.com/office/drawing/2014/main" id="{6DD31783-30C1-D88E-7EB9-23D8F24E49B7}"/>
                  </a:ext>
                </a:extLst>
              </p:cNvPr>
              <p:cNvSpPr txBox="1">
                <a:spLocks noRot="1" noChangeAspect="1" noMove="1" noResize="1" noEditPoints="1" noAdjustHandles="1" noChangeArrowheads="1" noChangeShapeType="1" noTextEdit="1"/>
              </p:cNvSpPr>
              <p:nvPr/>
            </p:nvSpPr>
            <p:spPr>
              <a:xfrm>
                <a:off x="4821216" y="943673"/>
                <a:ext cx="6096000" cy="769441"/>
              </a:xfrm>
              <a:prstGeom prst="rect">
                <a:avLst/>
              </a:prstGeom>
              <a:blipFill>
                <a:blip r:embed="rId2"/>
                <a:stretch>
                  <a:fillRect/>
                </a:stretch>
              </a:blipFill>
            </p:spPr>
            <p:txBody>
              <a:bodyPr/>
              <a:lstStyle/>
              <a:p>
                <a:r>
                  <a:rPr lang="ja-JP" altLang="en-US">
                    <a:noFill/>
                  </a:rPr>
                  <a:t> </a:t>
                </a:r>
              </a:p>
            </p:txBody>
          </p:sp>
        </mc:Fallback>
      </mc:AlternateContent>
      <p:sp>
        <p:nvSpPr>
          <p:cNvPr id="4" name="四角形: 角を丸くする 3">
            <a:extLst>
              <a:ext uri="{FF2B5EF4-FFF2-40B4-BE49-F238E27FC236}">
                <a16:creationId xmlns:a16="http://schemas.microsoft.com/office/drawing/2014/main" id="{3A207405-4479-4791-91C3-DF24EBC424B9}"/>
              </a:ext>
            </a:extLst>
          </p:cNvPr>
          <p:cNvSpPr/>
          <p:nvPr/>
        </p:nvSpPr>
        <p:spPr>
          <a:xfrm>
            <a:off x="646545" y="498764"/>
            <a:ext cx="10861964" cy="16163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954FC57D-7F90-3792-AF95-03A0356D9FED}"/>
              </a:ext>
            </a:extLst>
          </p:cNvPr>
          <p:cNvSpPr txBox="1"/>
          <p:nvPr/>
        </p:nvSpPr>
        <p:spPr>
          <a:xfrm>
            <a:off x="6077527" y="2416206"/>
            <a:ext cx="5763116" cy="646331"/>
          </a:xfrm>
          <a:prstGeom prst="rect">
            <a:avLst/>
          </a:prstGeom>
          <a:noFill/>
        </p:spPr>
        <p:txBody>
          <a:bodyPr wrap="none" rtlCol="0">
            <a:spAutoFit/>
          </a:bodyPr>
          <a:lstStyle/>
          <a:p>
            <a:r>
              <a:rPr kumimoji="1" lang="en-US" altLang="ja-JP" sz="3600" dirty="0"/>
              <a:t>95</a:t>
            </a:r>
            <a:r>
              <a:rPr kumimoji="1" lang="ja-JP" altLang="en-US" sz="3600" dirty="0"/>
              <a:t>％の確率で成立する！！</a:t>
            </a:r>
          </a:p>
        </p:txBody>
      </p:sp>
    </p:spTree>
    <p:extLst>
      <p:ext uri="{BB962C8B-B14F-4D97-AF65-F5344CB8AC3E}">
        <p14:creationId xmlns:p14="http://schemas.microsoft.com/office/powerpoint/2010/main" val="2687260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DA3AAA-0F36-EF63-70D7-05F6518CCCB3}"/>
              </a:ext>
            </a:extLst>
          </p:cNvPr>
          <p:cNvSpPr>
            <a:spLocks noGrp="1"/>
          </p:cNvSpPr>
          <p:nvPr>
            <p:ph type="title"/>
          </p:nvPr>
        </p:nvSpPr>
        <p:spPr>
          <a:xfrm>
            <a:off x="1066800" y="577940"/>
            <a:ext cx="10058400" cy="1371600"/>
          </a:xfrm>
        </p:spPr>
        <p:txBody>
          <a:bodyPr/>
          <a:lstStyle/>
          <a:p>
            <a:r>
              <a:rPr kumimoji="1" lang="ja-JP" altLang="en-US" sz="4000" dirty="0"/>
              <a:t>感覚ではなく、データで証明するために、</a:t>
            </a:r>
          </a:p>
        </p:txBody>
      </p:sp>
      <p:sp>
        <p:nvSpPr>
          <p:cNvPr id="3" name="テキスト ボックス 2">
            <a:extLst>
              <a:ext uri="{FF2B5EF4-FFF2-40B4-BE49-F238E27FC236}">
                <a16:creationId xmlns:a16="http://schemas.microsoft.com/office/drawing/2014/main" id="{0209C76B-5B04-0959-60D8-043954C15F98}"/>
              </a:ext>
            </a:extLst>
          </p:cNvPr>
          <p:cNvSpPr txBox="1"/>
          <p:nvPr/>
        </p:nvSpPr>
        <p:spPr>
          <a:xfrm>
            <a:off x="3233678" y="2828835"/>
            <a:ext cx="5724644" cy="1200329"/>
          </a:xfrm>
          <a:prstGeom prst="rect">
            <a:avLst/>
          </a:prstGeom>
          <a:noFill/>
        </p:spPr>
        <p:txBody>
          <a:bodyPr wrap="none" rtlCol="0">
            <a:spAutoFit/>
          </a:bodyPr>
          <a:lstStyle/>
          <a:p>
            <a:r>
              <a:rPr lang="ja-JP" altLang="en-US" sz="7200" dirty="0"/>
              <a:t>統計的な検定</a:t>
            </a:r>
            <a:endParaRPr kumimoji="1" lang="ja-JP" altLang="en-US" sz="7200" dirty="0"/>
          </a:p>
        </p:txBody>
      </p:sp>
      <p:sp>
        <p:nvSpPr>
          <p:cNvPr id="4" name="四角形: 角を丸くする 3">
            <a:extLst>
              <a:ext uri="{FF2B5EF4-FFF2-40B4-BE49-F238E27FC236}">
                <a16:creationId xmlns:a16="http://schemas.microsoft.com/office/drawing/2014/main" id="{B356CBBD-0AA7-3423-26CC-1122F7F5FCFD}"/>
              </a:ext>
            </a:extLst>
          </p:cNvPr>
          <p:cNvSpPr/>
          <p:nvPr/>
        </p:nvSpPr>
        <p:spPr>
          <a:xfrm>
            <a:off x="2059709" y="2382982"/>
            <a:ext cx="8026400" cy="193963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3F38764-2E29-9B3E-6EAE-1FDB6FC3302A}"/>
              </a:ext>
            </a:extLst>
          </p:cNvPr>
          <p:cNvSpPr txBox="1"/>
          <p:nvPr/>
        </p:nvSpPr>
        <p:spPr>
          <a:xfrm>
            <a:off x="8160327" y="5329504"/>
            <a:ext cx="3403600" cy="523220"/>
          </a:xfrm>
          <a:prstGeom prst="rect">
            <a:avLst/>
          </a:prstGeom>
          <a:noFill/>
        </p:spPr>
        <p:txBody>
          <a:bodyPr wrap="square">
            <a:spAutoFit/>
          </a:bodyPr>
          <a:lstStyle/>
          <a:p>
            <a:r>
              <a:rPr lang="ja-JP" altLang="en-US" sz="2800" dirty="0"/>
              <a:t>が必要になります。</a:t>
            </a:r>
          </a:p>
        </p:txBody>
      </p:sp>
    </p:spTree>
    <p:extLst>
      <p:ext uri="{BB962C8B-B14F-4D97-AF65-F5344CB8AC3E}">
        <p14:creationId xmlns:p14="http://schemas.microsoft.com/office/powerpoint/2010/main" val="127513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4B65A1-5401-46D0-2598-BB78E0B629A0}"/>
              </a:ext>
            </a:extLst>
          </p:cNvPr>
          <p:cNvSpPr>
            <a:spLocks noGrp="1"/>
          </p:cNvSpPr>
          <p:nvPr>
            <p:ph type="title"/>
          </p:nvPr>
        </p:nvSpPr>
        <p:spPr>
          <a:xfrm>
            <a:off x="1066800" y="674678"/>
            <a:ext cx="10058400" cy="1371600"/>
          </a:xfrm>
        </p:spPr>
        <p:txBody>
          <a:bodyPr/>
          <a:lstStyle/>
          <a:p>
            <a:r>
              <a:rPr kumimoji="1" lang="ja-JP" altLang="en-US" dirty="0"/>
              <a:t>理論が分かったところで、計算はパソコンに任せましょう。</a:t>
            </a:r>
          </a:p>
        </p:txBody>
      </p:sp>
    </p:spTree>
    <p:extLst>
      <p:ext uri="{BB962C8B-B14F-4D97-AF65-F5344CB8AC3E}">
        <p14:creationId xmlns:p14="http://schemas.microsoft.com/office/powerpoint/2010/main" val="3520718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5D56CE9-6D9D-E923-C858-B3C7212943BC}"/>
              </a:ext>
            </a:extLst>
          </p:cNvPr>
          <p:cNvSpPr/>
          <p:nvPr/>
        </p:nvSpPr>
        <p:spPr>
          <a:xfrm>
            <a:off x="661736" y="682776"/>
            <a:ext cx="10904622" cy="161934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E2A074B-4164-D9F8-CADB-38F51962118B}"/>
              </a:ext>
            </a:extLst>
          </p:cNvPr>
          <p:cNvSpPr>
            <a:spLocks noGrp="1"/>
          </p:cNvSpPr>
          <p:nvPr>
            <p:ph type="title"/>
          </p:nvPr>
        </p:nvSpPr>
        <p:spPr>
          <a:xfrm>
            <a:off x="774031" y="806647"/>
            <a:ext cx="11670631" cy="1371600"/>
          </a:xfrm>
        </p:spPr>
        <p:txBody>
          <a:bodyPr/>
          <a:lstStyle/>
          <a:p>
            <a:r>
              <a:rPr lang="en-US" altLang="ja-JP" sz="4400" dirty="0"/>
              <a:t>=CONFIDENCE.T(</a:t>
            </a:r>
            <a:r>
              <a:rPr lang="el-GR" altLang="ja-JP" sz="4400" dirty="0"/>
              <a:t>α, </a:t>
            </a:r>
            <a:r>
              <a:rPr lang="ja-JP" altLang="en-US" sz="4400" dirty="0"/>
              <a:t>標準偏差</a:t>
            </a:r>
            <a:r>
              <a:rPr lang="en-US" altLang="ja-JP" sz="4400" dirty="0"/>
              <a:t>, </a:t>
            </a:r>
            <a:r>
              <a:rPr lang="ja-JP" altLang="en-US" sz="4400" dirty="0"/>
              <a:t>標本数</a:t>
            </a:r>
            <a:r>
              <a:rPr lang="en-US" altLang="ja-JP" sz="4400" dirty="0"/>
              <a:t>)</a:t>
            </a:r>
            <a:endParaRPr kumimoji="1" lang="ja-JP" altLang="en-US" sz="4400" dirty="0"/>
          </a:p>
        </p:txBody>
      </p:sp>
      <p:sp>
        <p:nvSpPr>
          <p:cNvPr id="7" name="テキスト ボックス 6">
            <a:extLst>
              <a:ext uri="{FF2B5EF4-FFF2-40B4-BE49-F238E27FC236}">
                <a16:creationId xmlns:a16="http://schemas.microsoft.com/office/drawing/2014/main" id="{094E6FE0-7515-0CB4-30CC-BFB6D825F074}"/>
              </a:ext>
            </a:extLst>
          </p:cNvPr>
          <p:cNvSpPr txBox="1"/>
          <p:nvPr/>
        </p:nvSpPr>
        <p:spPr>
          <a:xfrm>
            <a:off x="1123323" y="3136612"/>
            <a:ext cx="9945351" cy="584775"/>
          </a:xfrm>
          <a:prstGeom prst="rect">
            <a:avLst/>
          </a:prstGeom>
          <a:noFill/>
        </p:spPr>
        <p:txBody>
          <a:bodyPr wrap="none" rtlCol="0">
            <a:spAutoFit/>
          </a:bodyPr>
          <a:lstStyle/>
          <a:p>
            <a:r>
              <a:rPr lang="ja-JP" altLang="en-US" sz="3200" dirty="0"/>
              <a:t>・</a:t>
            </a:r>
            <a:r>
              <a:rPr kumimoji="1" lang="ja-JP" altLang="en-US" sz="3200" dirty="0"/>
              <a:t>　</a:t>
            </a:r>
            <a:r>
              <a:rPr kumimoji="1" lang="en-US" altLang="ja-JP" sz="3200" dirty="0"/>
              <a:t>α(</a:t>
            </a:r>
            <a:r>
              <a:rPr kumimoji="1" lang="ja-JP" altLang="en-US" sz="3200" dirty="0"/>
              <a:t>アルファ</a:t>
            </a:r>
            <a:r>
              <a:rPr kumimoji="1" lang="en-US" altLang="ja-JP" sz="3200" dirty="0"/>
              <a:t>)</a:t>
            </a:r>
            <a:r>
              <a:rPr kumimoji="1" lang="ja-JP" altLang="en-US" sz="3200" dirty="0"/>
              <a:t>：</a:t>
            </a:r>
            <a:r>
              <a:rPr kumimoji="1" lang="en-US" altLang="ja-JP" sz="3200" dirty="0"/>
              <a:t>1-</a:t>
            </a:r>
            <a:r>
              <a:rPr kumimoji="1" lang="ja-JP" altLang="en-US" sz="3200" dirty="0"/>
              <a:t>信頼度。</a:t>
            </a:r>
            <a:r>
              <a:rPr kumimoji="1" lang="en-US" altLang="ja-JP" sz="3200" dirty="0"/>
              <a:t>95</a:t>
            </a:r>
            <a:r>
              <a:rPr kumimoji="1" lang="ja-JP" altLang="en-US" sz="3200" dirty="0"/>
              <a:t>％信頼区間なら</a:t>
            </a:r>
            <a:r>
              <a:rPr kumimoji="1" lang="en-US" altLang="ja-JP" sz="3200" dirty="0"/>
              <a:t>0.05</a:t>
            </a:r>
            <a:endParaRPr kumimoji="1" lang="ja-JP" altLang="en-US" sz="3200" dirty="0"/>
          </a:p>
        </p:txBody>
      </p:sp>
      <p:sp>
        <p:nvSpPr>
          <p:cNvPr id="8" name="テキスト ボックス 7">
            <a:extLst>
              <a:ext uri="{FF2B5EF4-FFF2-40B4-BE49-F238E27FC236}">
                <a16:creationId xmlns:a16="http://schemas.microsoft.com/office/drawing/2014/main" id="{39650FE2-4C82-CCBA-E7AD-26040585ED0D}"/>
              </a:ext>
            </a:extLst>
          </p:cNvPr>
          <p:cNvSpPr txBox="1"/>
          <p:nvPr/>
        </p:nvSpPr>
        <p:spPr>
          <a:xfrm>
            <a:off x="1123323" y="4127211"/>
            <a:ext cx="7981672" cy="584775"/>
          </a:xfrm>
          <a:prstGeom prst="rect">
            <a:avLst/>
          </a:prstGeom>
          <a:noFill/>
        </p:spPr>
        <p:txBody>
          <a:bodyPr wrap="none" rtlCol="0">
            <a:spAutoFit/>
          </a:bodyPr>
          <a:lstStyle/>
          <a:p>
            <a:r>
              <a:rPr lang="ja-JP" altLang="en-US" sz="3200" dirty="0"/>
              <a:t>・</a:t>
            </a:r>
            <a:r>
              <a:rPr kumimoji="1" lang="ja-JP" altLang="en-US" sz="3200" dirty="0"/>
              <a:t>　標準偏差　　：データのばらつき具合</a:t>
            </a:r>
          </a:p>
        </p:txBody>
      </p:sp>
      <p:sp>
        <p:nvSpPr>
          <p:cNvPr id="9" name="テキスト ボックス 8">
            <a:extLst>
              <a:ext uri="{FF2B5EF4-FFF2-40B4-BE49-F238E27FC236}">
                <a16:creationId xmlns:a16="http://schemas.microsoft.com/office/drawing/2014/main" id="{738FD7F0-1A2E-A959-F944-8D53AE0C29FC}"/>
              </a:ext>
            </a:extLst>
          </p:cNvPr>
          <p:cNvSpPr txBox="1"/>
          <p:nvPr/>
        </p:nvSpPr>
        <p:spPr>
          <a:xfrm>
            <a:off x="1123323" y="5117810"/>
            <a:ext cx="9212778" cy="584775"/>
          </a:xfrm>
          <a:prstGeom prst="rect">
            <a:avLst/>
          </a:prstGeom>
          <a:noFill/>
        </p:spPr>
        <p:txBody>
          <a:bodyPr wrap="none" rtlCol="0">
            <a:spAutoFit/>
          </a:bodyPr>
          <a:lstStyle/>
          <a:p>
            <a:r>
              <a:rPr lang="ja-JP" altLang="en-US" sz="3200" dirty="0"/>
              <a:t>・</a:t>
            </a:r>
            <a:r>
              <a:rPr kumimoji="1" lang="ja-JP" altLang="en-US" sz="3200" dirty="0"/>
              <a:t>　標本数　　　：調査したデータの件数や人数</a:t>
            </a:r>
          </a:p>
        </p:txBody>
      </p:sp>
      <p:sp>
        <p:nvSpPr>
          <p:cNvPr id="10" name="正方形/長方形 9">
            <a:extLst>
              <a:ext uri="{FF2B5EF4-FFF2-40B4-BE49-F238E27FC236}">
                <a16:creationId xmlns:a16="http://schemas.microsoft.com/office/drawing/2014/main" id="{2AF80FBB-10F7-0383-FC01-A3733D3819E5}"/>
              </a:ext>
            </a:extLst>
          </p:cNvPr>
          <p:cNvSpPr/>
          <p:nvPr/>
        </p:nvSpPr>
        <p:spPr>
          <a:xfrm>
            <a:off x="774031" y="2609715"/>
            <a:ext cx="10730164" cy="3565509"/>
          </a:xfrm>
          <a:custGeom>
            <a:avLst/>
            <a:gdLst>
              <a:gd name="csX0" fmla="*/ 0 w 10730164"/>
              <a:gd name="csY0" fmla="*/ 0 h 3565509"/>
              <a:gd name="csX1" fmla="*/ 810724 w 10730164"/>
              <a:gd name="csY1" fmla="*/ 0 h 3565509"/>
              <a:gd name="csX2" fmla="*/ 1406844 w 10730164"/>
              <a:gd name="csY2" fmla="*/ 0 h 3565509"/>
              <a:gd name="csX3" fmla="*/ 2002964 w 10730164"/>
              <a:gd name="csY3" fmla="*/ 0 h 3565509"/>
              <a:gd name="csX4" fmla="*/ 2706386 w 10730164"/>
              <a:gd name="csY4" fmla="*/ 0 h 3565509"/>
              <a:gd name="csX5" fmla="*/ 3087903 w 10730164"/>
              <a:gd name="csY5" fmla="*/ 0 h 3565509"/>
              <a:gd name="csX6" fmla="*/ 3684023 w 10730164"/>
              <a:gd name="csY6" fmla="*/ 0 h 3565509"/>
              <a:gd name="csX7" fmla="*/ 4065540 w 10730164"/>
              <a:gd name="csY7" fmla="*/ 0 h 3565509"/>
              <a:gd name="csX8" fmla="*/ 4661660 w 10730164"/>
              <a:gd name="csY8" fmla="*/ 0 h 3565509"/>
              <a:gd name="csX9" fmla="*/ 4935875 w 10730164"/>
              <a:gd name="csY9" fmla="*/ 0 h 3565509"/>
              <a:gd name="csX10" fmla="*/ 5531996 w 10730164"/>
              <a:gd name="csY10" fmla="*/ 0 h 3565509"/>
              <a:gd name="csX11" fmla="*/ 6020814 w 10730164"/>
              <a:gd name="csY11" fmla="*/ 0 h 3565509"/>
              <a:gd name="csX12" fmla="*/ 6295030 w 10730164"/>
              <a:gd name="csY12" fmla="*/ 0 h 3565509"/>
              <a:gd name="csX13" fmla="*/ 6676546 w 10730164"/>
              <a:gd name="csY13" fmla="*/ 0 h 3565509"/>
              <a:gd name="csX14" fmla="*/ 6950762 w 10730164"/>
              <a:gd name="csY14" fmla="*/ 0 h 3565509"/>
              <a:gd name="csX15" fmla="*/ 7332279 w 10730164"/>
              <a:gd name="csY15" fmla="*/ 0 h 3565509"/>
              <a:gd name="csX16" fmla="*/ 7821097 w 10730164"/>
              <a:gd name="csY16" fmla="*/ 0 h 3565509"/>
              <a:gd name="csX17" fmla="*/ 8631821 w 10730164"/>
              <a:gd name="csY17" fmla="*/ 0 h 3565509"/>
              <a:gd name="csX18" fmla="*/ 9013338 w 10730164"/>
              <a:gd name="csY18" fmla="*/ 0 h 3565509"/>
              <a:gd name="csX19" fmla="*/ 9824061 w 10730164"/>
              <a:gd name="csY19" fmla="*/ 0 h 3565509"/>
              <a:gd name="csX20" fmla="*/ 10730164 w 10730164"/>
              <a:gd name="csY20" fmla="*/ 0 h 3565509"/>
              <a:gd name="csX21" fmla="*/ 10730164 w 10730164"/>
              <a:gd name="csY21" fmla="*/ 594252 h 3565509"/>
              <a:gd name="csX22" fmla="*/ 10730164 w 10730164"/>
              <a:gd name="csY22" fmla="*/ 1224158 h 3565509"/>
              <a:gd name="csX23" fmla="*/ 10730164 w 10730164"/>
              <a:gd name="csY23" fmla="*/ 1854065 h 3565509"/>
              <a:gd name="csX24" fmla="*/ 10730164 w 10730164"/>
              <a:gd name="csY24" fmla="*/ 2448316 h 3565509"/>
              <a:gd name="csX25" fmla="*/ 10730164 w 10730164"/>
              <a:gd name="csY25" fmla="*/ 2935602 h 3565509"/>
              <a:gd name="csX26" fmla="*/ 10730164 w 10730164"/>
              <a:gd name="csY26" fmla="*/ 3565509 h 3565509"/>
              <a:gd name="csX27" fmla="*/ 10134044 w 10730164"/>
              <a:gd name="csY27" fmla="*/ 3565509 h 3565509"/>
              <a:gd name="csX28" fmla="*/ 9645225 w 10730164"/>
              <a:gd name="csY28" fmla="*/ 3565509 h 3565509"/>
              <a:gd name="csX29" fmla="*/ 9371010 w 10730164"/>
              <a:gd name="csY29" fmla="*/ 3565509 h 3565509"/>
              <a:gd name="csX30" fmla="*/ 8882191 w 10730164"/>
              <a:gd name="csY30" fmla="*/ 3565509 h 3565509"/>
              <a:gd name="csX31" fmla="*/ 8607976 w 10730164"/>
              <a:gd name="csY31" fmla="*/ 3565509 h 3565509"/>
              <a:gd name="csX32" fmla="*/ 8226459 w 10730164"/>
              <a:gd name="csY32" fmla="*/ 3565509 h 3565509"/>
              <a:gd name="csX33" fmla="*/ 7952244 w 10730164"/>
              <a:gd name="csY33" fmla="*/ 3565509 h 3565509"/>
              <a:gd name="csX34" fmla="*/ 7356124 w 10730164"/>
              <a:gd name="csY34" fmla="*/ 3565509 h 3565509"/>
              <a:gd name="csX35" fmla="*/ 6974607 w 10730164"/>
              <a:gd name="csY35" fmla="*/ 3565509 h 3565509"/>
              <a:gd name="csX36" fmla="*/ 6700391 w 10730164"/>
              <a:gd name="csY36" fmla="*/ 3565509 h 3565509"/>
              <a:gd name="csX37" fmla="*/ 6318874 w 10730164"/>
              <a:gd name="csY37" fmla="*/ 3565509 h 3565509"/>
              <a:gd name="csX38" fmla="*/ 6044659 w 10730164"/>
              <a:gd name="csY38" fmla="*/ 3565509 h 3565509"/>
              <a:gd name="csX39" fmla="*/ 5233936 w 10730164"/>
              <a:gd name="csY39" fmla="*/ 3565509 h 3565509"/>
              <a:gd name="csX40" fmla="*/ 4530514 w 10730164"/>
              <a:gd name="csY40" fmla="*/ 3565509 h 3565509"/>
              <a:gd name="csX41" fmla="*/ 4041695 w 10730164"/>
              <a:gd name="csY41" fmla="*/ 3565509 h 3565509"/>
              <a:gd name="csX42" fmla="*/ 3445575 w 10730164"/>
              <a:gd name="csY42" fmla="*/ 3565509 h 3565509"/>
              <a:gd name="csX43" fmla="*/ 3064058 w 10730164"/>
              <a:gd name="csY43" fmla="*/ 3565509 h 3565509"/>
              <a:gd name="csX44" fmla="*/ 2789843 w 10730164"/>
              <a:gd name="csY44" fmla="*/ 3565509 h 3565509"/>
              <a:gd name="csX45" fmla="*/ 2193722 w 10730164"/>
              <a:gd name="csY45" fmla="*/ 3565509 h 3565509"/>
              <a:gd name="csX46" fmla="*/ 1597602 w 10730164"/>
              <a:gd name="csY46" fmla="*/ 3565509 h 3565509"/>
              <a:gd name="csX47" fmla="*/ 1108784 w 10730164"/>
              <a:gd name="csY47" fmla="*/ 3565509 h 3565509"/>
              <a:gd name="csX48" fmla="*/ 727267 w 10730164"/>
              <a:gd name="csY48" fmla="*/ 3565509 h 3565509"/>
              <a:gd name="csX49" fmla="*/ 0 w 10730164"/>
              <a:gd name="csY49" fmla="*/ 3565509 h 3565509"/>
              <a:gd name="csX50" fmla="*/ 0 w 10730164"/>
              <a:gd name="csY50" fmla="*/ 3006913 h 3565509"/>
              <a:gd name="csX51" fmla="*/ 0 w 10730164"/>
              <a:gd name="csY51" fmla="*/ 2448316 h 3565509"/>
              <a:gd name="csX52" fmla="*/ 0 w 10730164"/>
              <a:gd name="csY52" fmla="*/ 1782755 h 3565509"/>
              <a:gd name="csX53" fmla="*/ 0 w 10730164"/>
              <a:gd name="csY53" fmla="*/ 1152848 h 3565509"/>
              <a:gd name="csX54" fmla="*/ 0 w 10730164"/>
              <a:gd name="csY54" fmla="*/ 665562 h 3565509"/>
              <a:gd name="csX55" fmla="*/ 0 w 10730164"/>
              <a:gd name="csY55" fmla="*/ 0 h 35655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10730164" h="3565509" extrusionOk="0">
                <a:moveTo>
                  <a:pt x="0" y="0"/>
                </a:moveTo>
                <a:cubicBezTo>
                  <a:pt x="238232" y="-83726"/>
                  <a:pt x="534513" y="46940"/>
                  <a:pt x="810724" y="0"/>
                </a:cubicBezTo>
                <a:cubicBezTo>
                  <a:pt x="1086935" y="-46940"/>
                  <a:pt x="1203579" y="63226"/>
                  <a:pt x="1406844" y="0"/>
                </a:cubicBezTo>
                <a:cubicBezTo>
                  <a:pt x="1610109" y="-63226"/>
                  <a:pt x="1747454" y="48458"/>
                  <a:pt x="2002964" y="0"/>
                </a:cubicBezTo>
                <a:cubicBezTo>
                  <a:pt x="2258474" y="-48458"/>
                  <a:pt x="2433438" y="23839"/>
                  <a:pt x="2706386" y="0"/>
                </a:cubicBezTo>
                <a:cubicBezTo>
                  <a:pt x="2979334" y="-23839"/>
                  <a:pt x="2905572" y="7506"/>
                  <a:pt x="3087903" y="0"/>
                </a:cubicBezTo>
                <a:cubicBezTo>
                  <a:pt x="3270234" y="-7506"/>
                  <a:pt x="3452561" y="37448"/>
                  <a:pt x="3684023" y="0"/>
                </a:cubicBezTo>
                <a:cubicBezTo>
                  <a:pt x="3915485" y="-37448"/>
                  <a:pt x="3897221" y="5000"/>
                  <a:pt x="4065540" y="0"/>
                </a:cubicBezTo>
                <a:cubicBezTo>
                  <a:pt x="4233859" y="-5000"/>
                  <a:pt x="4402619" y="30969"/>
                  <a:pt x="4661660" y="0"/>
                </a:cubicBezTo>
                <a:cubicBezTo>
                  <a:pt x="4920701" y="-30969"/>
                  <a:pt x="4856201" y="19129"/>
                  <a:pt x="4935875" y="0"/>
                </a:cubicBezTo>
                <a:cubicBezTo>
                  <a:pt x="5015550" y="-19129"/>
                  <a:pt x="5318948" y="47655"/>
                  <a:pt x="5531996" y="0"/>
                </a:cubicBezTo>
                <a:cubicBezTo>
                  <a:pt x="5745044" y="-47655"/>
                  <a:pt x="5839127" y="40213"/>
                  <a:pt x="6020814" y="0"/>
                </a:cubicBezTo>
                <a:cubicBezTo>
                  <a:pt x="6202501" y="-40213"/>
                  <a:pt x="6173722" y="1201"/>
                  <a:pt x="6295030" y="0"/>
                </a:cubicBezTo>
                <a:cubicBezTo>
                  <a:pt x="6416338" y="-1201"/>
                  <a:pt x="6569936" y="37813"/>
                  <a:pt x="6676546" y="0"/>
                </a:cubicBezTo>
                <a:cubicBezTo>
                  <a:pt x="6783156" y="-37813"/>
                  <a:pt x="6875148" y="19149"/>
                  <a:pt x="6950762" y="0"/>
                </a:cubicBezTo>
                <a:cubicBezTo>
                  <a:pt x="7026376" y="-19149"/>
                  <a:pt x="7171748" y="9141"/>
                  <a:pt x="7332279" y="0"/>
                </a:cubicBezTo>
                <a:cubicBezTo>
                  <a:pt x="7492810" y="-9141"/>
                  <a:pt x="7591632" y="6175"/>
                  <a:pt x="7821097" y="0"/>
                </a:cubicBezTo>
                <a:cubicBezTo>
                  <a:pt x="8050562" y="-6175"/>
                  <a:pt x="8356017" y="90864"/>
                  <a:pt x="8631821" y="0"/>
                </a:cubicBezTo>
                <a:cubicBezTo>
                  <a:pt x="8907625" y="-90864"/>
                  <a:pt x="8875519" y="738"/>
                  <a:pt x="9013338" y="0"/>
                </a:cubicBezTo>
                <a:cubicBezTo>
                  <a:pt x="9151157" y="-738"/>
                  <a:pt x="9658668" y="38345"/>
                  <a:pt x="9824061" y="0"/>
                </a:cubicBezTo>
                <a:cubicBezTo>
                  <a:pt x="9989454" y="-38345"/>
                  <a:pt x="10491102" y="89602"/>
                  <a:pt x="10730164" y="0"/>
                </a:cubicBezTo>
                <a:cubicBezTo>
                  <a:pt x="10744009" y="236868"/>
                  <a:pt x="10721984" y="414485"/>
                  <a:pt x="10730164" y="594252"/>
                </a:cubicBezTo>
                <a:cubicBezTo>
                  <a:pt x="10738344" y="774019"/>
                  <a:pt x="10722399" y="1045459"/>
                  <a:pt x="10730164" y="1224158"/>
                </a:cubicBezTo>
                <a:cubicBezTo>
                  <a:pt x="10737929" y="1402857"/>
                  <a:pt x="10669972" y="1562018"/>
                  <a:pt x="10730164" y="1854065"/>
                </a:cubicBezTo>
                <a:cubicBezTo>
                  <a:pt x="10790356" y="2146112"/>
                  <a:pt x="10724247" y="2260685"/>
                  <a:pt x="10730164" y="2448316"/>
                </a:cubicBezTo>
                <a:cubicBezTo>
                  <a:pt x="10736081" y="2635947"/>
                  <a:pt x="10714618" y="2716997"/>
                  <a:pt x="10730164" y="2935602"/>
                </a:cubicBezTo>
                <a:cubicBezTo>
                  <a:pt x="10745710" y="3154207"/>
                  <a:pt x="10706707" y="3371657"/>
                  <a:pt x="10730164" y="3565509"/>
                </a:cubicBezTo>
                <a:cubicBezTo>
                  <a:pt x="10600497" y="3581256"/>
                  <a:pt x="10365668" y="3538689"/>
                  <a:pt x="10134044" y="3565509"/>
                </a:cubicBezTo>
                <a:cubicBezTo>
                  <a:pt x="9902420" y="3592329"/>
                  <a:pt x="9872065" y="3528939"/>
                  <a:pt x="9645225" y="3565509"/>
                </a:cubicBezTo>
                <a:cubicBezTo>
                  <a:pt x="9418385" y="3602079"/>
                  <a:pt x="9440260" y="3564756"/>
                  <a:pt x="9371010" y="3565509"/>
                </a:cubicBezTo>
                <a:cubicBezTo>
                  <a:pt x="9301761" y="3566262"/>
                  <a:pt x="9015105" y="3521736"/>
                  <a:pt x="8882191" y="3565509"/>
                </a:cubicBezTo>
                <a:cubicBezTo>
                  <a:pt x="8749277" y="3609282"/>
                  <a:pt x="8669179" y="3544855"/>
                  <a:pt x="8607976" y="3565509"/>
                </a:cubicBezTo>
                <a:cubicBezTo>
                  <a:pt x="8546774" y="3586163"/>
                  <a:pt x="8360688" y="3521735"/>
                  <a:pt x="8226459" y="3565509"/>
                </a:cubicBezTo>
                <a:cubicBezTo>
                  <a:pt x="8092230" y="3609283"/>
                  <a:pt x="8064939" y="3549610"/>
                  <a:pt x="7952244" y="3565509"/>
                </a:cubicBezTo>
                <a:cubicBezTo>
                  <a:pt x="7839549" y="3581408"/>
                  <a:pt x="7594268" y="3520056"/>
                  <a:pt x="7356124" y="3565509"/>
                </a:cubicBezTo>
                <a:cubicBezTo>
                  <a:pt x="7117980" y="3610962"/>
                  <a:pt x="7090506" y="3551976"/>
                  <a:pt x="6974607" y="3565509"/>
                </a:cubicBezTo>
                <a:cubicBezTo>
                  <a:pt x="6858708" y="3579042"/>
                  <a:pt x="6829677" y="3539164"/>
                  <a:pt x="6700391" y="3565509"/>
                </a:cubicBezTo>
                <a:cubicBezTo>
                  <a:pt x="6571105" y="3591854"/>
                  <a:pt x="6434709" y="3563143"/>
                  <a:pt x="6318874" y="3565509"/>
                </a:cubicBezTo>
                <a:cubicBezTo>
                  <a:pt x="6203039" y="3567875"/>
                  <a:pt x="6136208" y="3563059"/>
                  <a:pt x="6044659" y="3565509"/>
                </a:cubicBezTo>
                <a:cubicBezTo>
                  <a:pt x="5953111" y="3567959"/>
                  <a:pt x="5525220" y="3505066"/>
                  <a:pt x="5233936" y="3565509"/>
                </a:cubicBezTo>
                <a:cubicBezTo>
                  <a:pt x="4942652" y="3625952"/>
                  <a:pt x="4822583" y="3504669"/>
                  <a:pt x="4530514" y="3565509"/>
                </a:cubicBezTo>
                <a:cubicBezTo>
                  <a:pt x="4238445" y="3626349"/>
                  <a:pt x="4268518" y="3536500"/>
                  <a:pt x="4041695" y="3565509"/>
                </a:cubicBezTo>
                <a:cubicBezTo>
                  <a:pt x="3814872" y="3594518"/>
                  <a:pt x="3646247" y="3523470"/>
                  <a:pt x="3445575" y="3565509"/>
                </a:cubicBezTo>
                <a:cubicBezTo>
                  <a:pt x="3244903" y="3607548"/>
                  <a:pt x="3154909" y="3563843"/>
                  <a:pt x="3064058" y="3565509"/>
                </a:cubicBezTo>
                <a:cubicBezTo>
                  <a:pt x="2973207" y="3567175"/>
                  <a:pt x="2926139" y="3559831"/>
                  <a:pt x="2789843" y="3565509"/>
                </a:cubicBezTo>
                <a:cubicBezTo>
                  <a:pt x="2653547" y="3571187"/>
                  <a:pt x="2448868" y="3549247"/>
                  <a:pt x="2193722" y="3565509"/>
                </a:cubicBezTo>
                <a:cubicBezTo>
                  <a:pt x="1938576" y="3581771"/>
                  <a:pt x="1847118" y="3529416"/>
                  <a:pt x="1597602" y="3565509"/>
                </a:cubicBezTo>
                <a:cubicBezTo>
                  <a:pt x="1348086" y="3601602"/>
                  <a:pt x="1348953" y="3552011"/>
                  <a:pt x="1108784" y="3565509"/>
                </a:cubicBezTo>
                <a:cubicBezTo>
                  <a:pt x="868615" y="3579007"/>
                  <a:pt x="838769" y="3554434"/>
                  <a:pt x="727267" y="3565509"/>
                </a:cubicBezTo>
                <a:cubicBezTo>
                  <a:pt x="615765" y="3576584"/>
                  <a:pt x="245871" y="3485124"/>
                  <a:pt x="0" y="3565509"/>
                </a:cubicBezTo>
                <a:cubicBezTo>
                  <a:pt x="-25007" y="3360660"/>
                  <a:pt x="30020" y="3284279"/>
                  <a:pt x="0" y="3006913"/>
                </a:cubicBezTo>
                <a:cubicBezTo>
                  <a:pt x="-30020" y="2729547"/>
                  <a:pt x="61969" y="2691482"/>
                  <a:pt x="0" y="2448316"/>
                </a:cubicBezTo>
                <a:cubicBezTo>
                  <a:pt x="-61969" y="2205150"/>
                  <a:pt x="76498" y="1955274"/>
                  <a:pt x="0" y="1782755"/>
                </a:cubicBezTo>
                <a:cubicBezTo>
                  <a:pt x="-76498" y="1610236"/>
                  <a:pt x="37143" y="1365352"/>
                  <a:pt x="0" y="1152848"/>
                </a:cubicBezTo>
                <a:cubicBezTo>
                  <a:pt x="-37143" y="940344"/>
                  <a:pt x="10153" y="903162"/>
                  <a:pt x="0" y="665562"/>
                </a:cubicBezTo>
                <a:cubicBezTo>
                  <a:pt x="-10153" y="427962"/>
                  <a:pt x="50528" y="171554"/>
                  <a:pt x="0" y="0"/>
                </a:cubicBezTo>
                <a:close/>
              </a:path>
            </a:pathLst>
          </a:custGeom>
          <a:noFill/>
          <a:ln>
            <a:extLst>
              <a:ext uri="{C807C97D-BFC1-408E-A445-0C87EB9F89A2}">
                <ask:lineSketchStyleProps xmlns:ask="http://schemas.microsoft.com/office/drawing/2018/sketchyshapes" sd="95421967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46794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E7C80C-E974-221D-8095-371C5430063A}"/>
              </a:ext>
            </a:extLst>
          </p:cNvPr>
          <p:cNvSpPr>
            <a:spLocks noGrp="1"/>
          </p:cNvSpPr>
          <p:nvPr>
            <p:ph type="title"/>
          </p:nvPr>
        </p:nvSpPr>
        <p:spPr>
          <a:xfrm>
            <a:off x="1082843" y="475061"/>
            <a:ext cx="858252" cy="1371600"/>
          </a:xfrm>
        </p:spPr>
        <p:txBody>
          <a:bodyPr/>
          <a:lstStyle/>
          <a:p>
            <a:r>
              <a:rPr kumimoji="1" lang="ja-JP" altLang="en-US" dirty="0"/>
              <a:t>例</a:t>
            </a:r>
          </a:p>
        </p:txBody>
      </p:sp>
      <p:sp>
        <p:nvSpPr>
          <p:cNvPr id="3" name="タイトル 1">
            <a:extLst>
              <a:ext uri="{FF2B5EF4-FFF2-40B4-BE49-F238E27FC236}">
                <a16:creationId xmlns:a16="http://schemas.microsoft.com/office/drawing/2014/main" id="{8ECF6A68-D97E-2546-EA7F-DBF9F4B525E5}"/>
              </a:ext>
            </a:extLst>
          </p:cNvPr>
          <p:cNvSpPr txBox="1">
            <a:spLocks/>
          </p:cNvSpPr>
          <p:nvPr/>
        </p:nvSpPr>
        <p:spPr>
          <a:xfrm>
            <a:off x="2378242" y="475061"/>
            <a:ext cx="11670631"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0" lang="en-US" altLang="ja-JP" sz="4400" dirty="0"/>
              <a:t>=CONFIDENCE.T(0.05</a:t>
            </a:r>
            <a:r>
              <a:rPr kumimoji="0" lang="el-GR" altLang="ja-JP" sz="4400" dirty="0"/>
              <a:t>, </a:t>
            </a:r>
            <a:r>
              <a:rPr kumimoji="0" lang="en-US" altLang="ja-JP" sz="4400" dirty="0"/>
              <a:t>0.5, 30)</a:t>
            </a:r>
            <a:endParaRPr kumimoji="1" lang="ja-JP" altLang="en-US" sz="4400" dirty="0"/>
          </a:p>
        </p:txBody>
      </p:sp>
      <p:sp>
        <p:nvSpPr>
          <p:cNvPr id="4" name="テキスト ボックス 3">
            <a:extLst>
              <a:ext uri="{FF2B5EF4-FFF2-40B4-BE49-F238E27FC236}">
                <a16:creationId xmlns:a16="http://schemas.microsoft.com/office/drawing/2014/main" id="{24DD2821-B95A-5306-CC54-09FEAC0A3CDC}"/>
              </a:ext>
            </a:extLst>
          </p:cNvPr>
          <p:cNvSpPr txBox="1"/>
          <p:nvPr/>
        </p:nvSpPr>
        <p:spPr>
          <a:xfrm>
            <a:off x="481264" y="2655474"/>
            <a:ext cx="6192252" cy="3046988"/>
          </a:xfrm>
          <a:custGeom>
            <a:avLst/>
            <a:gdLst>
              <a:gd name="csX0" fmla="*/ 0 w 6192252"/>
              <a:gd name="csY0" fmla="*/ 0 h 3046988"/>
              <a:gd name="csX1" fmla="*/ 688028 w 6192252"/>
              <a:gd name="csY1" fmla="*/ 0 h 3046988"/>
              <a:gd name="csX2" fmla="*/ 1190288 w 6192252"/>
              <a:gd name="csY2" fmla="*/ 0 h 3046988"/>
              <a:gd name="csX3" fmla="*/ 2002161 w 6192252"/>
              <a:gd name="csY3" fmla="*/ 0 h 3046988"/>
              <a:gd name="csX4" fmla="*/ 2752112 w 6192252"/>
              <a:gd name="csY4" fmla="*/ 0 h 3046988"/>
              <a:gd name="csX5" fmla="*/ 3254372 w 6192252"/>
              <a:gd name="csY5" fmla="*/ 0 h 3046988"/>
              <a:gd name="csX6" fmla="*/ 3880478 w 6192252"/>
              <a:gd name="csY6" fmla="*/ 0 h 3046988"/>
              <a:gd name="csX7" fmla="*/ 4444661 w 6192252"/>
              <a:gd name="csY7" fmla="*/ 0 h 3046988"/>
              <a:gd name="csX8" fmla="*/ 5194611 w 6192252"/>
              <a:gd name="csY8" fmla="*/ 0 h 3046988"/>
              <a:gd name="csX9" fmla="*/ 6192252 w 6192252"/>
              <a:gd name="csY9" fmla="*/ 0 h 3046988"/>
              <a:gd name="csX10" fmla="*/ 6192252 w 6192252"/>
              <a:gd name="csY10" fmla="*/ 670337 h 3046988"/>
              <a:gd name="csX11" fmla="*/ 6192252 w 6192252"/>
              <a:gd name="csY11" fmla="*/ 1310205 h 3046988"/>
              <a:gd name="csX12" fmla="*/ 6192252 w 6192252"/>
              <a:gd name="csY12" fmla="*/ 1858663 h 3046988"/>
              <a:gd name="csX13" fmla="*/ 6192252 w 6192252"/>
              <a:gd name="csY13" fmla="*/ 2498530 h 3046988"/>
              <a:gd name="csX14" fmla="*/ 6192252 w 6192252"/>
              <a:gd name="csY14" fmla="*/ 3046988 h 3046988"/>
              <a:gd name="csX15" fmla="*/ 5442301 w 6192252"/>
              <a:gd name="csY15" fmla="*/ 3046988 h 3046988"/>
              <a:gd name="csX16" fmla="*/ 4816196 w 6192252"/>
              <a:gd name="csY16" fmla="*/ 3046988 h 3046988"/>
              <a:gd name="csX17" fmla="*/ 4313936 w 6192252"/>
              <a:gd name="csY17" fmla="*/ 3046988 h 3046988"/>
              <a:gd name="csX18" fmla="*/ 3811675 w 6192252"/>
              <a:gd name="csY18" fmla="*/ 3046988 h 3046988"/>
              <a:gd name="csX19" fmla="*/ 3247492 w 6192252"/>
              <a:gd name="csY19" fmla="*/ 3046988 h 3046988"/>
              <a:gd name="csX20" fmla="*/ 2497542 w 6192252"/>
              <a:gd name="csY20" fmla="*/ 3046988 h 3046988"/>
              <a:gd name="csX21" fmla="*/ 1871436 w 6192252"/>
              <a:gd name="csY21" fmla="*/ 3046988 h 3046988"/>
              <a:gd name="csX22" fmla="*/ 1121486 w 6192252"/>
              <a:gd name="csY22" fmla="*/ 3046988 h 3046988"/>
              <a:gd name="csX23" fmla="*/ 0 w 6192252"/>
              <a:gd name="csY23" fmla="*/ 3046988 h 3046988"/>
              <a:gd name="csX24" fmla="*/ 0 w 6192252"/>
              <a:gd name="csY24" fmla="*/ 2376651 h 3046988"/>
              <a:gd name="csX25" fmla="*/ 0 w 6192252"/>
              <a:gd name="csY25" fmla="*/ 1736783 h 3046988"/>
              <a:gd name="csX26" fmla="*/ 0 w 6192252"/>
              <a:gd name="csY26" fmla="*/ 1096916 h 3046988"/>
              <a:gd name="csX27" fmla="*/ 0 w 6192252"/>
              <a:gd name="csY27" fmla="*/ 548458 h 3046988"/>
              <a:gd name="csX28" fmla="*/ 0 w 6192252"/>
              <a:gd name="csY28" fmla="*/ 0 h 30469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192252" h="3046988" fill="none" extrusionOk="0">
                <a:moveTo>
                  <a:pt x="0" y="0"/>
                </a:moveTo>
                <a:cubicBezTo>
                  <a:pt x="165569" y="799"/>
                  <a:pt x="384085" y="11141"/>
                  <a:pt x="688028" y="0"/>
                </a:cubicBezTo>
                <a:cubicBezTo>
                  <a:pt x="991971" y="-11141"/>
                  <a:pt x="1000142" y="18640"/>
                  <a:pt x="1190288" y="0"/>
                </a:cubicBezTo>
                <a:cubicBezTo>
                  <a:pt x="1380434" y="-18640"/>
                  <a:pt x="1662408" y="-872"/>
                  <a:pt x="2002161" y="0"/>
                </a:cubicBezTo>
                <a:cubicBezTo>
                  <a:pt x="2341914" y="872"/>
                  <a:pt x="2548903" y="8375"/>
                  <a:pt x="2752112" y="0"/>
                </a:cubicBezTo>
                <a:cubicBezTo>
                  <a:pt x="2955321" y="-8375"/>
                  <a:pt x="3094493" y="-24164"/>
                  <a:pt x="3254372" y="0"/>
                </a:cubicBezTo>
                <a:cubicBezTo>
                  <a:pt x="3414251" y="24164"/>
                  <a:pt x="3739943" y="20629"/>
                  <a:pt x="3880478" y="0"/>
                </a:cubicBezTo>
                <a:cubicBezTo>
                  <a:pt x="4021013" y="-20629"/>
                  <a:pt x="4314328" y="-7676"/>
                  <a:pt x="4444661" y="0"/>
                </a:cubicBezTo>
                <a:cubicBezTo>
                  <a:pt x="4574994" y="7676"/>
                  <a:pt x="4924571" y="16413"/>
                  <a:pt x="5194611" y="0"/>
                </a:cubicBezTo>
                <a:cubicBezTo>
                  <a:pt x="5464651" y="-16413"/>
                  <a:pt x="5730861" y="14934"/>
                  <a:pt x="6192252" y="0"/>
                </a:cubicBezTo>
                <a:cubicBezTo>
                  <a:pt x="6203864" y="144371"/>
                  <a:pt x="6187121" y="338678"/>
                  <a:pt x="6192252" y="670337"/>
                </a:cubicBezTo>
                <a:cubicBezTo>
                  <a:pt x="6197383" y="1001996"/>
                  <a:pt x="6174164" y="1043002"/>
                  <a:pt x="6192252" y="1310205"/>
                </a:cubicBezTo>
                <a:cubicBezTo>
                  <a:pt x="6210340" y="1577408"/>
                  <a:pt x="6187059" y="1623851"/>
                  <a:pt x="6192252" y="1858663"/>
                </a:cubicBezTo>
                <a:cubicBezTo>
                  <a:pt x="6197445" y="2093475"/>
                  <a:pt x="6209993" y="2283449"/>
                  <a:pt x="6192252" y="2498530"/>
                </a:cubicBezTo>
                <a:cubicBezTo>
                  <a:pt x="6174511" y="2713611"/>
                  <a:pt x="6207625" y="2796024"/>
                  <a:pt x="6192252" y="3046988"/>
                </a:cubicBezTo>
                <a:cubicBezTo>
                  <a:pt x="6026803" y="3048811"/>
                  <a:pt x="5639385" y="3030701"/>
                  <a:pt x="5442301" y="3046988"/>
                </a:cubicBezTo>
                <a:cubicBezTo>
                  <a:pt x="5245217" y="3063275"/>
                  <a:pt x="5051507" y="3020424"/>
                  <a:pt x="4816196" y="3046988"/>
                </a:cubicBezTo>
                <a:cubicBezTo>
                  <a:pt x="4580885" y="3073552"/>
                  <a:pt x="4535655" y="3034059"/>
                  <a:pt x="4313936" y="3046988"/>
                </a:cubicBezTo>
                <a:cubicBezTo>
                  <a:pt x="4092217" y="3059917"/>
                  <a:pt x="3913165" y="3027135"/>
                  <a:pt x="3811675" y="3046988"/>
                </a:cubicBezTo>
                <a:cubicBezTo>
                  <a:pt x="3710185" y="3066841"/>
                  <a:pt x="3508094" y="3071047"/>
                  <a:pt x="3247492" y="3046988"/>
                </a:cubicBezTo>
                <a:cubicBezTo>
                  <a:pt x="2986890" y="3022929"/>
                  <a:pt x="2848388" y="3013139"/>
                  <a:pt x="2497542" y="3046988"/>
                </a:cubicBezTo>
                <a:cubicBezTo>
                  <a:pt x="2146696" y="3080838"/>
                  <a:pt x="2114442" y="3037612"/>
                  <a:pt x="1871436" y="3046988"/>
                </a:cubicBezTo>
                <a:cubicBezTo>
                  <a:pt x="1628430" y="3056364"/>
                  <a:pt x="1393512" y="3064759"/>
                  <a:pt x="1121486" y="3046988"/>
                </a:cubicBezTo>
                <a:cubicBezTo>
                  <a:pt x="849460" y="3029218"/>
                  <a:pt x="333622" y="3038097"/>
                  <a:pt x="0" y="3046988"/>
                </a:cubicBezTo>
                <a:cubicBezTo>
                  <a:pt x="30325" y="2845979"/>
                  <a:pt x="-2059" y="2650518"/>
                  <a:pt x="0" y="2376651"/>
                </a:cubicBezTo>
                <a:cubicBezTo>
                  <a:pt x="2059" y="2102784"/>
                  <a:pt x="29559" y="1971852"/>
                  <a:pt x="0" y="1736783"/>
                </a:cubicBezTo>
                <a:cubicBezTo>
                  <a:pt x="-29559" y="1501714"/>
                  <a:pt x="-5275" y="1329130"/>
                  <a:pt x="0" y="1096916"/>
                </a:cubicBezTo>
                <a:cubicBezTo>
                  <a:pt x="5275" y="864702"/>
                  <a:pt x="-13818" y="780211"/>
                  <a:pt x="0" y="548458"/>
                </a:cubicBezTo>
                <a:cubicBezTo>
                  <a:pt x="13818" y="316705"/>
                  <a:pt x="-23699" y="259739"/>
                  <a:pt x="0" y="0"/>
                </a:cubicBezTo>
                <a:close/>
              </a:path>
              <a:path w="6192252" h="3046988" stroke="0" extrusionOk="0">
                <a:moveTo>
                  <a:pt x="0" y="0"/>
                </a:moveTo>
                <a:cubicBezTo>
                  <a:pt x="266647" y="-12701"/>
                  <a:pt x="544058" y="33328"/>
                  <a:pt x="688028" y="0"/>
                </a:cubicBezTo>
                <a:cubicBezTo>
                  <a:pt x="831998" y="-33328"/>
                  <a:pt x="1006165" y="19817"/>
                  <a:pt x="1252211" y="0"/>
                </a:cubicBezTo>
                <a:cubicBezTo>
                  <a:pt x="1498257" y="-19817"/>
                  <a:pt x="1643742" y="22775"/>
                  <a:pt x="1754471" y="0"/>
                </a:cubicBezTo>
                <a:cubicBezTo>
                  <a:pt x="1865200" y="-22775"/>
                  <a:pt x="2217226" y="39786"/>
                  <a:pt x="2566344" y="0"/>
                </a:cubicBezTo>
                <a:cubicBezTo>
                  <a:pt x="2915462" y="-39786"/>
                  <a:pt x="2937787" y="15443"/>
                  <a:pt x="3068605" y="0"/>
                </a:cubicBezTo>
                <a:cubicBezTo>
                  <a:pt x="3199423" y="-15443"/>
                  <a:pt x="3568279" y="7715"/>
                  <a:pt x="3694710" y="0"/>
                </a:cubicBezTo>
                <a:cubicBezTo>
                  <a:pt x="3821142" y="-7715"/>
                  <a:pt x="4010461" y="-13621"/>
                  <a:pt x="4258893" y="0"/>
                </a:cubicBezTo>
                <a:cubicBezTo>
                  <a:pt x="4507325" y="13621"/>
                  <a:pt x="4637571" y="4203"/>
                  <a:pt x="4946921" y="0"/>
                </a:cubicBezTo>
                <a:cubicBezTo>
                  <a:pt x="5256271" y="-4203"/>
                  <a:pt x="5791226" y="-59439"/>
                  <a:pt x="6192252" y="0"/>
                </a:cubicBezTo>
                <a:cubicBezTo>
                  <a:pt x="6209005" y="194469"/>
                  <a:pt x="6210518" y="402069"/>
                  <a:pt x="6192252" y="517988"/>
                </a:cubicBezTo>
                <a:cubicBezTo>
                  <a:pt x="6173986" y="633907"/>
                  <a:pt x="6169517" y="892953"/>
                  <a:pt x="6192252" y="1127386"/>
                </a:cubicBezTo>
                <a:cubicBezTo>
                  <a:pt x="6214987" y="1361819"/>
                  <a:pt x="6183373" y="1478092"/>
                  <a:pt x="6192252" y="1706313"/>
                </a:cubicBezTo>
                <a:cubicBezTo>
                  <a:pt x="6201131" y="1934534"/>
                  <a:pt x="6189557" y="2041519"/>
                  <a:pt x="6192252" y="2346181"/>
                </a:cubicBezTo>
                <a:cubicBezTo>
                  <a:pt x="6194947" y="2650843"/>
                  <a:pt x="6213752" y="2834975"/>
                  <a:pt x="6192252" y="3046988"/>
                </a:cubicBezTo>
                <a:cubicBezTo>
                  <a:pt x="5918508" y="3022145"/>
                  <a:pt x="5678168" y="3055122"/>
                  <a:pt x="5442301" y="3046988"/>
                </a:cubicBezTo>
                <a:cubicBezTo>
                  <a:pt x="5206434" y="3038854"/>
                  <a:pt x="4873018" y="3041686"/>
                  <a:pt x="4692351" y="3046988"/>
                </a:cubicBezTo>
                <a:cubicBezTo>
                  <a:pt x="4511684" y="3052291"/>
                  <a:pt x="4147268" y="3044452"/>
                  <a:pt x="3942400" y="3046988"/>
                </a:cubicBezTo>
                <a:cubicBezTo>
                  <a:pt x="3737532" y="3049524"/>
                  <a:pt x="3567678" y="3068831"/>
                  <a:pt x="3378217" y="3046988"/>
                </a:cubicBezTo>
                <a:cubicBezTo>
                  <a:pt x="3188756" y="3025145"/>
                  <a:pt x="2867806" y="3063607"/>
                  <a:pt x="2566344" y="3046988"/>
                </a:cubicBezTo>
                <a:cubicBezTo>
                  <a:pt x="2264882" y="3030369"/>
                  <a:pt x="2017521" y="3047238"/>
                  <a:pt x="1816394" y="3046988"/>
                </a:cubicBezTo>
                <a:cubicBezTo>
                  <a:pt x="1615267" y="3046739"/>
                  <a:pt x="1311450" y="3046231"/>
                  <a:pt x="1128366" y="3046988"/>
                </a:cubicBezTo>
                <a:cubicBezTo>
                  <a:pt x="945282" y="3047745"/>
                  <a:pt x="748892" y="3041992"/>
                  <a:pt x="626105" y="3046988"/>
                </a:cubicBezTo>
                <a:cubicBezTo>
                  <a:pt x="503318" y="3051984"/>
                  <a:pt x="241835" y="3068693"/>
                  <a:pt x="0" y="3046988"/>
                </a:cubicBezTo>
                <a:cubicBezTo>
                  <a:pt x="4613" y="2815910"/>
                  <a:pt x="-25572" y="2751401"/>
                  <a:pt x="0" y="2529000"/>
                </a:cubicBezTo>
                <a:cubicBezTo>
                  <a:pt x="25572" y="2306599"/>
                  <a:pt x="5989" y="2170278"/>
                  <a:pt x="0" y="2011012"/>
                </a:cubicBezTo>
                <a:cubicBezTo>
                  <a:pt x="-5989" y="1851746"/>
                  <a:pt x="-25489" y="1643968"/>
                  <a:pt x="0" y="1462554"/>
                </a:cubicBezTo>
                <a:cubicBezTo>
                  <a:pt x="25489" y="1281140"/>
                  <a:pt x="-17875" y="1073055"/>
                  <a:pt x="0" y="822687"/>
                </a:cubicBezTo>
                <a:cubicBezTo>
                  <a:pt x="17875" y="572319"/>
                  <a:pt x="5979" y="172891"/>
                  <a:pt x="0" y="0"/>
                </a:cubicBezTo>
                <a:close/>
              </a:path>
            </a:pathLst>
          </a:custGeom>
          <a:solidFill>
            <a:schemeClr val="bg1">
              <a:lumMod val="85000"/>
            </a:schemeClr>
          </a:solidFill>
          <a:ln>
            <a:solidFill>
              <a:srgbClr val="FFFF00"/>
            </a:solidFill>
            <a:extLst>
              <a:ext uri="{C807C97D-BFC1-408E-A445-0C87EB9F89A2}">
                <ask:lineSketchStyleProps xmlns:ask="http://schemas.microsoft.com/office/drawing/2018/sketchyshapes" sd="1816296173">
                  <a:prstGeom prst="rect">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3200" dirty="0"/>
              <a:t>若高祭満足度アンケートの調査</a:t>
            </a:r>
            <a:endParaRPr kumimoji="1" lang="en-US" altLang="ja-JP" sz="3200" dirty="0"/>
          </a:p>
          <a:p>
            <a:endParaRPr kumimoji="1" lang="en-US" altLang="ja-JP" sz="3200" dirty="0"/>
          </a:p>
          <a:p>
            <a:r>
              <a:rPr lang="ja-JP" altLang="en-US" sz="3200" dirty="0"/>
              <a:t>　・調査人数（標本数）：</a:t>
            </a:r>
            <a:r>
              <a:rPr lang="en-US" altLang="ja-JP" sz="3200" dirty="0"/>
              <a:t>30</a:t>
            </a:r>
            <a:r>
              <a:rPr lang="ja-JP" altLang="en-US" sz="3200" dirty="0"/>
              <a:t>人</a:t>
            </a:r>
            <a:endParaRPr lang="en-US" altLang="ja-JP" sz="3200" dirty="0"/>
          </a:p>
          <a:p>
            <a:r>
              <a:rPr kumimoji="1" lang="ja-JP" altLang="en-US" sz="3200" dirty="0"/>
              <a:t>　・平均値　　　　　　：</a:t>
            </a:r>
            <a:r>
              <a:rPr kumimoji="1" lang="en-US" altLang="ja-JP" sz="3200" dirty="0"/>
              <a:t>4.2</a:t>
            </a:r>
            <a:r>
              <a:rPr lang="ja-JP" altLang="en-US" sz="3200" dirty="0"/>
              <a:t>点</a:t>
            </a:r>
            <a:endParaRPr kumimoji="1" lang="en-US" altLang="ja-JP" sz="3200" dirty="0"/>
          </a:p>
          <a:p>
            <a:r>
              <a:rPr lang="ja-JP" altLang="en-US" sz="3200" dirty="0"/>
              <a:t>　・標準偏差　　　　　：</a:t>
            </a:r>
            <a:r>
              <a:rPr lang="en-US" altLang="ja-JP" sz="3200" dirty="0"/>
              <a:t>0.5</a:t>
            </a:r>
          </a:p>
          <a:p>
            <a:r>
              <a:rPr kumimoji="1" lang="ja-JP" altLang="en-US" sz="3200" dirty="0"/>
              <a:t>　・信頼区間　　　　　：</a:t>
            </a:r>
            <a:r>
              <a:rPr kumimoji="1" lang="en-US" altLang="ja-JP" sz="3200" dirty="0"/>
              <a:t>95</a:t>
            </a:r>
            <a:r>
              <a:rPr kumimoji="1" lang="ja-JP" altLang="en-US" sz="3200" dirty="0"/>
              <a:t>％</a:t>
            </a:r>
          </a:p>
        </p:txBody>
      </p:sp>
      <p:sp>
        <p:nvSpPr>
          <p:cNvPr id="5" name="四角形: 角を丸くする 4">
            <a:extLst>
              <a:ext uri="{FF2B5EF4-FFF2-40B4-BE49-F238E27FC236}">
                <a16:creationId xmlns:a16="http://schemas.microsoft.com/office/drawing/2014/main" id="{836AEEB9-0DED-590D-7B5A-189FFF1529D7}"/>
              </a:ext>
            </a:extLst>
          </p:cNvPr>
          <p:cNvSpPr/>
          <p:nvPr/>
        </p:nvSpPr>
        <p:spPr>
          <a:xfrm>
            <a:off x="705853" y="475061"/>
            <a:ext cx="10748210" cy="13716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69D3EBC-4597-9595-AD0F-16F878D76E6D}"/>
              </a:ext>
            </a:extLst>
          </p:cNvPr>
          <p:cNvSpPr txBox="1"/>
          <p:nvPr/>
        </p:nvSpPr>
        <p:spPr>
          <a:xfrm>
            <a:off x="6896598" y="2595890"/>
            <a:ext cx="4814138" cy="523220"/>
          </a:xfrm>
          <a:prstGeom prst="rect">
            <a:avLst/>
          </a:prstGeom>
          <a:noFill/>
        </p:spPr>
        <p:txBody>
          <a:bodyPr wrap="none" rtlCol="0">
            <a:spAutoFit/>
          </a:bodyPr>
          <a:lstStyle/>
          <a:p>
            <a:r>
              <a:rPr kumimoji="1" lang="ja-JP" altLang="en-US" sz="2800" dirty="0"/>
              <a:t>このデータの場合、「</a:t>
            </a:r>
            <a:r>
              <a:rPr kumimoji="1" lang="en-US" altLang="ja-JP" sz="2800" dirty="0"/>
              <a:t>0.18</a:t>
            </a:r>
            <a:r>
              <a:rPr kumimoji="1" lang="ja-JP" altLang="en-US" sz="2800" dirty="0"/>
              <a:t>」</a:t>
            </a:r>
          </a:p>
        </p:txBody>
      </p:sp>
      <p:sp>
        <p:nvSpPr>
          <p:cNvPr id="7" name="テキスト ボックス 6">
            <a:extLst>
              <a:ext uri="{FF2B5EF4-FFF2-40B4-BE49-F238E27FC236}">
                <a16:creationId xmlns:a16="http://schemas.microsoft.com/office/drawing/2014/main" id="{A3D980AF-17F9-5073-FA51-98A1245606EB}"/>
              </a:ext>
            </a:extLst>
          </p:cNvPr>
          <p:cNvSpPr txBox="1"/>
          <p:nvPr/>
        </p:nvSpPr>
        <p:spPr>
          <a:xfrm>
            <a:off x="6896598" y="3429000"/>
            <a:ext cx="4852610" cy="954107"/>
          </a:xfrm>
          <a:prstGeom prst="rect">
            <a:avLst/>
          </a:prstGeom>
          <a:noFill/>
        </p:spPr>
        <p:txBody>
          <a:bodyPr wrap="none" rtlCol="0">
            <a:spAutoFit/>
          </a:bodyPr>
          <a:lstStyle/>
          <a:p>
            <a:r>
              <a:rPr kumimoji="1" lang="ja-JP" altLang="en-US" sz="2800" dirty="0"/>
              <a:t>母集団の満足度</a:t>
            </a:r>
            <a:r>
              <a:rPr kumimoji="1" lang="en-US" altLang="ja-JP" sz="2800" dirty="0"/>
              <a:t>μ</a:t>
            </a:r>
            <a:r>
              <a:rPr kumimoji="1" lang="ja-JP" altLang="en-US" sz="2800" dirty="0"/>
              <a:t>は信頼区間</a:t>
            </a:r>
            <a:endParaRPr kumimoji="1" lang="en-US" altLang="ja-JP" sz="2800" dirty="0"/>
          </a:p>
          <a:p>
            <a:r>
              <a:rPr kumimoji="1" lang="en-US" altLang="ja-JP" sz="2800" dirty="0"/>
              <a:t>95</a:t>
            </a:r>
            <a:r>
              <a:rPr kumimoji="1" lang="ja-JP" altLang="en-US" sz="2800" dirty="0"/>
              <a:t>％で、</a:t>
            </a:r>
          </a:p>
        </p:txBody>
      </p:sp>
      <p:sp>
        <p:nvSpPr>
          <p:cNvPr id="8" name="テキスト ボックス 7">
            <a:extLst>
              <a:ext uri="{FF2B5EF4-FFF2-40B4-BE49-F238E27FC236}">
                <a16:creationId xmlns:a16="http://schemas.microsoft.com/office/drawing/2014/main" id="{DFAD7ACD-5F6C-E550-DB0A-12CA5B5A1F25}"/>
              </a:ext>
            </a:extLst>
          </p:cNvPr>
          <p:cNvSpPr txBox="1"/>
          <p:nvPr/>
        </p:nvSpPr>
        <p:spPr>
          <a:xfrm>
            <a:off x="7321152" y="4994576"/>
            <a:ext cx="3666388" cy="707886"/>
          </a:xfrm>
          <a:prstGeom prst="rect">
            <a:avLst/>
          </a:prstGeom>
          <a:noFill/>
        </p:spPr>
        <p:txBody>
          <a:bodyPr wrap="none" rtlCol="0">
            <a:spAutoFit/>
          </a:bodyPr>
          <a:lstStyle/>
          <a:p>
            <a:r>
              <a:rPr kumimoji="1" lang="en-US" altLang="ja-JP" sz="4000" b="1" dirty="0"/>
              <a:t>4.02</a:t>
            </a:r>
            <a:r>
              <a:rPr kumimoji="1" lang="ja-JP" altLang="en-US" sz="4000" b="1" dirty="0"/>
              <a:t>≦</a:t>
            </a:r>
            <a:r>
              <a:rPr kumimoji="1" lang="en-US" altLang="ja-JP" sz="4000" b="1" dirty="0"/>
              <a:t>μ</a:t>
            </a:r>
            <a:r>
              <a:rPr kumimoji="1" lang="ja-JP" altLang="en-US" sz="4000" b="1" dirty="0"/>
              <a:t>≦</a:t>
            </a:r>
            <a:r>
              <a:rPr kumimoji="1" lang="en-US" altLang="ja-JP" sz="4000" b="1" dirty="0"/>
              <a:t>4.38</a:t>
            </a:r>
            <a:endParaRPr kumimoji="1" lang="ja-JP" altLang="en-US" sz="4000" b="1" dirty="0"/>
          </a:p>
        </p:txBody>
      </p:sp>
    </p:spTree>
    <p:extLst>
      <p:ext uri="{BB962C8B-B14F-4D97-AF65-F5344CB8AC3E}">
        <p14:creationId xmlns:p14="http://schemas.microsoft.com/office/powerpoint/2010/main" val="28511504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B909E5B-952F-95F5-E569-6147B1D13B86}"/>
              </a:ext>
            </a:extLst>
          </p:cNvPr>
          <p:cNvSpPr/>
          <p:nvPr/>
        </p:nvSpPr>
        <p:spPr>
          <a:xfrm>
            <a:off x="770021" y="482174"/>
            <a:ext cx="10651958" cy="1371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054B248-0299-4B24-002B-999150B3B848}"/>
              </a:ext>
            </a:extLst>
          </p:cNvPr>
          <p:cNvSpPr>
            <a:spLocks noGrp="1"/>
          </p:cNvSpPr>
          <p:nvPr>
            <p:ph type="title"/>
          </p:nvPr>
        </p:nvSpPr>
        <p:spPr>
          <a:xfrm>
            <a:off x="1363579" y="482174"/>
            <a:ext cx="10058400" cy="1371600"/>
          </a:xfrm>
        </p:spPr>
        <p:txBody>
          <a:bodyPr/>
          <a:lstStyle/>
          <a:p>
            <a:r>
              <a:rPr kumimoji="1" lang="en-US" altLang="ja-JP" dirty="0"/>
              <a:t>t</a:t>
            </a:r>
            <a:r>
              <a:rPr kumimoji="1" lang="ja-JP" altLang="en-US" dirty="0"/>
              <a:t>分布の定理</a:t>
            </a:r>
            <a:r>
              <a:rPr kumimoji="1" lang="en-US" altLang="ja-JP" dirty="0"/>
              <a:t>(</a:t>
            </a:r>
            <a:r>
              <a:rPr kumimoji="1" lang="ja-JP" altLang="en-US" dirty="0"/>
              <a:t>小さい標本の場合</a:t>
            </a:r>
            <a:r>
              <a:rPr kumimoji="1" lang="en-US" altLang="ja-JP" dirty="0"/>
              <a:t>)</a:t>
            </a:r>
            <a:endParaRPr kumimoji="1" lang="ja-JP" altLang="en-US" dirty="0"/>
          </a:p>
        </p:txBody>
      </p:sp>
      <p:sp>
        <p:nvSpPr>
          <p:cNvPr id="10" name="テキスト ボックス 9">
            <a:extLst>
              <a:ext uri="{FF2B5EF4-FFF2-40B4-BE49-F238E27FC236}">
                <a16:creationId xmlns:a16="http://schemas.microsoft.com/office/drawing/2014/main" id="{A221F355-7227-DB1B-8471-177A3EA188E5}"/>
              </a:ext>
            </a:extLst>
          </p:cNvPr>
          <p:cNvSpPr txBox="1"/>
          <p:nvPr/>
        </p:nvSpPr>
        <p:spPr>
          <a:xfrm>
            <a:off x="529390" y="2606859"/>
            <a:ext cx="7539790" cy="1323439"/>
          </a:xfrm>
          <a:prstGeom prst="rect">
            <a:avLst/>
          </a:prstGeom>
          <a:noFill/>
        </p:spPr>
        <p:txBody>
          <a:bodyPr wrap="square">
            <a:spAutoFit/>
          </a:bodyPr>
          <a:lstStyle/>
          <a:p>
            <a:r>
              <a:rPr lang="ja-JP" altLang="en-US" sz="4000" dirty="0"/>
              <a:t>母集団の標準偏差が未知の場合に使用される標本分布です。</a:t>
            </a:r>
          </a:p>
        </p:txBody>
      </p:sp>
      <p:sp>
        <p:nvSpPr>
          <p:cNvPr id="11" name="矢印: 下 10">
            <a:extLst>
              <a:ext uri="{FF2B5EF4-FFF2-40B4-BE49-F238E27FC236}">
                <a16:creationId xmlns:a16="http://schemas.microsoft.com/office/drawing/2014/main" id="{6AE4091D-31E6-4469-AA63-C76B1AD9CB57}"/>
              </a:ext>
            </a:extLst>
          </p:cNvPr>
          <p:cNvSpPr/>
          <p:nvPr/>
        </p:nvSpPr>
        <p:spPr>
          <a:xfrm>
            <a:off x="3561348" y="4121910"/>
            <a:ext cx="737937" cy="561473"/>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1183B934-6005-5F56-8F87-DDD8D37ADAF0}"/>
              </a:ext>
            </a:extLst>
          </p:cNvPr>
          <p:cNvSpPr txBox="1"/>
          <p:nvPr/>
        </p:nvSpPr>
        <p:spPr>
          <a:xfrm>
            <a:off x="705852" y="5052387"/>
            <a:ext cx="6946231" cy="1323439"/>
          </a:xfrm>
          <a:prstGeom prst="rect">
            <a:avLst/>
          </a:prstGeom>
          <a:noFill/>
        </p:spPr>
        <p:txBody>
          <a:bodyPr wrap="square">
            <a:spAutoFit/>
          </a:bodyPr>
          <a:lstStyle/>
          <a:p>
            <a:r>
              <a:rPr lang="ja-JP" altLang="en-US" sz="4000" b="1" dirty="0"/>
              <a:t>標本が小さくても母平均を推定することができる</a:t>
            </a:r>
          </a:p>
        </p:txBody>
      </p:sp>
    </p:spTree>
    <p:extLst>
      <p:ext uri="{BB962C8B-B14F-4D97-AF65-F5344CB8AC3E}">
        <p14:creationId xmlns:p14="http://schemas.microsoft.com/office/powerpoint/2010/main" val="627350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E47E9F8C-CB52-FD1D-96A4-99777C4DF17F}"/>
              </a:ext>
            </a:extLst>
          </p:cNvPr>
          <p:cNvSpPr/>
          <p:nvPr/>
        </p:nvSpPr>
        <p:spPr>
          <a:xfrm>
            <a:off x="415636" y="475673"/>
            <a:ext cx="6973455" cy="95134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4BF51530-00F3-ABB5-DB5C-E9BB961EF63C}"/>
              </a:ext>
            </a:extLst>
          </p:cNvPr>
          <p:cNvSpPr>
            <a:spLocks noGrp="1"/>
          </p:cNvSpPr>
          <p:nvPr>
            <p:ph type="title"/>
          </p:nvPr>
        </p:nvSpPr>
        <p:spPr>
          <a:xfrm>
            <a:off x="415636" y="265546"/>
            <a:ext cx="10058400" cy="1371600"/>
          </a:xfrm>
        </p:spPr>
        <p:txBody>
          <a:bodyPr/>
          <a:lstStyle/>
          <a:p>
            <a:r>
              <a:rPr kumimoji="1" lang="ja-JP" altLang="en-US" dirty="0"/>
              <a:t>統計的な検定の考え方</a:t>
            </a:r>
          </a:p>
        </p:txBody>
      </p:sp>
      <p:sp>
        <p:nvSpPr>
          <p:cNvPr id="4" name="テキスト ボックス 3">
            <a:extLst>
              <a:ext uri="{FF2B5EF4-FFF2-40B4-BE49-F238E27FC236}">
                <a16:creationId xmlns:a16="http://schemas.microsoft.com/office/drawing/2014/main" id="{6D0391F8-1F63-B9A3-9ED3-A813DDB78E5B}"/>
              </a:ext>
            </a:extLst>
          </p:cNvPr>
          <p:cNvSpPr txBox="1"/>
          <p:nvPr/>
        </p:nvSpPr>
        <p:spPr>
          <a:xfrm>
            <a:off x="2706717" y="2993045"/>
            <a:ext cx="8110129" cy="707886"/>
          </a:xfrm>
          <a:prstGeom prst="rect">
            <a:avLst/>
          </a:prstGeom>
          <a:noFill/>
        </p:spPr>
        <p:txBody>
          <a:bodyPr wrap="square" rtlCol="0">
            <a:spAutoFit/>
          </a:bodyPr>
          <a:lstStyle/>
          <a:p>
            <a:r>
              <a:rPr kumimoji="1" lang="ja-JP" altLang="en-US" sz="4000" dirty="0"/>
              <a:t>例をもとに表現してみましょう。</a:t>
            </a:r>
          </a:p>
        </p:txBody>
      </p:sp>
    </p:spTree>
    <p:extLst>
      <p:ext uri="{BB962C8B-B14F-4D97-AF65-F5344CB8AC3E}">
        <p14:creationId xmlns:p14="http://schemas.microsoft.com/office/powerpoint/2010/main" val="3194694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1A1E4A3A-027E-7F7E-DA69-80547D2C189A}"/>
              </a:ext>
            </a:extLst>
          </p:cNvPr>
          <p:cNvSpPr/>
          <p:nvPr/>
        </p:nvSpPr>
        <p:spPr>
          <a:xfrm>
            <a:off x="507999" y="4712702"/>
            <a:ext cx="10898909" cy="141316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48A6EB58-9DA1-2FBC-6A33-BD05337450DE}"/>
              </a:ext>
            </a:extLst>
          </p:cNvPr>
          <p:cNvSpPr/>
          <p:nvPr/>
        </p:nvSpPr>
        <p:spPr>
          <a:xfrm>
            <a:off x="507999" y="1459503"/>
            <a:ext cx="10898909" cy="175490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CB52612-7944-90DB-7009-18FDD4B86AE6}"/>
              </a:ext>
            </a:extLst>
          </p:cNvPr>
          <p:cNvSpPr>
            <a:spLocks noGrp="1"/>
          </p:cNvSpPr>
          <p:nvPr>
            <p:ph type="title"/>
          </p:nvPr>
        </p:nvSpPr>
        <p:spPr>
          <a:xfrm>
            <a:off x="865907" y="1676405"/>
            <a:ext cx="10367819" cy="1413163"/>
          </a:xfrm>
        </p:spPr>
        <p:txBody>
          <a:bodyPr/>
          <a:lstStyle/>
          <a:p>
            <a:r>
              <a:rPr kumimoji="1" lang="en-US" altLang="ja-JP" sz="4000" dirty="0"/>
              <a:t>5</a:t>
            </a:r>
            <a:r>
              <a:rPr kumimoji="1" lang="ja-JP" altLang="en-US" sz="4000" dirty="0"/>
              <a:t>円玉は裏と表どっちが出やすいの？</a:t>
            </a:r>
            <a:br>
              <a:rPr kumimoji="1" lang="en-US" altLang="ja-JP" sz="4000" dirty="0"/>
            </a:br>
            <a:r>
              <a:rPr kumimoji="1" lang="ja-JP" altLang="en-US" sz="4000" dirty="0"/>
              <a:t>を実際に投げて研究してみよう。</a:t>
            </a:r>
            <a:endParaRPr kumimoji="1" lang="ja-JP" altLang="en-US" sz="4400" dirty="0"/>
          </a:p>
        </p:txBody>
      </p:sp>
      <p:sp>
        <p:nvSpPr>
          <p:cNvPr id="4" name="テキスト ボックス 3">
            <a:extLst>
              <a:ext uri="{FF2B5EF4-FFF2-40B4-BE49-F238E27FC236}">
                <a16:creationId xmlns:a16="http://schemas.microsoft.com/office/drawing/2014/main" id="{B9B02A49-FC0B-185C-3A71-77C832EAB6CD}"/>
              </a:ext>
            </a:extLst>
          </p:cNvPr>
          <p:cNvSpPr txBox="1"/>
          <p:nvPr/>
        </p:nvSpPr>
        <p:spPr>
          <a:xfrm>
            <a:off x="865907" y="4783954"/>
            <a:ext cx="10263911" cy="1323439"/>
          </a:xfrm>
          <a:prstGeom prst="rect">
            <a:avLst/>
          </a:prstGeom>
          <a:noFill/>
        </p:spPr>
        <p:txBody>
          <a:bodyPr wrap="square">
            <a:spAutoFit/>
          </a:bodyPr>
          <a:lstStyle/>
          <a:p>
            <a:r>
              <a:rPr kumimoji="1" lang="ja-JP" altLang="en-US" sz="4000" dirty="0"/>
              <a:t>裏の方が出やすいと結論付けたいが、偶然である可能性も否定できない。</a:t>
            </a:r>
            <a:endParaRPr lang="ja-JP" altLang="en-US" sz="4000" dirty="0"/>
          </a:p>
        </p:txBody>
      </p:sp>
      <p:sp>
        <p:nvSpPr>
          <p:cNvPr id="6" name="四角形: 角を丸くする 5">
            <a:extLst>
              <a:ext uri="{FF2B5EF4-FFF2-40B4-BE49-F238E27FC236}">
                <a16:creationId xmlns:a16="http://schemas.microsoft.com/office/drawing/2014/main" id="{8157DEEA-5518-ADDF-79B7-1D6131C022F0}"/>
              </a:ext>
            </a:extLst>
          </p:cNvPr>
          <p:cNvSpPr/>
          <p:nvPr/>
        </p:nvSpPr>
        <p:spPr>
          <a:xfrm>
            <a:off x="507999" y="3468258"/>
            <a:ext cx="10898909" cy="99059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a:extLst>
              <a:ext uri="{FF2B5EF4-FFF2-40B4-BE49-F238E27FC236}">
                <a16:creationId xmlns:a16="http://schemas.microsoft.com/office/drawing/2014/main" id="{D939E7C3-6D0F-0BED-0877-41E462AA2035}"/>
              </a:ext>
            </a:extLst>
          </p:cNvPr>
          <p:cNvSpPr txBox="1">
            <a:spLocks/>
          </p:cNvSpPr>
          <p:nvPr/>
        </p:nvSpPr>
        <p:spPr>
          <a:xfrm>
            <a:off x="856671" y="3281067"/>
            <a:ext cx="10367819" cy="1413163"/>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en-US" altLang="ja-JP" sz="4000" dirty="0"/>
              <a:t>8</a:t>
            </a:r>
            <a:r>
              <a:rPr lang="ja-JP" altLang="en-US" sz="4000" dirty="0"/>
              <a:t>回</a:t>
            </a:r>
            <a:r>
              <a:rPr kumimoji="1" lang="ja-JP" altLang="en-US" sz="4000" dirty="0"/>
              <a:t>投げて</a:t>
            </a:r>
            <a:r>
              <a:rPr kumimoji="1" lang="en-US" altLang="ja-JP" sz="4000" dirty="0"/>
              <a:t>7</a:t>
            </a:r>
            <a:r>
              <a:rPr kumimoji="1" lang="ja-JP" altLang="en-US" sz="4000" dirty="0"/>
              <a:t>回裏が出ました。</a:t>
            </a:r>
            <a:endParaRPr kumimoji="1" lang="en-US" altLang="ja-JP" sz="4000" dirty="0"/>
          </a:p>
        </p:txBody>
      </p:sp>
      <p:sp>
        <p:nvSpPr>
          <p:cNvPr id="9" name="テキスト ボックス 8">
            <a:extLst>
              <a:ext uri="{FF2B5EF4-FFF2-40B4-BE49-F238E27FC236}">
                <a16:creationId xmlns:a16="http://schemas.microsoft.com/office/drawing/2014/main" id="{72E0FB0C-8CD8-4B74-7F00-F97CBF76B5B1}"/>
              </a:ext>
            </a:extLst>
          </p:cNvPr>
          <p:cNvSpPr txBox="1"/>
          <p:nvPr/>
        </p:nvSpPr>
        <p:spPr>
          <a:xfrm>
            <a:off x="646545" y="516243"/>
            <a:ext cx="1210588" cy="707886"/>
          </a:xfrm>
          <a:prstGeom prst="rect">
            <a:avLst/>
          </a:prstGeom>
          <a:noFill/>
        </p:spPr>
        <p:txBody>
          <a:bodyPr wrap="none" rtlCol="0">
            <a:spAutoFit/>
          </a:bodyPr>
          <a:lstStyle/>
          <a:p>
            <a:r>
              <a:rPr kumimoji="1" lang="ja-JP" altLang="en-US" sz="4000" dirty="0"/>
              <a:t>物語</a:t>
            </a:r>
          </a:p>
        </p:txBody>
      </p:sp>
    </p:spTree>
    <p:extLst>
      <p:ext uri="{BB962C8B-B14F-4D97-AF65-F5344CB8AC3E}">
        <p14:creationId xmlns:p14="http://schemas.microsoft.com/office/powerpoint/2010/main" val="1248887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ED6970-1F79-20B1-3DEB-FE54B7C1699C}"/>
              </a:ext>
            </a:extLst>
          </p:cNvPr>
          <p:cNvSpPr>
            <a:spLocks noGrp="1"/>
          </p:cNvSpPr>
          <p:nvPr>
            <p:ph type="title"/>
          </p:nvPr>
        </p:nvSpPr>
        <p:spPr>
          <a:xfrm>
            <a:off x="2932547" y="467103"/>
            <a:ext cx="5878945" cy="1371600"/>
          </a:xfrm>
          <a:custGeom>
            <a:avLst/>
            <a:gdLst>
              <a:gd name="connsiteX0" fmla="*/ 0 w 5878945"/>
              <a:gd name="connsiteY0" fmla="*/ 0 h 1371600"/>
              <a:gd name="connsiteX1" fmla="*/ 770795 w 5878945"/>
              <a:gd name="connsiteY1" fmla="*/ 0 h 1371600"/>
              <a:gd name="connsiteX2" fmla="*/ 1541590 w 5878945"/>
              <a:gd name="connsiteY2" fmla="*/ 0 h 1371600"/>
              <a:gd name="connsiteX3" fmla="*/ 2077227 w 5878945"/>
              <a:gd name="connsiteY3" fmla="*/ 0 h 1371600"/>
              <a:gd name="connsiteX4" fmla="*/ 2671654 w 5878945"/>
              <a:gd name="connsiteY4" fmla="*/ 0 h 1371600"/>
              <a:gd name="connsiteX5" fmla="*/ 3148502 w 5878945"/>
              <a:gd name="connsiteY5" fmla="*/ 0 h 1371600"/>
              <a:gd name="connsiteX6" fmla="*/ 3684139 w 5878945"/>
              <a:gd name="connsiteY6" fmla="*/ 0 h 1371600"/>
              <a:gd name="connsiteX7" fmla="*/ 4219776 w 5878945"/>
              <a:gd name="connsiteY7" fmla="*/ 0 h 1371600"/>
              <a:gd name="connsiteX8" fmla="*/ 4990571 w 5878945"/>
              <a:gd name="connsiteY8" fmla="*/ 0 h 1371600"/>
              <a:gd name="connsiteX9" fmla="*/ 5878945 w 5878945"/>
              <a:gd name="connsiteY9" fmla="*/ 0 h 1371600"/>
              <a:gd name="connsiteX10" fmla="*/ 5878945 w 5878945"/>
              <a:gd name="connsiteY10" fmla="*/ 713232 h 1371600"/>
              <a:gd name="connsiteX11" fmla="*/ 5878945 w 5878945"/>
              <a:gd name="connsiteY11" fmla="*/ 1371600 h 1371600"/>
              <a:gd name="connsiteX12" fmla="*/ 5402097 w 5878945"/>
              <a:gd name="connsiteY12" fmla="*/ 1371600 h 1371600"/>
              <a:gd name="connsiteX13" fmla="*/ 4925249 w 5878945"/>
              <a:gd name="connsiteY13" fmla="*/ 1371600 h 1371600"/>
              <a:gd name="connsiteX14" fmla="*/ 4272033 w 5878945"/>
              <a:gd name="connsiteY14" fmla="*/ 1371600 h 1371600"/>
              <a:gd name="connsiteX15" fmla="*/ 3618817 w 5878945"/>
              <a:gd name="connsiteY15" fmla="*/ 1371600 h 1371600"/>
              <a:gd name="connsiteX16" fmla="*/ 3024391 w 5878945"/>
              <a:gd name="connsiteY16" fmla="*/ 1371600 h 1371600"/>
              <a:gd name="connsiteX17" fmla="*/ 2253596 w 5878945"/>
              <a:gd name="connsiteY17" fmla="*/ 1371600 h 1371600"/>
              <a:gd name="connsiteX18" fmla="*/ 1659169 w 5878945"/>
              <a:gd name="connsiteY18" fmla="*/ 1371600 h 1371600"/>
              <a:gd name="connsiteX19" fmla="*/ 1005953 w 5878945"/>
              <a:gd name="connsiteY19" fmla="*/ 1371600 h 1371600"/>
              <a:gd name="connsiteX20" fmla="*/ 0 w 5878945"/>
              <a:gd name="connsiteY20" fmla="*/ 1371600 h 1371600"/>
              <a:gd name="connsiteX21" fmla="*/ 0 w 5878945"/>
              <a:gd name="connsiteY21" fmla="*/ 726948 h 1371600"/>
              <a:gd name="connsiteX22" fmla="*/ 0 w 5878945"/>
              <a:gd name="connsiteY22"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945" h="1371600" fill="none" extrusionOk="0">
                <a:moveTo>
                  <a:pt x="0" y="0"/>
                </a:moveTo>
                <a:cubicBezTo>
                  <a:pt x="169962" y="27596"/>
                  <a:pt x="457820" y="-24004"/>
                  <a:pt x="770795" y="0"/>
                </a:cubicBezTo>
                <a:cubicBezTo>
                  <a:pt x="1083770" y="24004"/>
                  <a:pt x="1173738" y="-11412"/>
                  <a:pt x="1541590" y="0"/>
                </a:cubicBezTo>
                <a:cubicBezTo>
                  <a:pt x="1909443" y="11412"/>
                  <a:pt x="1852842" y="539"/>
                  <a:pt x="2077227" y="0"/>
                </a:cubicBezTo>
                <a:cubicBezTo>
                  <a:pt x="2301612" y="-539"/>
                  <a:pt x="2451326" y="-24553"/>
                  <a:pt x="2671654" y="0"/>
                </a:cubicBezTo>
                <a:cubicBezTo>
                  <a:pt x="2891982" y="24553"/>
                  <a:pt x="2949440" y="-6977"/>
                  <a:pt x="3148502" y="0"/>
                </a:cubicBezTo>
                <a:cubicBezTo>
                  <a:pt x="3347564" y="6977"/>
                  <a:pt x="3451295" y="18719"/>
                  <a:pt x="3684139" y="0"/>
                </a:cubicBezTo>
                <a:cubicBezTo>
                  <a:pt x="3916983" y="-18719"/>
                  <a:pt x="3983413" y="-4363"/>
                  <a:pt x="4219776" y="0"/>
                </a:cubicBezTo>
                <a:cubicBezTo>
                  <a:pt x="4456139" y="4363"/>
                  <a:pt x="4793936" y="26897"/>
                  <a:pt x="4990571" y="0"/>
                </a:cubicBezTo>
                <a:cubicBezTo>
                  <a:pt x="5187206" y="-26897"/>
                  <a:pt x="5461581" y="-31865"/>
                  <a:pt x="5878945" y="0"/>
                </a:cubicBezTo>
                <a:cubicBezTo>
                  <a:pt x="5854795" y="335794"/>
                  <a:pt x="5874211" y="529876"/>
                  <a:pt x="5878945" y="713232"/>
                </a:cubicBezTo>
                <a:cubicBezTo>
                  <a:pt x="5883679" y="896588"/>
                  <a:pt x="5874258" y="1129847"/>
                  <a:pt x="5878945" y="1371600"/>
                </a:cubicBezTo>
                <a:cubicBezTo>
                  <a:pt x="5665730" y="1357472"/>
                  <a:pt x="5584766" y="1389057"/>
                  <a:pt x="5402097" y="1371600"/>
                </a:cubicBezTo>
                <a:cubicBezTo>
                  <a:pt x="5219428" y="1354143"/>
                  <a:pt x="5051858" y="1371110"/>
                  <a:pt x="4925249" y="1371600"/>
                </a:cubicBezTo>
                <a:cubicBezTo>
                  <a:pt x="4798640" y="1372090"/>
                  <a:pt x="4416331" y="1389619"/>
                  <a:pt x="4272033" y="1371600"/>
                </a:cubicBezTo>
                <a:cubicBezTo>
                  <a:pt x="4127735" y="1353581"/>
                  <a:pt x="3817358" y="1386888"/>
                  <a:pt x="3618817" y="1371600"/>
                </a:cubicBezTo>
                <a:cubicBezTo>
                  <a:pt x="3420276" y="1356312"/>
                  <a:pt x="3188832" y="1390619"/>
                  <a:pt x="3024391" y="1371600"/>
                </a:cubicBezTo>
                <a:cubicBezTo>
                  <a:pt x="2859950" y="1352581"/>
                  <a:pt x="2532079" y="1394733"/>
                  <a:pt x="2253596" y="1371600"/>
                </a:cubicBezTo>
                <a:cubicBezTo>
                  <a:pt x="1975114" y="1348467"/>
                  <a:pt x="1864036" y="1345366"/>
                  <a:pt x="1659169" y="1371600"/>
                </a:cubicBezTo>
                <a:cubicBezTo>
                  <a:pt x="1454302" y="1397834"/>
                  <a:pt x="1316015" y="1381975"/>
                  <a:pt x="1005953" y="1371600"/>
                </a:cubicBezTo>
                <a:cubicBezTo>
                  <a:pt x="695891" y="1361225"/>
                  <a:pt x="263578" y="1374646"/>
                  <a:pt x="0" y="1371600"/>
                </a:cubicBezTo>
                <a:cubicBezTo>
                  <a:pt x="-22518" y="1207169"/>
                  <a:pt x="3628" y="931866"/>
                  <a:pt x="0" y="726948"/>
                </a:cubicBezTo>
                <a:cubicBezTo>
                  <a:pt x="-3628" y="522030"/>
                  <a:pt x="31200" y="290551"/>
                  <a:pt x="0" y="0"/>
                </a:cubicBezTo>
                <a:close/>
              </a:path>
              <a:path w="5878945" h="1371600" stroke="0" extrusionOk="0">
                <a:moveTo>
                  <a:pt x="0" y="0"/>
                </a:moveTo>
                <a:cubicBezTo>
                  <a:pt x="158607" y="1560"/>
                  <a:pt x="276548" y="6023"/>
                  <a:pt x="535637" y="0"/>
                </a:cubicBezTo>
                <a:cubicBezTo>
                  <a:pt x="794726" y="-6023"/>
                  <a:pt x="948227" y="-3246"/>
                  <a:pt x="1130064" y="0"/>
                </a:cubicBezTo>
                <a:cubicBezTo>
                  <a:pt x="1311901" y="3246"/>
                  <a:pt x="1555867" y="-12875"/>
                  <a:pt x="1900859" y="0"/>
                </a:cubicBezTo>
                <a:cubicBezTo>
                  <a:pt x="2245851" y="12875"/>
                  <a:pt x="2296032" y="-15805"/>
                  <a:pt x="2554075" y="0"/>
                </a:cubicBezTo>
                <a:cubicBezTo>
                  <a:pt x="2812118" y="15805"/>
                  <a:pt x="2922545" y="4216"/>
                  <a:pt x="3148502" y="0"/>
                </a:cubicBezTo>
                <a:cubicBezTo>
                  <a:pt x="3374459" y="-4216"/>
                  <a:pt x="3523889" y="5551"/>
                  <a:pt x="3742928" y="0"/>
                </a:cubicBezTo>
                <a:cubicBezTo>
                  <a:pt x="3961967" y="-5551"/>
                  <a:pt x="4271265" y="7225"/>
                  <a:pt x="4513723" y="0"/>
                </a:cubicBezTo>
                <a:cubicBezTo>
                  <a:pt x="4756182" y="-7225"/>
                  <a:pt x="4964732" y="3184"/>
                  <a:pt x="5108150" y="0"/>
                </a:cubicBezTo>
                <a:cubicBezTo>
                  <a:pt x="5251568" y="-3184"/>
                  <a:pt x="5595012" y="10343"/>
                  <a:pt x="5878945" y="0"/>
                </a:cubicBezTo>
                <a:cubicBezTo>
                  <a:pt x="5902481" y="259588"/>
                  <a:pt x="5851602" y="495223"/>
                  <a:pt x="5878945" y="713232"/>
                </a:cubicBezTo>
                <a:cubicBezTo>
                  <a:pt x="5906288" y="931241"/>
                  <a:pt x="5858634" y="1170727"/>
                  <a:pt x="5878945" y="1371600"/>
                </a:cubicBezTo>
                <a:cubicBezTo>
                  <a:pt x="5732870" y="1353408"/>
                  <a:pt x="5574260" y="1385818"/>
                  <a:pt x="5343308" y="1371600"/>
                </a:cubicBezTo>
                <a:cubicBezTo>
                  <a:pt x="5112356" y="1357382"/>
                  <a:pt x="4950518" y="1363135"/>
                  <a:pt x="4807671" y="1371600"/>
                </a:cubicBezTo>
                <a:cubicBezTo>
                  <a:pt x="4664824" y="1380065"/>
                  <a:pt x="4401480" y="1369178"/>
                  <a:pt x="4095665" y="1371600"/>
                </a:cubicBezTo>
                <a:cubicBezTo>
                  <a:pt x="3789850" y="1374022"/>
                  <a:pt x="3728216" y="1371837"/>
                  <a:pt x="3618817" y="1371600"/>
                </a:cubicBezTo>
                <a:cubicBezTo>
                  <a:pt x="3509418" y="1371363"/>
                  <a:pt x="3337026" y="1385852"/>
                  <a:pt x="3083180" y="1371600"/>
                </a:cubicBezTo>
                <a:cubicBezTo>
                  <a:pt x="2829334" y="1357348"/>
                  <a:pt x="2520186" y="1391786"/>
                  <a:pt x="2371174" y="1371600"/>
                </a:cubicBezTo>
                <a:cubicBezTo>
                  <a:pt x="2222162" y="1351414"/>
                  <a:pt x="2061768" y="1351836"/>
                  <a:pt x="1894327" y="1371600"/>
                </a:cubicBezTo>
                <a:cubicBezTo>
                  <a:pt x="1726886" y="1391364"/>
                  <a:pt x="1515478" y="1338221"/>
                  <a:pt x="1182321" y="1371600"/>
                </a:cubicBezTo>
                <a:cubicBezTo>
                  <a:pt x="849164" y="1404979"/>
                  <a:pt x="830143" y="1366286"/>
                  <a:pt x="705473" y="1371600"/>
                </a:cubicBezTo>
                <a:cubicBezTo>
                  <a:pt x="580803" y="1376914"/>
                  <a:pt x="257195" y="1392323"/>
                  <a:pt x="0" y="1371600"/>
                </a:cubicBezTo>
                <a:cubicBezTo>
                  <a:pt x="1633" y="1138744"/>
                  <a:pt x="-27022" y="865553"/>
                  <a:pt x="0" y="726948"/>
                </a:cubicBezTo>
                <a:cubicBezTo>
                  <a:pt x="27022" y="588343"/>
                  <a:pt x="13823" y="170971"/>
                  <a:pt x="0" y="0"/>
                </a:cubicBezTo>
                <a:close/>
              </a:path>
            </a:pathLst>
          </a:custGeom>
          <a:ln>
            <a:solidFill>
              <a:schemeClr val="tx1"/>
            </a:solidFill>
            <a:extLst>
              <a:ext uri="{C807C97D-BFC1-408E-A445-0C87EB9F89A2}">
                <ask:lineSketchStyleProps xmlns:ask="http://schemas.microsoft.com/office/drawing/2018/sketchyshapes" sd="3998682519">
                  <ask:type>
                    <ask:lineSketchFreehand/>
                  </ask:type>
                </ask:lineSketchStyleProps>
              </a:ext>
            </a:extLst>
          </a:ln>
        </p:spPr>
        <p:txBody>
          <a:bodyPr/>
          <a:lstStyle/>
          <a:p>
            <a:r>
              <a:rPr kumimoji="1" lang="ja-JP" altLang="en-US" dirty="0"/>
              <a:t>統計的な検定の手順</a:t>
            </a:r>
          </a:p>
        </p:txBody>
      </p:sp>
      <p:sp>
        <p:nvSpPr>
          <p:cNvPr id="3" name="テキスト ボックス 2">
            <a:extLst>
              <a:ext uri="{FF2B5EF4-FFF2-40B4-BE49-F238E27FC236}">
                <a16:creationId xmlns:a16="http://schemas.microsoft.com/office/drawing/2014/main" id="{5AC63F33-EA95-FFE1-292B-73CCEF1EE454}"/>
              </a:ext>
            </a:extLst>
          </p:cNvPr>
          <p:cNvSpPr txBox="1"/>
          <p:nvPr/>
        </p:nvSpPr>
        <p:spPr>
          <a:xfrm>
            <a:off x="1576814" y="2359024"/>
            <a:ext cx="4519186" cy="4031873"/>
          </a:xfrm>
          <a:prstGeom prst="rect">
            <a:avLst/>
          </a:prstGeom>
          <a:noFill/>
        </p:spPr>
        <p:txBody>
          <a:bodyPr wrap="none" rtlCol="0">
            <a:spAutoFit/>
          </a:bodyPr>
          <a:lstStyle/>
          <a:p>
            <a:r>
              <a:rPr kumimoji="1" lang="ja-JP" altLang="en-US" sz="2400" dirty="0"/>
              <a:t>①　帰無仮説を立てる。</a:t>
            </a:r>
            <a:endParaRPr kumimoji="1" lang="en-US" altLang="ja-JP" sz="2400" dirty="0"/>
          </a:p>
          <a:p>
            <a:r>
              <a:rPr lang="ja-JP" altLang="en-US" sz="2400" dirty="0"/>
              <a:t>　　</a:t>
            </a:r>
            <a:r>
              <a:rPr kumimoji="1" lang="ja-JP" altLang="en-US" sz="2400" dirty="0"/>
              <a:t>（否定したい仮説）</a:t>
            </a:r>
            <a:endParaRPr kumimoji="1" lang="en-US" altLang="ja-JP" sz="2400" dirty="0"/>
          </a:p>
          <a:p>
            <a:endParaRPr lang="en-US" altLang="ja-JP" sz="2400" dirty="0"/>
          </a:p>
          <a:p>
            <a:endParaRPr lang="en-US" altLang="ja-JP" sz="2400" dirty="0"/>
          </a:p>
          <a:p>
            <a:r>
              <a:rPr kumimoji="1" lang="ja-JP" altLang="en-US" sz="2400" dirty="0"/>
              <a:t>②　対立仮説を立てる。</a:t>
            </a:r>
            <a:endParaRPr kumimoji="1" lang="en-US" altLang="ja-JP" sz="2400" dirty="0"/>
          </a:p>
          <a:p>
            <a:r>
              <a:rPr lang="ja-JP" altLang="en-US" sz="2400" dirty="0"/>
              <a:t>　　</a:t>
            </a:r>
            <a:r>
              <a:rPr kumimoji="1" lang="ja-JP" altLang="en-US" sz="2400" dirty="0"/>
              <a:t>（主張したい仮説）</a:t>
            </a:r>
            <a:endParaRPr kumimoji="1" lang="en-US" altLang="ja-JP" sz="2400" dirty="0"/>
          </a:p>
          <a:p>
            <a:endParaRPr kumimoji="1" lang="en-US" altLang="ja-JP" sz="2400" dirty="0"/>
          </a:p>
          <a:p>
            <a:endParaRPr kumimoji="1" lang="en-US" altLang="ja-JP" sz="2400" dirty="0"/>
          </a:p>
          <a:p>
            <a:r>
              <a:rPr lang="ja-JP" altLang="en-US" sz="2400" dirty="0"/>
              <a:t>③　有意水準を確認する。</a:t>
            </a:r>
            <a:endParaRPr lang="en-US" altLang="ja-JP" sz="2400" dirty="0"/>
          </a:p>
          <a:p>
            <a:r>
              <a:rPr lang="ja-JP" altLang="en-US" sz="2400" dirty="0"/>
              <a:t>　　（</a:t>
            </a:r>
            <a:r>
              <a:rPr lang="en-US" altLang="ja-JP" sz="2400" dirty="0"/>
              <a:t>5</a:t>
            </a:r>
            <a:r>
              <a:rPr lang="ja-JP" altLang="en-US" sz="2400" dirty="0"/>
              <a:t>％や</a:t>
            </a:r>
            <a:r>
              <a:rPr lang="en-US" altLang="ja-JP" sz="2400" dirty="0"/>
              <a:t>1</a:t>
            </a:r>
            <a:r>
              <a:rPr lang="ja-JP" altLang="en-US" sz="2400" dirty="0"/>
              <a:t>％が用いられる）</a:t>
            </a:r>
            <a:endParaRPr lang="en-US" altLang="ja-JP" sz="2400" dirty="0"/>
          </a:p>
          <a:p>
            <a:endParaRPr lang="en-US" altLang="ja-JP" sz="1600" dirty="0"/>
          </a:p>
        </p:txBody>
      </p:sp>
      <p:sp>
        <p:nvSpPr>
          <p:cNvPr id="5" name="テキスト ボックス 4">
            <a:extLst>
              <a:ext uri="{FF2B5EF4-FFF2-40B4-BE49-F238E27FC236}">
                <a16:creationId xmlns:a16="http://schemas.microsoft.com/office/drawing/2014/main" id="{B9622C35-B549-4703-5AE5-AAD967009022}"/>
              </a:ext>
            </a:extLst>
          </p:cNvPr>
          <p:cNvSpPr txBox="1"/>
          <p:nvPr/>
        </p:nvSpPr>
        <p:spPr>
          <a:xfrm>
            <a:off x="6896305" y="2359024"/>
            <a:ext cx="3527478" cy="3416320"/>
          </a:xfrm>
          <a:prstGeom prst="rect">
            <a:avLst/>
          </a:prstGeom>
          <a:noFill/>
        </p:spPr>
        <p:txBody>
          <a:bodyPr wrap="square">
            <a:spAutoFit/>
          </a:bodyPr>
          <a:lstStyle/>
          <a:p>
            <a:r>
              <a:rPr kumimoji="1" lang="ja-JP" altLang="en-US" sz="2400" dirty="0"/>
              <a:t>④　検定統計量の分布</a:t>
            </a:r>
            <a:endParaRPr kumimoji="1" lang="en-US" altLang="ja-JP" sz="2400" dirty="0"/>
          </a:p>
          <a:p>
            <a:r>
              <a:rPr kumimoji="1" lang="ja-JP" altLang="en-US" sz="2400" dirty="0"/>
              <a:t>　　</a:t>
            </a:r>
            <a:endParaRPr kumimoji="1" lang="en-US" altLang="ja-JP" sz="2400" dirty="0"/>
          </a:p>
          <a:p>
            <a:endParaRPr kumimoji="1" lang="en-US" altLang="ja-JP" sz="2400" dirty="0"/>
          </a:p>
          <a:p>
            <a:endParaRPr kumimoji="1" lang="en-US" altLang="ja-JP" sz="2400" dirty="0"/>
          </a:p>
          <a:p>
            <a:r>
              <a:rPr lang="ja-JP" altLang="en-US" sz="2400" dirty="0"/>
              <a:t>⑤　棄却域の確認</a:t>
            </a:r>
            <a:endParaRPr lang="en-US" altLang="ja-JP" sz="2400" dirty="0"/>
          </a:p>
          <a:p>
            <a:endParaRPr lang="en-US" altLang="ja-JP" sz="2400" dirty="0"/>
          </a:p>
          <a:p>
            <a:endParaRPr lang="en-US" altLang="ja-JP" sz="2400" dirty="0"/>
          </a:p>
          <a:p>
            <a:endParaRPr lang="en-US" altLang="ja-JP" sz="2400" dirty="0"/>
          </a:p>
          <a:p>
            <a:r>
              <a:rPr kumimoji="1" lang="ja-JP" altLang="en-US" sz="2400" dirty="0"/>
              <a:t>⑥　調査・実施</a:t>
            </a:r>
            <a:endParaRPr kumimoji="1" lang="en-US" altLang="ja-JP" sz="2400" dirty="0"/>
          </a:p>
        </p:txBody>
      </p:sp>
    </p:spTree>
    <p:extLst>
      <p:ext uri="{BB962C8B-B14F-4D97-AF65-F5344CB8AC3E}">
        <p14:creationId xmlns:p14="http://schemas.microsoft.com/office/powerpoint/2010/main" val="831767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6F531D-E125-D99F-48FF-985614180B27}"/>
              </a:ext>
            </a:extLst>
          </p:cNvPr>
          <p:cNvSpPr>
            <a:spLocks noGrp="1"/>
          </p:cNvSpPr>
          <p:nvPr>
            <p:ph type="title"/>
          </p:nvPr>
        </p:nvSpPr>
        <p:spPr>
          <a:xfrm>
            <a:off x="521853" y="1215249"/>
            <a:ext cx="10912765" cy="1371600"/>
          </a:xfrm>
        </p:spPr>
        <p:txBody>
          <a:bodyPr/>
          <a:lstStyle/>
          <a:p>
            <a:r>
              <a:rPr kumimoji="1" lang="ja-JP" altLang="en-US" sz="4000" dirty="0"/>
              <a:t>先ほどの例を元に具体的に見ていきましょう。</a:t>
            </a:r>
          </a:p>
        </p:txBody>
      </p:sp>
    </p:spTree>
    <p:extLst>
      <p:ext uri="{BB962C8B-B14F-4D97-AF65-F5344CB8AC3E}">
        <p14:creationId xmlns:p14="http://schemas.microsoft.com/office/powerpoint/2010/main" val="209270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B3BD4BF-DB63-EB66-C11F-A28E0DB2618B}"/>
              </a:ext>
            </a:extLst>
          </p:cNvPr>
          <p:cNvSpPr/>
          <p:nvPr/>
        </p:nvSpPr>
        <p:spPr>
          <a:xfrm>
            <a:off x="7084291" y="517236"/>
            <a:ext cx="4696690" cy="594821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DA66431-E82D-196B-0C1F-AFDB73AB0E64}"/>
              </a:ext>
            </a:extLst>
          </p:cNvPr>
          <p:cNvSpPr>
            <a:spLocks noGrp="1"/>
          </p:cNvSpPr>
          <p:nvPr>
            <p:ph type="title"/>
          </p:nvPr>
        </p:nvSpPr>
        <p:spPr>
          <a:xfrm>
            <a:off x="411019" y="123103"/>
            <a:ext cx="10058400" cy="1371600"/>
          </a:xfrm>
        </p:spPr>
        <p:txBody>
          <a:bodyPr/>
          <a:lstStyle/>
          <a:p>
            <a:r>
              <a:rPr kumimoji="1" lang="ja-JP" altLang="en-US" sz="4000" dirty="0"/>
              <a:t>検定方法</a:t>
            </a:r>
          </a:p>
        </p:txBody>
      </p:sp>
      <p:sp>
        <p:nvSpPr>
          <p:cNvPr id="3" name="テキスト ボックス 2">
            <a:extLst>
              <a:ext uri="{FF2B5EF4-FFF2-40B4-BE49-F238E27FC236}">
                <a16:creationId xmlns:a16="http://schemas.microsoft.com/office/drawing/2014/main" id="{734B2F87-536A-DE71-1F7D-D4FCA2615240}"/>
              </a:ext>
            </a:extLst>
          </p:cNvPr>
          <p:cNvSpPr txBox="1"/>
          <p:nvPr/>
        </p:nvSpPr>
        <p:spPr>
          <a:xfrm>
            <a:off x="7418813" y="875813"/>
            <a:ext cx="4519186" cy="5293757"/>
          </a:xfrm>
          <a:prstGeom prst="rect">
            <a:avLst/>
          </a:prstGeom>
          <a:noFill/>
        </p:spPr>
        <p:txBody>
          <a:bodyPr wrap="none" rtlCol="0">
            <a:spAutoFit/>
          </a:bodyPr>
          <a:lstStyle/>
          <a:p>
            <a:r>
              <a:rPr kumimoji="1" lang="ja-JP" altLang="en-US" sz="2400" dirty="0"/>
              <a:t>①　帰無仮説を立てる。</a:t>
            </a:r>
            <a:endParaRPr kumimoji="1" lang="en-US" altLang="ja-JP" sz="2400" dirty="0"/>
          </a:p>
          <a:p>
            <a:r>
              <a:rPr lang="ja-JP" altLang="en-US" sz="2400" dirty="0"/>
              <a:t>　　</a:t>
            </a:r>
            <a:r>
              <a:rPr kumimoji="1" lang="ja-JP" altLang="en-US" sz="2400" dirty="0"/>
              <a:t>（否定したい仮説）</a:t>
            </a:r>
            <a:endParaRPr kumimoji="1" lang="en-US" altLang="ja-JP" sz="2400" dirty="0"/>
          </a:p>
          <a:p>
            <a:endParaRPr lang="en-US" altLang="ja-JP" sz="1400" dirty="0"/>
          </a:p>
          <a:p>
            <a:r>
              <a:rPr kumimoji="1" lang="ja-JP" altLang="en-US" sz="2400" dirty="0"/>
              <a:t>②　対立仮説を立てる。</a:t>
            </a:r>
            <a:endParaRPr kumimoji="1" lang="en-US" altLang="ja-JP" sz="2400" dirty="0"/>
          </a:p>
          <a:p>
            <a:r>
              <a:rPr lang="ja-JP" altLang="en-US" sz="2400" dirty="0"/>
              <a:t>　　</a:t>
            </a:r>
            <a:r>
              <a:rPr kumimoji="1" lang="ja-JP" altLang="en-US" sz="2400" dirty="0"/>
              <a:t>（主張したい仮説）</a:t>
            </a:r>
            <a:endParaRPr kumimoji="1" lang="en-US" altLang="ja-JP" sz="2400" dirty="0"/>
          </a:p>
          <a:p>
            <a:endParaRPr kumimoji="1" lang="en-US" altLang="ja-JP" sz="1600" dirty="0"/>
          </a:p>
          <a:p>
            <a:r>
              <a:rPr lang="ja-JP" altLang="en-US" sz="2400" dirty="0"/>
              <a:t>③　有意水準を確認する。</a:t>
            </a:r>
            <a:endParaRPr lang="en-US" altLang="ja-JP" sz="2400" dirty="0"/>
          </a:p>
          <a:p>
            <a:r>
              <a:rPr lang="ja-JP" altLang="en-US" sz="2400" dirty="0"/>
              <a:t>　　（</a:t>
            </a:r>
            <a:r>
              <a:rPr lang="en-US" altLang="ja-JP" sz="2400" dirty="0"/>
              <a:t>5</a:t>
            </a:r>
            <a:r>
              <a:rPr lang="ja-JP" altLang="en-US" sz="2400" dirty="0"/>
              <a:t>％や</a:t>
            </a:r>
            <a:r>
              <a:rPr lang="en-US" altLang="ja-JP" sz="2400" dirty="0"/>
              <a:t>1</a:t>
            </a:r>
            <a:r>
              <a:rPr lang="ja-JP" altLang="en-US" sz="2400" dirty="0"/>
              <a:t>％が用いられる）</a:t>
            </a:r>
            <a:endParaRPr lang="en-US" altLang="ja-JP" sz="2400" dirty="0"/>
          </a:p>
          <a:p>
            <a:endParaRPr lang="en-US" altLang="ja-JP" sz="1600" dirty="0"/>
          </a:p>
          <a:p>
            <a:r>
              <a:rPr kumimoji="1" lang="ja-JP" altLang="en-US" sz="2400" dirty="0"/>
              <a:t>④　検定統計量の分布</a:t>
            </a:r>
            <a:endParaRPr kumimoji="1" lang="en-US" altLang="ja-JP" sz="2400" dirty="0"/>
          </a:p>
          <a:p>
            <a:endParaRPr kumimoji="1" lang="en-US" altLang="ja-JP" sz="1600" dirty="0"/>
          </a:p>
          <a:p>
            <a:r>
              <a:rPr lang="ja-JP" altLang="en-US" sz="2400" dirty="0"/>
              <a:t>⑤　棄却域の確認</a:t>
            </a:r>
            <a:endParaRPr lang="en-US" altLang="ja-JP" sz="2400" dirty="0"/>
          </a:p>
          <a:p>
            <a:endParaRPr lang="en-US" altLang="ja-JP" sz="1600" dirty="0"/>
          </a:p>
          <a:p>
            <a:r>
              <a:rPr kumimoji="1" lang="ja-JP" altLang="en-US" sz="2400" dirty="0"/>
              <a:t>⑥　調査・実施</a:t>
            </a:r>
            <a:endParaRPr kumimoji="1" lang="en-US" altLang="ja-JP" sz="2400" dirty="0"/>
          </a:p>
          <a:p>
            <a:endParaRPr kumimoji="1" lang="en-US" altLang="ja-JP" sz="2000" dirty="0"/>
          </a:p>
          <a:p>
            <a:r>
              <a:rPr lang="ja-JP" altLang="en-US" sz="2400" dirty="0"/>
              <a:t>⑦　仮説の棄却</a:t>
            </a:r>
            <a:endParaRPr kumimoji="1" lang="en-US" altLang="ja-JP" sz="2400" dirty="0"/>
          </a:p>
        </p:txBody>
      </p:sp>
      <p:sp>
        <p:nvSpPr>
          <p:cNvPr id="5" name="テキスト ボックス 4">
            <a:extLst>
              <a:ext uri="{FF2B5EF4-FFF2-40B4-BE49-F238E27FC236}">
                <a16:creationId xmlns:a16="http://schemas.microsoft.com/office/drawing/2014/main" id="{508E5505-3DE4-005A-9310-1F793353DB00}"/>
              </a:ext>
            </a:extLst>
          </p:cNvPr>
          <p:cNvSpPr txBox="1"/>
          <p:nvPr/>
        </p:nvSpPr>
        <p:spPr>
          <a:xfrm>
            <a:off x="988292" y="1407725"/>
            <a:ext cx="4416594" cy="461665"/>
          </a:xfrm>
          <a:prstGeom prst="rect">
            <a:avLst/>
          </a:prstGeom>
          <a:noFill/>
        </p:spPr>
        <p:txBody>
          <a:bodyPr wrap="none" rtlCol="0">
            <a:spAutoFit/>
          </a:bodyPr>
          <a:lstStyle/>
          <a:p>
            <a:r>
              <a:rPr kumimoji="1" lang="ja-JP" altLang="en-US" sz="2400" dirty="0"/>
              <a:t>①　裏表の出る確率は等しい</a:t>
            </a:r>
            <a:r>
              <a:rPr kumimoji="1" lang="ja-JP" altLang="en-US" sz="2000" dirty="0"/>
              <a:t>。</a:t>
            </a:r>
          </a:p>
        </p:txBody>
      </p:sp>
      <p:sp>
        <p:nvSpPr>
          <p:cNvPr id="6" name="テキスト ボックス 5">
            <a:extLst>
              <a:ext uri="{FF2B5EF4-FFF2-40B4-BE49-F238E27FC236}">
                <a16:creationId xmlns:a16="http://schemas.microsoft.com/office/drawing/2014/main" id="{407547A7-41C8-2B99-4D71-BC75DAE4FD73}"/>
              </a:ext>
            </a:extLst>
          </p:cNvPr>
          <p:cNvSpPr txBox="1"/>
          <p:nvPr/>
        </p:nvSpPr>
        <p:spPr>
          <a:xfrm>
            <a:off x="988292" y="2068125"/>
            <a:ext cx="2954655" cy="461665"/>
          </a:xfrm>
          <a:prstGeom prst="rect">
            <a:avLst/>
          </a:prstGeom>
          <a:noFill/>
        </p:spPr>
        <p:txBody>
          <a:bodyPr wrap="none" rtlCol="0">
            <a:spAutoFit/>
          </a:bodyPr>
          <a:lstStyle/>
          <a:p>
            <a:r>
              <a:rPr lang="ja-JP" altLang="en-US" sz="2400"/>
              <a:t>②</a:t>
            </a:r>
            <a:r>
              <a:rPr kumimoji="1" lang="ja-JP" altLang="en-US" sz="2400"/>
              <a:t>　裏が出やすい。</a:t>
            </a:r>
            <a:endParaRPr kumimoji="1" lang="ja-JP" altLang="en-US" sz="2000" dirty="0"/>
          </a:p>
        </p:txBody>
      </p:sp>
      <p:sp>
        <p:nvSpPr>
          <p:cNvPr id="7" name="テキスト ボックス 6">
            <a:extLst>
              <a:ext uri="{FF2B5EF4-FFF2-40B4-BE49-F238E27FC236}">
                <a16:creationId xmlns:a16="http://schemas.microsoft.com/office/drawing/2014/main" id="{1D99947E-B65D-EB80-7986-6F95D156DBFE}"/>
              </a:ext>
            </a:extLst>
          </p:cNvPr>
          <p:cNvSpPr txBox="1"/>
          <p:nvPr/>
        </p:nvSpPr>
        <p:spPr>
          <a:xfrm>
            <a:off x="997670" y="2671618"/>
            <a:ext cx="4044697" cy="461665"/>
          </a:xfrm>
          <a:prstGeom prst="rect">
            <a:avLst/>
          </a:prstGeom>
          <a:noFill/>
        </p:spPr>
        <p:txBody>
          <a:bodyPr wrap="none" rtlCol="0">
            <a:spAutoFit/>
          </a:bodyPr>
          <a:lstStyle/>
          <a:p>
            <a:r>
              <a:rPr lang="ja-JP" altLang="en-US" sz="2400" dirty="0"/>
              <a:t>③</a:t>
            </a:r>
            <a:r>
              <a:rPr kumimoji="1" lang="ja-JP" altLang="en-US" sz="2400" dirty="0"/>
              <a:t>　</a:t>
            </a:r>
            <a:r>
              <a:rPr kumimoji="1" lang="en-US" altLang="ja-JP" sz="2400" dirty="0"/>
              <a:t>5</a:t>
            </a:r>
            <a:r>
              <a:rPr kumimoji="1" lang="ja-JP" altLang="en-US" sz="2400" dirty="0"/>
              <a:t>％は「偶然ではない」</a:t>
            </a:r>
            <a:endParaRPr kumimoji="1" lang="ja-JP" altLang="en-US" sz="2000" dirty="0"/>
          </a:p>
        </p:txBody>
      </p:sp>
      <p:sp>
        <p:nvSpPr>
          <p:cNvPr id="8" name="テキスト ボックス 7">
            <a:extLst>
              <a:ext uri="{FF2B5EF4-FFF2-40B4-BE49-F238E27FC236}">
                <a16:creationId xmlns:a16="http://schemas.microsoft.com/office/drawing/2014/main" id="{A754F7B0-DB81-1717-96EA-10C1C92C6D82}"/>
              </a:ext>
            </a:extLst>
          </p:cNvPr>
          <p:cNvSpPr txBox="1"/>
          <p:nvPr/>
        </p:nvSpPr>
        <p:spPr>
          <a:xfrm>
            <a:off x="997670" y="3275112"/>
            <a:ext cx="1107996" cy="461665"/>
          </a:xfrm>
          <a:prstGeom prst="rect">
            <a:avLst/>
          </a:prstGeom>
          <a:noFill/>
        </p:spPr>
        <p:txBody>
          <a:bodyPr wrap="none" rtlCol="0">
            <a:spAutoFit/>
          </a:bodyPr>
          <a:lstStyle/>
          <a:p>
            <a:r>
              <a:rPr kumimoji="1" lang="ja-JP" altLang="en-US" sz="2400" dirty="0"/>
              <a:t>④⑤　</a:t>
            </a:r>
            <a:endParaRPr kumimoji="1" lang="ja-JP" altLang="en-US" sz="2000" dirty="0"/>
          </a:p>
        </p:txBody>
      </p:sp>
      <p:pic>
        <p:nvPicPr>
          <p:cNvPr id="11" name="図 10">
            <a:extLst>
              <a:ext uri="{FF2B5EF4-FFF2-40B4-BE49-F238E27FC236}">
                <a16:creationId xmlns:a16="http://schemas.microsoft.com/office/drawing/2014/main" id="{CC5F8071-66F9-2634-7EBB-12DF92B9546B}"/>
              </a:ext>
            </a:extLst>
          </p:cNvPr>
          <p:cNvPicPr>
            <a:picLocks noChangeAspect="1"/>
          </p:cNvPicPr>
          <p:nvPr/>
        </p:nvPicPr>
        <p:blipFill>
          <a:blip r:embed="rId2"/>
          <a:stretch>
            <a:fillRect/>
          </a:stretch>
        </p:blipFill>
        <p:spPr>
          <a:xfrm>
            <a:off x="1346483" y="3675222"/>
            <a:ext cx="2947790" cy="1769712"/>
          </a:xfrm>
          <a:prstGeom prst="rect">
            <a:avLst/>
          </a:prstGeom>
        </p:spPr>
      </p:pic>
      <p:sp>
        <p:nvSpPr>
          <p:cNvPr id="12" name="四角形: 角を丸くする 11">
            <a:extLst>
              <a:ext uri="{FF2B5EF4-FFF2-40B4-BE49-F238E27FC236}">
                <a16:creationId xmlns:a16="http://schemas.microsoft.com/office/drawing/2014/main" id="{37373483-F950-795E-03BC-D75EDEFB0A9C}"/>
              </a:ext>
            </a:extLst>
          </p:cNvPr>
          <p:cNvSpPr/>
          <p:nvPr/>
        </p:nvSpPr>
        <p:spPr>
          <a:xfrm>
            <a:off x="3710398" y="3643529"/>
            <a:ext cx="590491" cy="167336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13" name="テキスト ボックス 12">
            <a:extLst>
              <a:ext uri="{FF2B5EF4-FFF2-40B4-BE49-F238E27FC236}">
                <a16:creationId xmlns:a16="http://schemas.microsoft.com/office/drawing/2014/main" id="{161F28E0-6AAB-2D39-F35D-CF6806D8488D}"/>
              </a:ext>
            </a:extLst>
          </p:cNvPr>
          <p:cNvSpPr txBox="1"/>
          <p:nvPr/>
        </p:nvSpPr>
        <p:spPr>
          <a:xfrm>
            <a:off x="1704166" y="3265039"/>
            <a:ext cx="3775393" cy="400110"/>
          </a:xfrm>
          <a:prstGeom prst="rect">
            <a:avLst/>
          </a:prstGeom>
          <a:noFill/>
        </p:spPr>
        <p:txBody>
          <a:bodyPr wrap="none" rtlCol="0">
            <a:spAutoFit/>
          </a:bodyPr>
          <a:lstStyle/>
          <a:p>
            <a:r>
              <a:rPr kumimoji="1" lang="ja-JP" altLang="en-US" sz="2000" dirty="0"/>
              <a:t>ここの範囲では偶然ではない。</a:t>
            </a:r>
          </a:p>
        </p:txBody>
      </p:sp>
      <p:sp>
        <p:nvSpPr>
          <p:cNvPr id="14" name="テキスト ボックス 13">
            <a:extLst>
              <a:ext uri="{FF2B5EF4-FFF2-40B4-BE49-F238E27FC236}">
                <a16:creationId xmlns:a16="http://schemas.microsoft.com/office/drawing/2014/main" id="{09CA9290-476C-9F8A-1A87-4DC588529C07}"/>
              </a:ext>
            </a:extLst>
          </p:cNvPr>
          <p:cNvSpPr txBox="1"/>
          <p:nvPr/>
        </p:nvSpPr>
        <p:spPr>
          <a:xfrm>
            <a:off x="4294273" y="3741461"/>
            <a:ext cx="1112805" cy="461665"/>
          </a:xfrm>
          <a:prstGeom prst="rect">
            <a:avLst/>
          </a:prstGeom>
          <a:noFill/>
        </p:spPr>
        <p:txBody>
          <a:bodyPr wrap="none" rtlCol="0">
            <a:spAutoFit/>
          </a:bodyPr>
          <a:lstStyle/>
          <a:p>
            <a:r>
              <a:rPr kumimoji="1" lang="ja-JP" altLang="en-US" sz="2400" b="1" dirty="0">
                <a:solidFill>
                  <a:srgbClr val="FF0000"/>
                </a:solidFill>
              </a:rPr>
              <a:t>棄却域</a:t>
            </a:r>
          </a:p>
        </p:txBody>
      </p:sp>
      <p:sp>
        <p:nvSpPr>
          <p:cNvPr id="15" name="テキスト ボックス 14">
            <a:extLst>
              <a:ext uri="{FF2B5EF4-FFF2-40B4-BE49-F238E27FC236}">
                <a16:creationId xmlns:a16="http://schemas.microsoft.com/office/drawing/2014/main" id="{FCDC4D52-09DC-3356-781F-568465F34B04}"/>
              </a:ext>
            </a:extLst>
          </p:cNvPr>
          <p:cNvSpPr txBox="1"/>
          <p:nvPr/>
        </p:nvSpPr>
        <p:spPr>
          <a:xfrm>
            <a:off x="988292" y="5615572"/>
            <a:ext cx="6340197" cy="830997"/>
          </a:xfrm>
          <a:prstGeom prst="rect">
            <a:avLst/>
          </a:prstGeom>
          <a:noFill/>
        </p:spPr>
        <p:txBody>
          <a:bodyPr wrap="none" rtlCol="0">
            <a:spAutoFit/>
          </a:bodyPr>
          <a:lstStyle/>
          <a:p>
            <a:r>
              <a:rPr lang="ja-JP" altLang="en-US" sz="2400" dirty="0"/>
              <a:t>⑥⑦　今回は</a:t>
            </a:r>
            <a:r>
              <a:rPr lang="en-US" altLang="ja-JP" sz="2400" dirty="0"/>
              <a:t>7</a:t>
            </a:r>
            <a:r>
              <a:rPr lang="ja-JP" altLang="en-US" sz="2400" dirty="0"/>
              <a:t>回なので、偶然ではない。</a:t>
            </a:r>
            <a:endParaRPr lang="en-US" altLang="ja-JP" sz="2400" dirty="0"/>
          </a:p>
          <a:p>
            <a:r>
              <a:rPr kumimoji="1" lang="ja-JP" altLang="en-US" sz="2400" dirty="0"/>
              <a:t>　　　</a:t>
            </a:r>
            <a:r>
              <a:rPr kumimoji="1" lang="ja-JP" altLang="en-US" sz="2400" b="1" dirty="0">
                <a:solidFill>
                  <a:srgbClr val="FF0000"/>
                </a:solidFill>
              </a:rPr>
              <a:t>「裏表の出る確率は等しい」は棄却！</a:t>
            </a:r>
            <a:endParaRPr kumimoji="1" lang="ja-JP" altLang="en-US" sz="2000" b="1" dirty="0">
              <a:solidFill>
                <a:srgbClr val="FF0000"/>
              </a:solidFill>
            </a:endParaRPr>
          </a:p>
        </p:txBody>
      </p:sp>
    </p:spTree>
    <p:extLst>
      <p:ext uri="{BB962C8B-B14F-4D97-AF65-F5344CB8AC3E}">
        <p14:creationId xmlns:p14="http://schemas.microsoft.com/office/powerpoint/2010/main" val="302184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2" grpId="0" animBg="1"/>
      <p:bldP spid="13" grpId="0"/>
      <p:bldP spid="14"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466215-2D67-E6CC-DBDF-6AE710FD1A31}"/>
              </a:ext>
            </a:extLst>
          </p:cNvPr>
          <p:cNvSpPr>
            <a:spLocks noGrp="1"/>
          </p:cNvSpPr>
          <p:nvPr>
            <p:ph type="title"/>
          </p:nvPr>
        </p:nvSpPr>
        <p:spPr>
          <a:xfrm>
            <a:off x="1066800" y="337794"/>
            <a:ext cx="10058400" cy="1371600"/>
          </a:xfrm>
        </p:spPr>
        <p:txBody>
          <a:bodyPr/>
          <a:lstStyle/>
          <a:p>
            <a:r>
              <a:rPr kumimoji="1" lang="ja-JP" altLang="en-US" sz="4000" dirty="0"/>
              <a:t>対立仮説：裏表の出る確率は等しくない。</a:t>
            </a:r>
          </a:p>
        </p:txBody>
      </p:sp>
      <p:pic>
        <p:nvPicPr>
          <p:cNvPr id="3" name="図 2">
            <a:extLst>
              <a:ext uri="{FF2B5EF4-FFF2-40B4-BE49-F238E27FC236}">
                <a16:creationId xmlns:a16="http://schemas.microsoft.com/office/drawing/2014/main" id="{5B7630ED-676D-6E7C-DD82-4418B0F224C0}"/>
              </a:ext>
            </a:extLst>
          </p:cNvPr>
          <p:cNvPicPr>
            <a:picLocks noChangeAspect="1"/>
          </p:cNvPicPr>
          <p:nvPr/>
        </p:nvPicPr>
        <p:blipFill>
          <a:blip r:embed="rId2"/>
          <a:stretch>
            <a:fillRect/>
          </a:stretch>
        </p:blipFill>
        <p:spPr>
          <a:xfrm>
            <a:off x="6631702" y="3026366"/>
            <a:ext cx="4302997" cy="2583313"/>
          </a:xfrm>
          <a:prstGeom prst="rect">
            <a:avLst/>
          </a:prstGeom>
        </p:spPr>
      </p:pic>
      <p:sp>
        <p:nvSpPr>
          <p:cNvPr id="4" name="四角形: 角を丸くする 3">
            <a:extLst>
              <a:ext uri="{FF2B5EF4-FFF2-40B4-BE49-F238E27FC236}">
                <a16:creationId xmlns:a16="http://schemas.microsoft.com/office/drawing/2014/main" id="{F3134D5F-6FC8-616E-B643-D34224E570A2}"/>
              </a:ext>
            </a:extLst>
          </p:cNvPr>
          <p:cNvSpPr/>
          <p:nvPr/>
        </p:nvSpPr>
        <p:spPr>
          <a:xfrm>
            <a:off x="10534709" y="3720322"/>
            <a:ext cx="590491" cy="167336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5" name="四角形: 角を丸くする 4">
            <a:extLst>
              <a:ext uri="{FF2B5EF4-FFF2-40B4-BE49-F238E27FC236}">
                <a16:creationId xmlns:a16="http://schemas.microsoft.com/office/drawing/2014/main" id="{11B57A49-953C-2508-D210-763B4D4B3F77}"/>
              </a:ext>
            </a:extLst>
          </p:cNvPr>
          <p:cNvSpPr/>
          <p:nvPr/>
        </p:nvSpPr>
        <p:spPr>
          <a:xfrm>
            <a:off x="6946493" y="3731823"/>
            <a:ext cx="590491" cy="167336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6" name="テキスト ボックス 5">
            <a:extLst>
              <a:ext uri="{FF2B5EF4-FFF2-40B4-BE49-F238E27FC236}">
                <a16:creationId xmlns:a16="http://schemas.microsoft.com/office/drawing/2014/main" id="{28E685FF-A413-EB45-33B3-09EA0FAE3A71}"/>
              </a:ext>
            </a:extLst>
          </p:cNvPr>
          <p:cNvSpPr txBox="1"/>
          <p:nvPr/>
        </p:nvSpPr>
        <p:spPr>
          <a:xfrm>
            <a:off x="6631702" y="2360212"/>
            <a:ext cx="3278462" cy="461665"/>
          </a:xfrm>
          <a:prstGeom prst="rect">
            <a:avLst/>
          </a:prstGeom>
          <a:noFill/>
        </p:spPr>
        <p:txBody>
          <a:bodyPr wrap="none" rtlCol="0">
            <a:spAutoFit/>
          </a:bodyPr>
          <a:lstStyle/>
          <a:p>
            <a:r>
              <a:rPr kumimoji="1" lang="ja-JP" altLang="en-US" sz="2400" b="1" dirty="0">
                <a:solidFill>
                  <a:srgbClr val="FF0000"/>
                </a:solidFill>
              </a:rPr>
              <a:t>棄却域が両側にある。</a:t>
            </a:r>
          </a:p>
        </p:txBody>
      </p:sp>
      <p:sp>
        <p:nvSpPr>
          <p:cNvPr id="7" name="テキスト ボックス 6">
            <a:extLst>
              <a:ext uri="{FF2B5EF4-FFF2-40B4-BE49-F238E27FC236}">
                <a16:creationId xmlns:a16="http://schemas.microsoft.com/office/drawing/2014/main" id="{039DB457-A321-159B-FDC5-C268CD601FE4}"/>
              </a:ext>
            </a:extLst>
          </p:cNvPr>
          <p:cNvSpPr txBox="1"/>
          <p:nvPr/>
        </p:nvSpPr>
        <p:spPr>
          <a:xfrm>
            <a:off x="573676" y="2360212"/>
            <a:ext cx="3416320" cy="523220"/>
          </a:xfrm>
          <a:prstGeom prst="rect">
            <a:avLst/>
          </a:prstGeom>
          <a:noFill/>
        </p:spPr>
        <p:txBody>
          <a:bodyPr wrap="none" rtlCol="0">
            <a:spAutoFit/>
          </a:bodyPr>
          <a:lstStyle/>
          <a:p>
            <a:r>
              <a:rPr kumimoji="1" lang="ja-JP" altLang="en-US" sz="2800" dirty="0"/>
              <a:t>棄却域の設定の方法</a:t>
            </a:r>
          </a:p>
        </p:txBody>
      </p:sp>
      <p:sp>
        <p:nvSpPr>
          <p:cNvPr id="8" name="テキスト ボックス 7">
            <a:extLst>
              <a:ext uri="{FF2B5EF4-FFF2-40B4-BE49-F238E27FC236}">
                <a16:creationId xmlns:a16="http://schemas.microsoft.com/office/drawing/2014/main" id="{E3A432D8-4DFE-3C89-5729-07D8852A4994}"/>
              </a:ext>
            </a:extLst>
          </p:cNvPr>
          <p:cNvSpPr txBox="1"/>
          <p:nvPr/>
        </p:nvSpPr>
        <p:spPr>
          <a:xfrm>
            <a:off x="583864" y="3082017"/>
            <a:ext cx="5929828" cy="954107"/>
          </a:xfrm>
          <a:prstGeom prst="rect">
            <a:avLst/>
          </a:prstGeom>
          <a:noFill/>
        </p:spPr>
        <p:txBody>
          <a:bodyPr wrap="none" rtlCol="0">
            <a:spAutoFit/>
          </a:bodyPr>
          <a:lstStyle/>
          <a:p>
            <a:r>
              <a:rPr kumimoji="1" lang="ja-JP" altLang="en-US" sz="2800" dirty="0"/>
              <a:t>５％以下の確率</a:t>
            </a:r>
            <a:r>
              <a:rPr lang="ja-JP" altLang="en-US" sz="2800" dirty="0"/>
              <a:t>で起こり、対立仮説</a:t>
            </a:r>
            <a:endParaRPr lang="en-US" altLang="ja-JP" sz="2800" dirty="0"/>
          </a:p>
          <a:p>
            <a:r>
              <a:rPr lang="ja-JP" altLang="en-US" sz="2800" dirty="0"/>
              <a:t>の主張に有利になる範囲を示す。</a:t>
            </a:r>
            <a:endParaRPr kumimoji="1" lang="ja-JP" altLang="en-US" sz="2800" dirty="0"/>
          </a:p>
        </p:txBody>
      </p:sp>
      <p:sp>
        <p:nvSpPr>
          <p:cNvPr id="9" name="正方形/長方形 8">
            <a:extLst>
              <a:ext uri="{FF2B5EF4-FFF2-40B4-BE49-F238E27FC236}">
                <a16:creationId xmlns:a16="http://schemas.microsoft.com/office/drawing/2014/main" id="{CA007468-7FBF-E57C-9750-43970606F536}"/>
              </a:ext>
            </a:extLst>
          </p:cNvPr>
          <p:cNvSpPr/>
          <p:nvPr/>
        </p:nvSpPr>
        <p:spPr>
          <a:xfrm>
            <a:off x="438150" y="2171700"/>
            <a:ext cx="6075542" cy="4248150"/>
          </a:xfrm>
          <a:custGeom>
            <a:avLst/>
            <a:gdLst>
              <a:gd name="csX0" fmla="*/ 0 w 6075542"/>
              <a:gd name="csY0" fmla="*/ 0 h 4248150"/>
              <a:gd name="csX1" fmla="*/ 673833 w 6075542"/>
              <a:gd name="csY1" fmla="*/ 0 h 4248150"/>
              <a:gd name="csX2" fmla="*/ 1165399 w 6075542"/>
              <a:gd name="csY2" fmla="*/ 0 h 4248150"/>
              <a:gd name="csX3" fmla="*/ 1535455 w 6075542"/>
              <a:gd name="csY3" fmla="*/ 0 h 4248150"/>
              <a:gd name="csX4" fmla="*/ 1905511 w 6075542"/>
              <a:gd name="csY4" fmla="*/ 0 h 4248150"/>
              <a:gd name="csX5" fmla="*/ 2579344 w 6075542"/>
              <a:gd name="csY5" fmla="*/ 0 h 4248150"/>
              <a:gd name="csX6" fmla="*/ 2949399 w 6075542"/>
              <a:gd name="csY6" fmla="*/ 0 h 4248150"/>
              <a:gd name="csX7" fmla="*/ 3623232 w 6075542"/>
              <a:gd name="csY7" fmla="*/ 0 h 4248150"/>
              <a:gd name="csX8" fmla="*/ 4054043 w 6075542"/>
              <a:gd name="csY8" fmla="*/ 0 h 4248150"/>
              <a:gd name="csX9" fmla="*/ 4484855 w 6075542"/>
              <a:gd name="csY9" fmla="*/ 0 h 4248150"/>
              <a:gd name="csX10" fmla="*/ 5097932 w 6075542"/>
              <a:gd name="csY10" fmla="*/ 0 h 4248150"/>
              <a:gd name="csX11" fmla="*/ 5589499 w 6075542"/>
              <a:gd name="csY11" fmla="*/ 0 h 4248150"/>
              <a:gd name="csX12" fmla="*/ 6075542 w 6075542"/>
              <a:gd name="csY12" fmla="*/ 0 h 4248150"/>
              <a:gd name="csX13" fmla="*/ 6075542 w 6075542"/>
              <a:gd name="csY13" fmla="*/ 573500 h 4248150"/>
              <a:gd name="csX14" fmla="*/ 6075542 w 6075542"/>
              <a:gd name="csY14" fmla="*/ 1147001 h 4248150"/>
              <a:gd name="csX15" fmla="*/ 6075542 w 6075542"/>
              <a:gd name="csY15" fmla="*/ 1678019 h 4248150"/>
              <a:gd name="csX16" fmla="*/ 6075542 w 6075542"/>
              <a:gd name="csY16" fmla="*/ 2081594 h 4248150"/>
              <a:gd name="csX17" fmla="*/ 6075542 w 6075542"/>
              <a:gd name="csY17" fmla="*/ 2570131 h 4248150"/>
              <a:gd name="csX18" fmla="*/ 6075542 w 6075542"/>
              <a:gd name="csY18" fmla="*/ 3143631 h 4248150"/>
              <a:gd name="csX19" fmla="*/ 6075542 w 6075542"/>
              <a:gd name="csY19" fmla="*/ 3759613 h 4248150"/>
              <a:gd name="csX20" fmla="*/ 6075542 w 6075542"/>
              <a:gd name="csY20" fmla="*/ 4248150 h 4248150"/>
              <a:gd name="csX21" fmla="*/ 5462465 w 6075542"/>
              <a:gd name="csY21" fmla="*/ 4248150 h 4248150"/>
              <a:gd name="csX22" fmla="*/ 5031653 w 6075542"/>
              <a:gd name="csY22" fmla="*/ 4248150 h 4248150"/>
              <a:gd name="csX23" fmla="*/ 4479331 w 6075542"/>
              <a:gd name="csY23" fmla="*/ 4248150 h 4248150"/>
              <a:gd name="csX24" fmla="*/ 4048520 w 6075542"/>
              <a:gd name="csY24" fmla="*/ 4248150 h 4248150"/>
              <a:gd name="csX25" fmla="*/ 3617709 w 6075542"/>
              <a:gd name="csY25" fmla="*/ 4248150 h 4248150"/>
              <a:gd name="csX26" fmla="*/ 2943876 w 6075542"/>
              <a:gd name="csY26" fmla="*/ 4248150 h 4248150"/>
              <a:gd name="csX27" fmla="*/ 2330799 w 6075542"/>
              <a:gd name="csY27" fmla="*/ 4248150 h 4248150"/>
              <a:gd name="csX28" fmla="*/ 1899988 w 6075542"/>
              <a:gd name="csY28" fmla="*/ 4248150 h 4248150"/>
              <a:gd name="csX29" fmla="*/ 1226155 w 6075542"/>
              <a:gd name="csY29" fmla="*/ 4248150 h 4248150"/>
              <a:gd name="csX30" fmla="*/ 856099 w 6075542"/>
              <a:gd name="csY30" fmla="*/ 4248150 h 4248150"/>
              <a:gd name="csX31" fmla="*/ 0 w 6075542"/>
              <a:gd name="csY31" fmla="*/ 4248150 h 4248150"/>
              <a:gd name="csX32" fmla="*/ 0 w 6075542"/>
              <a:gd name="csY32" fmla="*/ 3717131 h 4248150"/>
              <a:gd name="csX33" fmla="*/ 0 w 6075542"/>
              <a:gd name="csY33" fmla="*/ 3228594 h 4248150"/>
              <a:gd name="csX34" fmla="*/ 0 w 6075542"/>
              <a:gd name="csY34" fmla="*/ 2612612 h 4248150"/>
              <a:gd name="csX35" fmla="*/ 0 w 6075542"/>
              <a:gd name="csY35" fmla="*/ 2166557 h 4248150"/>
              <a:gd name="csX36" fmla="*/ 0 w 6075542"/>
              <a:gd name="csY36" fmla="*/ 1678019 h 4248150"/>
              <a:gd name="csX37" fmla="*/ 0 w 6075542"/>
              <a:gd name="csY37" fmla="*/ 1147001 h 4248150"/>
              <a:gd name="csX38" fmla="*/ 0 w 6075542"/>
              <a:gd name="csY38" fmla="*/ 573500 h 4248150"/>
              <a:gd name="csX39" fmla="*/ 0 w 6075542"/>
              <a:gd name="csY39" fmla="*/ 0 h 4248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6075542" h="4248150" extrusionOk="0">
                <a:moveTo>
                  <a:pt x="0" y="0"/>
                </a:moveTo>
                <a:cubicBezTo>
                  <a:pt x="171645" y="-36185"/>
                  <a:pt x="341967" y="43504"/>
                  <a:pt x="673833" y="0"/>
                </a:cubicBezTo>
                <a:cubicBezTo>
                  <a:pt x="1005699" y="-43504"/>
                  <a:pt x="946865" y="14900"/>
                  <a:pt x="1165399" y="0"/>
                </a:cubicBezTo>
                <a:cubicBezTo>
                  <a:pt x="1383933" y="-14900"/>
                  <a:pt x="1369153" y="6715"/>
                  <a:pt x="1535455" y="0"/>
                </a:cubicBezTo>
                <a:cubicBezTo>
                  <a:pt x="1701757" y="-6715"/>
                  <a:pt x="1795348" y="36810"/>
                  <a:pt x="1905511" y="0"/>
                </a:cubicBezTo>
                <a:cubicBezTo>
                  <a:pt x="2015674" y="-36810"/>
                  <a:pt x="2244674" y="68022"/>
                  <a:pt x="2579344" y="0"/>
                </a:cubicBezTo>
                <a:cubicBezTo>
                  <a:pt x="2914014" y="-68022"/>
                  <a:pt x="2847368" y="20141"/>
                  <a:pt x="2949399" y="0"/>
                </a:cubicBezTo>
                <a:cubicBezTo>
                  <a:pt x="3051431" y="-20141"/>
                  <a:pt x="3410732" y="56952"/>
                  <a:pt x="3623232" y="0"/>
                </a:cubicBezTo>
                <a:cubicBezTo>
                  <a:pt x="3835732" y="-56952"/>
                  <a:pt x="3921132" y="3654"/>
                  <a:pt x="4054043" y="0"/>
                </a:cubicBezTo>
                <a:cubicBezTo>
                  <a:pt x="4186954" y="-3654"/>
                  <a:pt x="4390687" y="2541"/>
                  <a:pt x="4484855" y="0"/>
                </a:cubicBezTo>
                <a:cubicBezTo>
                  <a:pt x="4579023" y="-2541"/>
                  <a:pt x="4913578" y="11715"/>
                  <a:pt x="5097932" y="0"/>
                </a:cubicBezTo>
                <a:cubicBezTo>
                  <a:pt x="5282286" y="-11715"/>
                  <a:pt x="5489248" y="27620"/>
                  <a:pt x="5589499" y="0"/>
                </a:cubicBezTo>
                <a:cubicBezTo>
                  <a:pt x="5689750" y="-27620"/>
                  <a:pt x="5940288" y="28061"/>
                  <a:pt x="6075542" y="0"/>
                </a:cubicBezTo>
                <a:cubicBezTo>
                  <a:pt x="6096855" y="126487"/>
                  <a:pt x="6010155" y="293032"/>
                  <a:pt x="6075542" y="573500"/>
                </a:cubicBezTo>
                <a:cubicBezTo>
                  <a:pt x="6140929" y="853968"/>
                  <a:pt x="6035524" y="924373"/>
                  <a:pt x="6075542" y="1147001"/>
                </a:cubicBezTo>
                <a:cubicBezTo>
                  <a:pt x="6115560" y="1369629"/>
                  <a:pt x="6014313" y="1429802"/>
                  <a:pt x="6075542" y="1678019"/>
                </a:cubicBezTo>
                <a:cubicBezTo>
                  <a:pt x="6136771" y="1926236"/>
                  <a:pt x="6054012" y="1941581"/>
                  <a:pt x="6075542" y="2081594"/>
                </a:cubicBezTo>
                <a:cubicBezTo>
                  <a:pt x="6097072" y="2221607"/>
                  <a:pt x="6045267" y="2344445"/>
                  <a:pt x="6075542" y="2570131"/>
                </a:cubicBezTo>
                <a:cubicBezTo>
                  <a:pt x="6105817" y="2795817"/>
                  <a:pt x="6023372" y="2898818"/>
                  <a:pt x="6075542" y="3143631"/>
                </a:cubicBezTo>
                <a:cubicBezTo>
                  <a:pt x="6127712" y="3388444"/>
                  <a:pt x="6022706" y="3453839"/>
                  <a:pt x="6075542" y="3759613"/>
                </a:cubicBezTo>
                <a:cubicBezTo>
                  <a:pt x="6128378" y="4065387"/>
                  <a:pt x="6050359" y="4078703"/>
                  <a:pt x="6075542" y="4248150"/>
                </a:cubicBezTo>
                <a:cubicBezTo>
                  <a:pt x="5858016" y="4315043"/>
                  <a:pt x="5760648" y="4211019"/>
                  <a:pt x="5462465" y="4248150"/>
                </a:cubicBezTo>
                <a:cubicBezTo>
                  <a:pt x="5164282" y="4285281"/>
                  <a:pt x="5214864" y="4213407"/>
                  <a:pt x="5031653" y="4248150"/>
                </a:cubicBezTo>
                <a:cubicBezTo>
                  <a:pt x="4848442" y="4282893"/>
                  <a:pt x="4717004" y="4198787"/>
                  <a:pt x="4479331" y="4248150"/>
                </a:cubicBezTo>
                <a:cubicBezTo>
                  <a:pt x="4241658" y="4297513"/>
                  <a:pt x="4143650" y="4206540"/>
                  <a:pt x="4048520" y="4248150"/>
                </a:cubicBezTo>
                <a:cubicBezTo>
                  <a:pt x="3953390" y="4289760"/>
                  <a:pt x="3780896" y="4242794"/>
                  <a:pt x="3617709" y="4248150"/>
                </a:cubicBezTo>
                <a:cubicBezTo>
                  <a:pt x="3454522" y="4253506"/>
                  <a:pt x="3155758" y="4202269"/>
                  <a:pt x="2943876" y="4248150"/>
                </a:cubicBezTo>
                <a:cubicBezTo>
                  <a:pt x="2731994" y="4294031"/>
                  <a:pt x="2541860" y="4245757"/>
                  <a:pt x="2330799" y="4248150"/>
                </a:cubicBezTo>
                <a:cubicBezTo>
                  <a:pt x="2119738" y="4250543"/>
                  <a:pt x="2065423" y="4198768"/>
                  <a:pt x="1899988" y="4248150"/>
                </a:cubicBezTo>
                <a:cubicBezTo>
                  <a:pt x="1734553" y="4297532"/>
                  <a:pt x="1395040" y="4174935"/>
                  <a:pt x="1226155" y="4248150"/>
                </a:cubicBezTo>
                <a:cubicBezTo>
                  <a:pt x="1057270" y="4321365"/>
                  <a:pt x="994470" y="4242639"/>
                  <a:pt x="856099" y="4248150"/>
                </a:cubicBezTo>
                <a:cubicBezTo>
                  <a:pt x="717728" y="4253661"/>
                  <a:pt x="197651" y="4213663"/>
                  <a:pt x="0" y="4248150"/>
                </a:cubicBezTo>
                <a:cubicBezTo>
                  <a:pt x="-34331" y="4137419"/>
                  <a:pt x="33126" y="3832214"/>
                  <a:pt x="0" y="3717131"/>
                </a:cubicBezTo>
                <a:cubicBezTo>
                  <a:pt x="-33126" y="3602048"/>
                  <a:pt x="1459" y="3440728"/>
                  <a:pt x="0" y="3228594"/>
                </a:cubicBezTo>
                <a:cubicBezTo>
                  <a:pt x="-1459" y="3016460"/>
                  <a:pt x="31540" y="2809467"/>
                  <a:pt x="0" y="2612612"/>
                </a:cubicBezTo>
                <a:cubicBezTo>
                  <a:pt x="-31540" y="2415757"/>
                  <a:pt x="43051" y="2383354"/>
                  <a:pt x="0" y="2166557"/>
                </a:cubicBezTo>
                <a:cubicBezTo>
                  <a:pt x="-43051" y="1949760"/>
                  <a:pt x="49214" y="1911494"/>
                  <a:pt x="0" y="1678019"/>
                </a:cubicBezTo>
                <a:cubicBezTo>
                  <a:pt x="-49214" y="1444544"/>
                  <a:pt x="13458" y="1300054"/>
                  <a:pt x="0" y="1147001"/>
                </a:cubicBezTo>
                <a:cubicBezTo>
                  <a:pt x="-13458" y="993948"/>
                  <a:pt x="55611" y="848705"/>
                  <a:pt x="0" y="573500"/>
                </a:cubicBezTo>
                <a:cubicBezTo>
                  <a:pt x="-55611" y="298295"/>
                  <a:pt x="35622" y="171666"/>
                  <a:pt x="0" y="0"/>
                </a:cubicBezTo>
                <a:close/>
              </a:path>
            </a:pathLst>
          </a:custGeom>
          <a:noFill/>
          <a:ln>
            <a:extLst>
              <a:ext uri="{C807C97D-BFC1-408E-A445-0C87EB9F89A2}">
                <ask:lineSketchStyleProps xmlns:ask="http://schemas.microsoft.com/office/drawing/2018/sketchyshapes" sd="1933003568">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下 9">
            <a:extLst>
              <a:ext uri="{FF2B5EF4-FFF2-40B4-BE49-F238E27FC236}">
                <a16:creationId xmlns:a16="http://schemas.microsoft.com/office/drawing/2014/main" id="{2B130080-6515-8FD0-F826-702EE7E79FC3}"/>
              </a:ext>
            </a:extLst>
          </p:cNvPr>
          <p:cNvSpPr/>
          <p:nvPr/>
        </p:nvSpPr>
        <p:spPr>
          <a:xfrm>
            <a:off x="3151663" y="4244430"/>
            <a:ext cx="526472" cy="508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2ED40509-4D58-6157-0133-62AD8332C7EC}"/>
              </a:ext>
            </a:extLst>
          </p:cNvPr>
          <p:cNvSpPr txBox="1"/>
          <p:nvPr/>
        </p:nvSpPr>
        <p:spPr>
          <a:xfrm>
            <a:off x="630135" y="4946441"/>
            <a:ext cx="6096000" cy="954107"/>
          </a:xfrm>
          <a:prstGeom prst="rect">
            <a:avLst/>
          </a:prstGeom>
          <a:noFill/>
        </p:spPr>
        <p:txBody>
          <a:bodyPr wrap="square">
            <a:spAutoFit/>
          </a:bodyPr>
          <a:lstStyle/>
          <a:p>
            <a:r>
              <a:rPr kumimoji="1" lang="ja-JP" altLang="en-US" sz="2800" dirty="0"/>
              <a:t>対立仮説の立て方で棄却域が変化する！！</a:t>
            </a:r>
            <a:endParaRPr lang="ja-JP" altLang="en-US" sz="2800" dirty="0"/>
          </a:p>
        </p:txBody>
      </p:sp>
    </p:spTree>
    <p:extLst>
      <p:ext uri="{BB962C8B-B14F-4D97-AF65-F5344CB8AC3E}">
        <p14:creationId xmlns:p14="http://schemas.microsoft.com/office/powerpoint/2010/main" val="382877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5729C25F-BC19-E5BF-71BC-8CD828F57425}"/>
              </a:ext>
            </a:extLst>
          </p:cNvPr>
          <p:cNvSpPr/>
          <p:nvPr/>
        </p:nvSpPr>
        <p:spPr>
          <a:xfrm>
            <a:off x="465221" y="2743200"/>
            <a:ext cx="11277600" cy="369304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a:t>・　それぞれの目がでる確率は等しいが、</a:t>
            </a:r>
            <a:endParaRPr lang="en-US" altLang="ja-JP" b="1"/>
          </a:p>
          <a:p>
            <a:r>
              <a:rPr lang="ja-JP" altLang="en-US" b="1"/>
              <a:t>　　　たまたま</a:t>
            </a:r>
            <a:r>
              <a:rPr lang="en-US" altLang="ja-JP" b="1"/>
              <a:t>6</a:t>
            </a:r>
            <a:r>
              <a:rPr lang="ja-JP" altLang="en-US" b="1"/>
              <a:t>の目がだただけである。</a:t>
            </a:r>
            <a:endParaRPr lang="en-US" altLang="ja-JP" b="1"/>
          </a:p>
          <a:p>
            <a:endParaRPr lang="en-US" altLang="ja-JP" b="1"/>
          </a:p>
          <a:p>
            <a:r>
              <a:rPr lang="ja-JP" altLang="en-US" b="1"/>
              <a:t>　・　</a:t>
            </a:r>
            <a:r>
              <a:rPr lang="en-US" altLang="ja-JP" b="1"/>
              <a:t>6</a:t>
            </a:r>
            <a:r>
              <a:rPr lang="ja-JP" altLang="en-US" b="1"/>
              <a:t>の目が出やすいサイコロになっている。</a:t>
            </a:r>
            <a:endParaRPr lang="ja-JP" altLang="en-US" b="1" dirty="0"/>
          </a:p>
        </p:txBody>
      </p:sp>
      <p:sp>
        <p:nvSpPr>
          <p:cNvPr id="3" name="四角形: 角を丸くする 2">
            <a:extLst>
              <a:ext uri="{FF2B5EF4-FFF2-40B4-BE49-F238E27FC236}">
                <a16:creationId xmlns:a16="http://schemas.microsoft.com/office/drawing/2014/main" id="{C8FD164D-4536-8A86-2668-3AD308A328B6}"/>
              </a:ext>
            </a:extLst>
          </p:cNvPr>
          <p:cNvSpPr/>
          <p:nvPr/>
        </p:nvSpPr>
        <p:spPr>
          <a:xfrm>
            <a:off x="449179" y="1191195"/>
            <a:ext cx="11277600" cy="1371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6CCDBC18-009B-5744-A0E7-BCCD1BCD22F2}"/>
              </a:ext>
            </a:extLst>
          </p:cNvPr>
          <p:cNvSpPr>
            <a:spLocks noGrp="1"/>
          </p:cNvSpPr>
          <p:nvPr>
            <p:ph type="title"/>
          </p:nvPr>
        </p:nvSpPr>
        <p:spPr>
          <a:xfrm>
            <a:off x="725904" y="1191195"/>
            <a:ext cx="11285621" cy="1371600"/>
          </a:xfrm>
        </p:spPr>
        <p:txBody>
          <a:bodyPr/>
          <a:lstStyle/>
          <a:p>
            <a:r>
              <a:rPr kumimoji="1" lang="ja-JP" altLang="en-US" sz="4000" dirty="0"/>
              <a:t>サイコロを</a:t>
            </a:r>
            <a:r>
              <a:rPr kumimoji="1" lang="en-US" altLang="ja-JP" sz="4000" dirty="0"/>
              <a:t>5</a:t>
            </a:r>
            <a:r>
              <a:rPr kumimoji="1" lang="ja-JP" altLang="en-US" sz="4000" dirty="0"/>
              <a:t>回降って、</a:t>
            </a:r>
            <a:r>
              <a:rPr kumimoji="1" lang="en-US" altLang="ja-JP" sz="4000" dirty="0"/>
              <a:t>4</a:t>
            </a:r>
            <a:r>
              <a:rPr kumimoji="1" lang="ja-JP" altLang="en-US" sz="4000" dirty="0"/>
              <a:t>回</a:t>
            </a:r>
            <a:r>
              <a:rPr kumimoji="1" lang="en-US" altLang="ja-JP" sz="4000" dirty="0"/>
              <a:t>6</a:t>
            </a:r>
            <a:r>
              <a:rPr kumimoji="1" lang="ja-JP" altLang="en-US" sz="4000" dirty="0"/>
              <a:t>の目が出ました。</a:t>
            </a:r>
          </a:p>
        </p:txBody>
      </p:sp>
      <p:sp>
        <p:nvSpPr>
          <p:cNvPr id="5" name="テキスト ボックス 4">
            <a:extLst>
              <a:ext uri="{FF2B5EF4-FFF2-40B4-BE49-F238E27FC236}">
                <a16:creationId xmlns:a16="http://schemas.microsoft.com/office/drawing/2014/main" id="{F0720311-94F8-692B-C6E6-55978A94750A}"/>
              </a:ext>
            </a:extLst>
          </p:cNvPr>
          <p:cNvSpPr txBox="1"/>
          <p:nvPr/>
        </p:nvSpPr>
        <p:spPr>
          <a:xfrm>
            <a:off x="449179" y="421754"/>
            <a:ext cx="6096000" cy="769441"/>
          </a:xfrm>
          <a:prstGeom prst="rect">
            <a:avLst/>
          </a:prstGeom>
          <a:noFill/>
        </p:spPr>
        <p:txBody>
          <a:bodyPr wrap="square">
            <a:spAutoFit/>
          </a:bodyPr>
          <a:lstStyle/>
          <a:p>
            <a:r>
              <a:rPr lang="ja-JP" altLang="en-US" sz="4400" dirty="0"/>
              <a:t>例</a:t>
            </a:r>
          </a:p>
        </p:txBody>
      </p:sp>
      <p:sp>
        <p:nvSpPr>
          <p:cNvPr id="6" name="テキスト ボックス 5">
            <a:extLst>
              <a:ext uri="{FF2B5EF4-FFF2-40B4-BE49-F238E27FC236}">
                <a16:creationId xmlns:a16="http://schemas.microsoft.com/office/drawing/2014/main" id="{8A38E800-BFD7-A0F1-BDF3-128D381C447D}"/>
              </a:ext>
            </a:extLst>
          </p:cNvPr>
          <p:cNvSpPr txBox="1"/>
          <p:nvPr/>
        </p:nvSpPr>
        <p:spPr>
          <a:xfrm>
            <a:off x="725904" y="2935705"/>
            <a:ext cx="11000875" cy="646331"/>
          </a:xfrm>
          <a:prstGeom prst="rect">
            <a:avLst/>
          </a:prstGeom>
          <a:noFill/>
        </p:spPr>
        <p:txBody>
          <a:bodyPr wrap="square" rtlCol="0">
            <a:spAutoFit/>
          </a:bodyPr>
          <a:lstStyle/>
          <a:p>
            <a:r>
              <a:rPr kumimoji="1" lang="en-US" altLang="ja-JP" sz="3600" b="1" dirty="0"/>
              <a:t>2</a:t>
            </a:r>
            <a:r>
              <a:rPr kumimoji="1" lang="ja-JP" altLang="en-US" sz="3600" b="1" dirty="0"/>
              <a:t>つの可能性がある。</a:t>
            </a:r>
            <a:endParaRPr kumimoji="1" lang="en-US" altLang="ja-JP" sz="3600" b="1" dirty="0"/>
          </a:p>
        </p:txBody>
      </p:sp>
      <p:sp>
        <p:nvSpPr>
          <p:cNvPr id="10" name="テキスト ボックス 9">
            <a:extLst>
              <a:ext uri="{FF2B5EF4-FFF2-40B4-BE49-F238E27FC236}">
                <a16:creationId xmlns:a16="http://schemas.microsoft.com/office/drawing/2014/main" id="{A7114A1B-14AD-A724-FB7A-39B53F86BE82}"/>
              </a:ext>
            </a:extLst>
          </p:cNvPr>
          <p:cNvSpPr txBox="1"/>
          <p:nvPr/>
        </p:nvSpPr>
        <p:spPr>
          <a:xfrm>
            <a:off x="1884945" y="3978089"/>
            <a:ext cx="8967537" cy="2062103"/>
          </a:xfrm>
          <a:prstGeom prst="rect">
            <a:avLst/>
          </a:prstGeom>
          <a:noFill/>
        </p:spPr>
        <p:txBody>
          <a:bodyPr wrap="square">
            <a:spAutoFit/>
          </a:bodyPr>
          <a:lstStyle/>
          <a:p>
            <a:r>
              <a:rPr kumimoji="1" lang="ja-JP" altLang="en-US" sz="3200" b="1" dirty="0"/>
              <a:t>・　それぞれの目がでる確率は等しいが、</a:t>
            </a:r>
            <a:endParaRPr kumimoji="1" lang="en-US" altLang="ja-JP" sz="3200" b="1" dirty="0"/>
          </a:p>
          <a:p>
            <a:r>
              <a:rPr lang="ja-JP" altLang="en-US" sz="3200" b="1" dirty="0"/>
              <a:t>　　</a:t>
            </a:r>
            <a:r>
              <a:rPr kumimoji="1" lang="ja-JP" altLang="en-US" sz="3200" b="1" dirty="0"/>
              <a:t>たまたま</a:t>
            </a:r>
            <a:r>
              <a:rPr kumimoji="1" lang="en-US" altLang="ja-JP" sz="3200" b="1" dirty="0"/>
              <a:t>6</a:t>
            </a:r>
            <a:r>
              <a:rPr kumimoji="1" lang="ja-JP" altLang="en-US" sz="3200" b="1" dirty="0"/>
              <a:t>の目がだただけである。</a:t>
            </a:r>
            <a:endParaRPr kumimoji="1" lang="en-US" altLang="ja-JP" sz="3200" b="1" dirty="0"/>
          </a:p>
          <a:p>
            <a:endParaRPr kumimoji="1" lang="en-US" altLang="ja-JP" sz="3200" b="1" dirty="0"/>
          </a:p>
          <a:p>
            <a:r>
              <a:rPr lang="ja-JP" altLang="en-US" sz="3200" b="1" dirty="0"/>
              <a:t>・　</a:t>
            </a:r>
            <a:r>
              <a:rPr lang="en-US" altLang="ja-JP" sz="3200" b="1" dirty="0"/>
              <a:t>6</a:t>
            </a:r>
            <a:r>
              <a:rPr lang="ja-JP" altLang="en-US" sz="3200" b="1" dirty="0"/>
              <a:t>の目が出やすいサイコロになっている。</a:t>
            </a:r>
            <a:endParaRPr kumimoji="1" lang="ja-JP" altLang="en-US" sz="3200" b="1" dirty="0"/>
          </a:p>
        </p:txBody>
      </p:sp>
    </p:spTree>
    <p:extLst>
      <p:ext uri="{BB962C8B-B14F-4D97-AF65-F5344CB8AC3E}">
        <p14:creationId xmlns:p14="http://schemas.microsoft.com/office/powerpoint/2010/main" val="286960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066EDC3B-7F48-5AFD-0095-B328F8A5CEBB}"/>
              </a:ext>
            </a:extLst>
          </p:cNvPr>
          <p:cNvSpPr/>
          <p:nvPr/>
        </p:nvSpPr>
        <p:spPr>
          <a:xfrm>
            <a:off x="554182" y="2128982"/>
            <a:ext cx="11095392" cy="264621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576FF806-DA1E-0FD3-3E33-0CC2070DAE22}"/>
              </a:ext>
            </a:extLst>
          </p:cNvPr>
          <p:cNvSpPr>
            <a:spLocks noGrp="1"/>
          </p:cNvSpPr>
          <p:nvPr>
            <p:ph type="title"/>
          </p:nvPr>
        </p:nvSpPr>
        <p:spPr>
          <a:xfrm>
            <a:off x="2618510" y="504048"/>
            <a:ext cx="6700982" cy="1371600"/>
          </a:xfrm>
          <a:custGeom>
            <a:avLst/>
            <a:gdLst>
              <a:gd name="connsiteX0" fmla="*/ 0 w 6700982"/>
              <a:gd name="connsiteY0" fmla="*/ 0 h 1371600"/>
              <a:gd name="connsiteX1" fmla="*/ 625425 w 6700982"/>
              <a:gd name="connsiteY1" fmla="*/ 0 h 1371600"/>
              <a:gd name="connsiteX2" fmla="*/ 1183840 w 6700982"/>
              <a:gd name="connsiteY2" fmla="*/ 0 h 1371600"/>
              <a:gd name="connsiteX3" fmla="*/ 1608236 w 6700982"/>
              <a:gd name="connsiteY3" fmla="*/ 0 h 1371600"/>
              <a:gd name="connsiteX4" fmla="*/ 2300670 w 6700982"/>
              <a:gd name="connsiteY4" fmla="*/ 0 h 1371600"/>
              <a:gd name="connsiteX5" fmla="*/ 2993105 w 6700982"/>
              <a:gd name="connsiteY5" fmla="*/ 0 h 1371600"/>
              <a:gd name="connsiteX6" fmla="*/ 3417501 w 6700982"/>
              <a:gd name="connsiteY6" fmla="*/ 0 h 1371600"/>
              <a:gd name="connsiteX7" fmla="*/ 3908906 w 6700982"/>
              <a:gd name="connsiteY7" fmla="*/ 0 h 1371600"/>
              <a:gd name="connsiteX8" fmla="*/ 4467321 w 6700982"/>
              <a:gd name="connsiteY8" fmla="*/ 0 h 1371600"/>
              <a:gd name="connsiteX9" fmla="*/ 5159756 w 6700982"/>
              <a:gd name="connsiteY9" fmla="*/ 0 h 1371600"/>
              <a:gd name="connsiteX10" fmla="*/ 5718171 w 6700982"/>
              <a:gd name="connsiteY10" fmla="*/ 0 h 1371600"/>
              <a:gd name="connsiteX11" fmla="*/ 6142567 w 6700982"/>
              <a:gd name="connsiteY11" fmla="*/ 0 h 1371600"/>
              <a:gd name="connsiteX12" fmla="*/ 6700982 w 6700982"/>
              <a:gd name="connsiteY12" fmla="*/ 0 h 1371600"/>
              <a:gd name="connsiteX13" fmla="*/ 6700982 w 6700982"/>
              <a:gd name="connsiteY13" fmla="*/ 470916 h 1371600"/>
              <a:gd name="connsiteX14" fmla="*/ 6700982 w 6700982"/>
              <a:gd name="connsiteY14" fmla="*/ 955548 h 1371600"/>
              <a:gd name="connsiteX15" fmla="*/ 6700982 w 6700982"/>
              <a:gd name="connsiteY15" fmla="*/ 1371600 h 1371600"/>
              <a:gd name="connsiteX16" fmla="*/ 6142567 w 6700982"/>
              <a:gd name="connsiteY16" fmla="*/ 1371600 h 1371600"/>
              <a:gd name="connsiteX17" fmla="*/ 5718171 w 6700982"/>
              <a:gd name="connsiteY17" fmla="*/ 1371600 h 1371600"/>
              <a:gd name="connsiteX18" fmla="*/ 5159756 w 6700982"/>
              <a:gd name="connsiteY18" fmla="*/ 1371600 h 1371600"/>
              <a:gd name="connsiteX19" fmla="*/ 4802370 w 6700982"/>
              <a:gd name="connsiteY19" fmla="*/ 1371600 h 1371600"/>
              <a:gd name="connsiteX20" fmla="*/ 4444985 w 6700982"/>
              <a:gd name="connsiteY20" fmla="*/ 1371600 h 1371600"/>
              <a:gd name="connsiteX21" fmla="*/ 3953579 w 6700982"/>
              <a:gd name="connsiteY21" fmla="*/ 1371600 h 1371600"/>
              <a:gd name="connsiteX22" fmla="*/ 3529184 w 6700982"/>
              <a:gd name="connsiteY22" fmla="*/ 1371600 h 1371600"/>
              <a:gd name="connsiteX23" fmla="*/ 2836749 w 6700982"/>
              <a:gd name="connsiteY23" fmla="*/ 1371600 h 1371600"/>
              <a:gd name="connsiteX24" fmla="*/ 2412354 w 6700982"/>
              <a:gd name="connsiteY24" fmla="*/ 1371600 h 1371600"/>
              <a:gd name="connsiteX25" fmla="*/ 1920948 w 6700982"/>
              <a:gd name="connsiteY25" fmla="*/ 1371600 h 1371600"/>
              <a:gd name="connsiteX26" fmla="*/ 1496553 w 6700982"/>
              <a:gd name="connsiteY26" fmla="*/ 1371600 h 1371600"/>
              <a:gd name="connsiteX27" fmla="*/ 938137 w 6700982"/>
              <a:gd name="connsiteY27" fmla="*/ 1371600 h 1371600"/>
              <a:gd name="connsiteX28" fmla="*/ 0 w 6700982"/>
              <a:gd name="connsiteY28" fmla="*/ 1371600 h 1371600"/>
              <a:gd name="connsiteX29" fmla="*/ 0 w 6700982"/>
              <a:gd name="connsiteY29" fmla="*/ 941832 h 1371600"/>
              <a:gd name="connsiteX30" fmla="*/ 0 w 6700982"/>
              <a:gd name="connsiteY30" fmla="*/ 484632 h 1371600"/>
              <a:gd name="connsiteX31" fmla="*/ 0 w 6700982"/>
              <a:gd name="connsiteY31"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700982" h="1371600" fill="none" extrusionOk="0">
                <a:moveTo>
                  <a:pt x="0" y="0"/>
                </a:moveTo>
                <a:cubicBezTo>
                  <a:pt x="298249" y="-47546"/>
                  <a:pt x="345400" y="34666"/>
                  <a:pt x="625425" y="0"/>
                </a:cubicBezTo>
                <a:cubicBezTo>
                  <a:pt x="905450" y="-34666"/>
                  <a:pt x="961124" y="65980"/>
                  <a:pt x="1183840" y="0"/>
                </a:cubicBezTo>
                <a:cubicBezTo>
                  <a:pt x="1406556" y="-65980"/>
                  <a:pt x="1431179" y="32383"/>
                  <a:pt x="1608236" y="0"/>
                </a:cubicBezTo>
                <a:cubicBezTo>
                  <a:pt x="1785293" y="-32383"/>
                  <a:pt x="1998616" y="53550"/>
                  <a:pt x="2300670" y="0"/>
                </a:cubicBezTo>
                <a:cubicBezTo>
                  <a:pt x="2602724" y="-53550"/>
                  <a:pt x="2739930" y="56440"/>
                  <a:pt x="2993105" y="0"/>
                </a:cubicBezTo>
                <a:cubicBezTo>
                  <a:pt x="3246280" y="-56440"/>
                  <a:pt x="3234131" y="50430"/>
                  <a:pt x="3417501" y="0"/>
                </a:cubicBezTo>
                <a:cubicBezTo>
                  <a:pt x="3600871" y="-50430"/>
                  <a:pt x="3764970" y="13451"/>
                  <a:pt x="3908906" y="0"/>
                </a:cubicBezTo>
                <a:cubicBezTo>
                  <a:pt x="4052842" y="-13451"/>
                  <a:pt x="4189549" y="23025"/>
                  <a:pt x="4467321" y="0"/>
                </a:cubicBezTo>
                <a:cubicBezTo>
                  <a:pt x="4745093" y="-23025"/>
                  <a:pt x="4967271" y="56740"/>
                  <a:pt x="5159756" y="0"/>
                </a:cubicBezTo>
                <a:cubicBezTo>
                  <a:pt x="5352242" y="-56740"/>
                  <a:pt x="5579178" y="28396"/>
                  <a:pt x="5718171" y="0"/>
                </a:cubicBezTo>
                <a:cubicBezTo>
                  <a:pt x="5857164" y="-28396"/>
                  <a:pt x="6030570" y="21036"/>
                  <a:pt x="6142567" y="0"/>
                </a:cubicBezTo>
                <a:cubicBezTo>
                  <a:pt x="6254564" y="-21036"/>
                  <a:pt x="6453568" y="46914"/>
                  <a:pt x="6700982" y="0"/>
                </a:cubicBezTo>
                <a:cubicBezTo>
                  <a:pt x="6727215" y="118006"/>
                  <a:pt x="6674113" y="325248"/>
                  <a:pt x="6700982" y="470916"/>
                </a:cubicBezTo>
                <a:cubicBezTo>
                  <a:pt x="6727851" y="616584"/>
                  <a:pt x="6691651" y="850413"/>
                  <a:pt x="6700982" y="955548"/>
                </a:cubicBezTo>
                <a:cubicBezTo>
                  <a:pt x="6710313" y="1060683"/>
                  <a:pt x="6685867" y="1234641"/>
                  <a:pt x="6700982" y="1371600"/>
                </a:cubicBezTo>
                <a:cubicBezTo>
                  <a:pt x="6531900" y="1409582"/>
                  <a:pt x="6275311" y="1358184"/>
                  <a:pt x="6142567" y="1371600"/>
                </a:cubicBezTo>
                <a:cubicBezTo>
                  <a:pt x="6009823" y="1385016"/>
                  <a:pt x="5836835" y="1344103"/>
                  <a:pt x="5718171" y="1371600"/>
                </a:cubicBezTo>
                <a:cubicBezTo>
                  <a:pt x="5599507" y="1399097"/>
                  <a:pt x="5315612" y="1305904"/>
                  <a:pt x="5159756" y="1371600"/>
                </a:cubicBezTo>
                <a:cubicBezTo>
                  <a:pt x="5003900" y="1437296"/>
                  <a:pt x="4976517" y="1338916"/>
                  <a:pt x="4802370" y="1371600"/>
                </a:cubicBezTo>
                <a:cubicBezTo>
                  <a:pt x="4628223" y="1404284"/>
                  <a:pt x="4582611" y="1350261"/>
                  <a:pt x="4444985" y="1371600"/>
                </a:cubicBezTo>
                <a:cubicBezTo>
                  <a:pt x="4307359" y="1392939"/>
                  <a:pt x="4157708" y="1349811"/>
                  <a:pt x="3953579" y="1371600"/>
                </a:cubicBezTo>
                <a:cubicBezTo>
                  <a:pt x="3749450" y="1393389"/>
                  <a:pt x="3630395" y="1336244"/>
                  <a:pt x="3529184" y="1371600"/>
                </a:cubicBezTo>
                <a:cubicBezTo>
                  <a:pt x="3427973" y="1406956"/>
                  <a:pt x="3095728" y="1308987"/>
                  <a:pt x="2836749" y="1371600"/>
                </a:cubicBezTo>
                <a:cubicBezTo>
                  <a:pt x="2577771" y="1434213"/>
                  <a:pt x="2504320" y="1332792"/>
                  <a:pt x="2412354" y="1371600"/>
                </a:cubicBezTo>
                <a:cubicBezTo>
                  <a:pt x="2320389" y="1410408"/>
                  <a:pt x="2143660" y="1318556"/>
                  <a:pt x="1920948" y="1371600"/>
                </a:cubicBezTo>
                <a:cubicBezTo>
                  <a:pt x="1698236" y="1424644"/>
                  <a:pt x="1658329" y="1369273"/>
                  <a:pt x="1496553" y="1371600"/>
                </a:cubicBezTo>
                <a:cubicBezTo>
                  <a:pt x="1334777" y="1373927"/>
                  <a:pt x="1129577" y="1325309"/>
                  <a:pt x="938137" y="1371600"/>
                </a:cubicBezTo>
                <a:cubicBezTo>
                  <a:pt x="746697" y="1417891"/>
                  <a:pt x="314988" y="1309196"/>
                  <a:pt x="0" y="1371600"/>
                </a:cubicBezTo>
                <a:cubicBezTo>
                  <a:pt x="-33046" y="1238916"/>
                  <a:pt x="32842" y="1097046"/>
                  <a:pt x="0" y="941832"/>
                </a:cubicBezTo>
                <a:cubicBezTo>
                  <a:pt x="-32842" y="786618"/>
                  <a:pt x="25560" y="662379"/>
                  <a:pt x="0" y="484632"/>
                </a:cubicBezTo>
                <a:cubicBezTo>
                  <a:pt x="-25560" y="306885"/>
                  <a:pt x="47454" y="236042"/>
                  <a:pt x="0" y="0"/>
                </a:cubicBezTo>
                <a:close/>
              </a:path>
              <a:path w="6700982" h="1371600" stroke="0" extrusionOk="0">
                <a:moveTo>
                  <a:pt x="0" y="0"/>
                </a:moveTo>
                <a:cubicBezTo>
                  <a:pt x="204622" y="-2544"/>
                  <a:pt x="418953" y="57425"/>
                  <a:pt x="558415" y="0"/>
                </a:cubicBezTo>
                <a:cubicBezTo>
                  <a:pt x="697878" y="-57425"/>
                  <a:pt x="825256" y="32118"/>
                  <a:pt x="915801" y="0"/>
                </a:cubicBezTo>
                <a:cubicBezTo>
                  <a:pt x="1006346" y="-32118"/>
                  <a:pt x="1268175" y="16283"/>
                  <a:pt x="1407206" y="0"/>
                </a:cubicBezTo>
                <a:cubicBezTo>
                  <a:pt x="1546237" y="-16283"/>
                  <a:pt x="1786876" y="33814"/>
                  <a:pt x="1965621" y="0"/>
                </a:cubicBezTo>
                <a:cubicBezTo>
                  <a:pt x="2144366" y="-33814"/>
                  <a:pt x="2168991" y="11276"/>
                  <a:pt x="2323007" y="0"/>
                </a:cubicBezTo>
                <a:cubicBezTo>
                  <a:pt x="2477023" y="-11276"/>
                  <a:pt x="2581347" y="24326"/>
                  <a:pt x="2680393" y="0"/>
                </a:cubicBezTo>
                <a:cubicBezTo>
                  <a:pt x="2779439" y="-24326"/>
                  <a:pt x="3064959" y="31275"/>
                  <a:pt x="3238808" y="0"/>
                </a:cubicBezTo>
                <a:cubicBezTo>
                  <a:pt x="3412657" y="-31275"/>
                  <a:pt x="3518027" y="9784"/>
                  <a:pt x="3663203" y="0"/>
                </a:cubicBezTo>
                <a:cubicBezTo>
                  <a:pt x="3808380" y="-9784"/>
                  <a:pt x="4086367" y="36662"/>
                  <a:pt x="4221619" y="0"/>
                </a:cubicBezTo>
                <a:cubicBezTo>
                  <a:pt x="4356871" y="-36662"/>
                  <a:pt x="4403037" y="505"/>
                  <a:pt x="4579004" y="0"/>
                </a:cubicBezTo>
                <a:cubicBezTo>
                  <a:pt x="4754971" y="-505"/>
                  <a:pt x="4873436" y="20711"/>
                  <a:pt x="5003400" y="0"/>
                </a:cubicBezTo>
                <a:cubicBezTo>
                  <a:pt x="5133364" y="-20711"/>
                  <a:pt x="5225223" y="3227"/>
                  <a:pt x="5360786" y="0"/>
                </a:cubicBezTo>
                <a:cubicBezTo>
                  <a:pt x="5496349" y="-3227"/>
                  <a:pt x="5691868" y="44141"/>
                  <a:pt x="5785181" y="0"/>
                </a:cubicBezTo>
                <a:cubicBezTo>
                  <a:pt x="5878495" y="-44141"/>
                  <a:pt x="6048932" y="16248"/>
                  <a:pt x="6142567" y="0"/>
                </a:cubicBezTo>
                <a:cubicBezTo>
                  <a:pt x="6236202" y="-16248"/>
                  <a:pt x="6535615" y="43962"/>
                  <a:pt x="6700982" y="0"/>
                </a:cubicBezTo>
                <a:cubicBezTo>
                  <a:pt x="6731250" y="180611"/>
                  <a:pt x="6691040" y="280833"/>
                  <a:pt x="6700982" y="457200"/>
                </a:cubicBezTo>
                <a:cubicBezTo>
                  <a:pt x="6710924" y="633567"/>
                  <a:pt x="6668475" y="813085"/>
                  <a:pt x="6700982" y="914400"/>
                </a:cubicBezTo>
                <a:cubicBezTo>
                  <a:pt x="6733489" y="1015715"/>
                  <a:pt x="6662265" y="1224737"/>
                  <a:pt x="6700982" y="1371600"/>
                </a:cubicBezTo>
                <a:cubicBezTo>
                  <a:pt x="6538504" y="1413243"/>
                  <a:pt x="6253518" y="1361043"/>
                  <a:pt x="6075557" y="1371600"/>
                </a:cubicBezTo>
                <a:cubicBezTo>
                  <a:pt x="5897597" y="1382157"/>
                  <a:pt x="5839903" y="1322947"/>
                  <a:pt x="5651161" y="1371600"/>
                </a:cubicBezTo>
                <a:cubicBezTo>
                  <a:pt x="5462419" y="1420253"/>
                  <a:pt x="5105831" y="1325975"/>
                  <a:pt x="4958727" y="1371600"/>
                </a:cubicBezTo>
                <a:cubicBezTo>
                  <a:pt x="4811623" y="1417225"/>
                  <a:pt x="4633167" y="1340763"/>
                  <a:pt x="4467321" y="1371600"/>
                </a:cubicBezTo>
                <a:cubicBezTo>
                  <a:pt x="4301475" y="1402437"/>
                  <a:pt x="4193865" y="1332869"/>
                  <a:pt x="4109936" y="1371600"/>
                </a:cubicBezTo>
                <a:cubicBezTo>
                  <a:pt x="4026007" y="1410331"/>
                  <a:pt x="3681188" y="1358026"/>
                  <a:pt x="3417501" y="1371600"/>
                </a:cubicBezTo>
                <a:cubicBezTo>
                  <a:pt x="3153815" y="1385174"/>
                  <a:pt x="3213868" y="1334341"/>
                  <a:pt x="3060115" y="1371600"/>
                </a:cubicBezTo>
                <a:cubicBezTo>
                  <a:pt x="2906362" y="1408859"/>
                  <a:pt x="2880205" y="1336462"/>
                  <a:pt x="2702729" y="1371600"/>
                </a:cubicBezTo>
                <a:cubicBezTo>
                  <a:pt x="2525253" y="1406738"/>
                  <a:pt x="2451583" y="1349885"/>
                  <a:pt x="2211324" y="1371600"/>
                </a:cubicBezTo>
                <a:cubicBezTo>
                  <a:pt x="1971066" y="1393315"/>
                  <a:pt x="2000918" y="1360940"/>
                  <a:pt x="1853938" y="1371600"/>
                </a:cubicBezTo>
                <a:cubicBezTo>
                  <a:pt x="1706958" y="1382260"/>
                  <a:pt x="1553557" y="1336273"/>
                  <a:pt x="1362533" y="1371600"/>
                </a:cubicBezTo>
                <a:cubicBezTo>
                  <a:pt x="1171510" y="1406927"/>
                  <a:pt x="1068361" y="1342075"/>
                  <a:pt x="938137" y="1371600"/>
                </a:cubicBezTo>
                <a:cubicBezTo>
                  <a:pt x="807913" y="1401125"/>
                  <a:pt x="383905" y="1281447"/>
                  <a:pt x="0" y="1371600"/>
                </a:cubicBezTo>
                <a:cubicBezTo>
                  <a:pt x="-29042" y="1160095"/>
                  <a:pt x="28867" y="1060651"/>
                  <a:pt x="0" y="941832"/>
                </a:cubicBezTo>
                <a:cubicBezTo>
                  <a:pt x="-28867" y="823013"/>
                  <a:pt x="31993" y="693944"/>
                  <a:pt x="0" y="525780"/>
                </a:cubicBezTo>
                <a:cubicBezTo>
                  <a:pt x="-31993" y="357616"/>
                  <a:pt x="43284" y="261881"/>
                  <a:pt x="0" y="0"/>
                </a:cubicBezTo>
                <a:close/>
              </a:path>
            </a:pathLst>
          </a:custGeom>
          <a:ln>
            <a:solidFill>
              <a:schemeClr val="tx1"/>
            </a:solidFill>
            <a:extLst>
              <a:ext uri="{C807C97D-BFC1-408E-A445-0C87EB9F89A2}">
                <ask:lineSketchStyleProps xmlns:ask="http://schemas.microsoft.com/office/drawing/2018/sketchyshapes" sd="1097725023">
                  <ask:type>
                    <ask:lineSketchScribble/>
                  </ask:type>
                </ask:lineSketchStyleProps>
              </a:ext>
            </a:extLst>
          </a:ln>
        </p:spPr>
        <p:txBody>
          <a:bodyPr/>
          <a:lstStyle/>
          <a:p>
            <a:r>
              <a:rPr kumimoji="1" lang="ja-JP" altLang="en-US" dirty="0"/>
              <a:t>棄却域が変化する論理</a:t>
            </a:r>
          </a:p>
        </p:txBody>
      </p:sp>
      <p:sp>
        <p:nvSpPr>
          <p:cNvPr id="3" name="テキスト ボックス 2">
            <a:extLst>
              <a:ext uri="{FF2B5EF4-FFF2-40B4-BE49-F238E27FC236}">
                <a16:creationId xmlns:a16="http://schemas.microsoft.com/office/drawing/2014/main" id="{9DA57512-2C75-954D-3B42-A4435F1BCBE4}"/>
              </a:ext>
            </a:extLst>
          </p:cNvPr>
          <p:cNvSpPr txBox="1"/>
          <p:nvPr/>
        </p:nvSpPr>
        <p:spPr>
          <a:xfrm>
            <a:off x="692728" y="2552807"/>
            <a:ext cx="10956846" cy="954107"/>
          </a:xfrm>
          <a:prstGeom prst="rect">
            <a:avLst/>
          </a:prstGeom>
          <a:noFill/>
        </p:spPr>
        <p:txBody>
          <a:bodyPr wrap="none" rtlCol="0">
            <a:spAutoFit/>
          </a:bodyPr>
          <a:lstStyle/>
          <a:p>
            <a:r>
              <a:rPr kumimoji="1" lang="ja-JP" altLang="en-US" sz="2800" dirty="0"/>
              <a:t>君の主張</a:t>
            </a:r>
            <a:r>
              <a:rPr kumimoji="1" lang="ja-JP" altLang="en-US" sz="2800" dirty="0">
                <a:solidFill>
                  <a:srgbClr val="FF0000"/>
                </a:solidFill>
              </a:rPr>
              <a:t>（帰無仮説）</a:t>
            </a:r>
            <a:r>
              <a:rPr kumimoji="1" lang="ja-JP" altLang="en-US" sz="2800" dirty="0"/>
              <a:t>では、私の主張</a:t>
            </a:r>
            <a:r>
              <a:rPr kumimoji="1" lang="ja-JP" altLang="en-US" sz="2800" dirty="0">
                <a:solidFill>
                  <a:srgbClr val="FF0000"/>
                </a:solidFill>
              </a:rPr>
              <a:t>（対立仮説）</a:t>
            </a:r>
            <a:r>
              <a:rPr kumimoji="1" lang="ja-JP" altLang="en-US" sz="2800" dirty="0"/>
              <a:t>に有利な結果が</a:t>
            </a:r>
            <a:endParaRPr kumimoji="1" lang="en-US" altLang="ja-JP" sz="2800" dirty="0"/>
          </a:p>
          <a:p>
            <a:r>
              <a:rPr kumimoji="1" lang="ja-JP" altLang="en-US" sz="2800" dirty="0"/>
              <a:t>表れるには極めて稀（</a:t>
            </a:r>
            <a:r>
              <a:rPr kumimoji="1" lang="en-US" altLang="ja-JP" sz="2800" dirty="0"/>
              <a:t>5</a:t>
            </a:r>
            <a:r>
              <a:rPr kumimoji="1" lang="ja-JP" altLang="en-US" sz="2800" dirty="0"/>
              <a:t>％以下）なはず。</a:t>
            </a:r>
          </a:p>
        </p:txBody>
      </p:sp>
      <p:sp>
        <p:nvSpPr>
          <p:cNvPr id="4" name="テキスト ボックス 3">
            <a:extLst>
              <a:ext uri="{FF2B5EF4-FFF2-40B4-BE49-F238E27FC236}">
                <a16:creationId xmlns:a16="http://schemas.microsoft.com/office/drawing/2014/main" id="{DA362BFB-764B-5B14-609A-EDEC369A3312}"/>
              </a:ext>
            </a:extLst>
          </p:cNvPr>
          <p:cNvSpPr txBox="1"/>
          <p:nvPr/>
        </p:nvSpPr>
        <p:spPr>
          <a:xfrm>
            <a:off x="692728" y="3583709"/>
            <a:ext cx="10956846" cy="954107"/>
          </a:xfrm>
          <a:prstGeom prst="rect">
            <a:avLst/>
          </a:prstGeom>
          <a:noFill/>
        </p:spPr>
        <p:txBody>
          <a:bodyPr wrap="square" rtlCol="0">
            <a:spAutoFit/>
          </a:bodyPr>
          <a:lstStyle/>
          <a:p>
            <a:r>
              <a:rPr kumimoji="1" lang="ja-JP" altLang="en-US" sz="2800" dirty="0"/>
              <a:t>でも、その結果の</a:t>
            </a:r>
            <a:r>
              <a:rPr kumimoji="1" lang="en-US" altLang="ja-JP" sz="2800" dirty="0"/>
              <a:t>1</a:t>
            </a:r>
            <a:r>
              <a:rPr kumimoji="1" lang="ja-JP" altLang="en-US" sz="2800" dirty="0"/>
              <a:t>つが表れたのだから、君の主張は誤りで、私の主張は正しい。</a:t>
            </a:r>
          </a:p>
        </p:txBody>
      </p:sp>
      <p:sp>
        <p:nvSpPr>
          <p:cNvPr id="7" name="テキスト ボックス 6">
            <a:extLst>
              <a:ext uri="{FF2B5EF4-FFF2-40B4-BE49-F238E27FC236}">
                <a16:creationId xmlns:a16="http://schemas.microsoft.com/office/drawing/2014/main" id="{A993CCC4-312C-27A9-FDB7-169DC2D6935F}"/>
              </a:ext>
            </a:extLst>
          </p:cNvPr>
          <p:cNvSpPr txBox="1"/>
          <p:nvPr/>
        </p:nvSpPr>
        <p:spPr>
          <a:xfrm>
            <a:off x="692727" y="5199025"/>
            <a:ext cx="10871199" cy="954107"/>
          </a:xfrm>
          <a:prstGeom prst="rect">
            <a:avLst/>
          </a:prstGeom>
          <a:noFill/>
        </p:spPr>
        <p:txBody>
          <a:bodyPr wrap="square">
            <a:spAutoFit/>
          </a:bodyPr>
          <a:lstStyle/>
          <a:p>
            <a:r>
              <a:rPr kumimoji="1" lang="ja-JP" altLang="en-US" sz="2800" dirty="0"/>
              <a:t>棄却域が、５％以下の確率</a:t>
            </a:r>
            <a:r>
              <a:rPr lang="ja-JP" altLang="en-US" sz="2800" dirty="0"/>
              <a:t>で起こり、対立仮説の主張に有利になる範囲を示すからである。</a:t>
            </a:r>
            <a:endParaRPr kumimoji="1" lang="ja-JP" altLang="en-US" sz="2800" dirty="0"/>
          </a:p>
        </p:txBody>
      </p:sp>
    </p:spTree>
    <p:extLst>
      <p:ext uri="{BB962C8B-B14F-4D97-AF65-F5344CB8AC3E}">
        <p14:creationId xmlns:p14="http://schemas.microsoft.com/office/powerpoint/2010/main" val="568960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928804-9ADE-EB20-550A-42371445E70A}"/>
              </a:ext>
            </a:extLst>
          </p:cNvPr>
          <p:cNvSpPr>
            <a:spLocks noGrp="1"/>
          </p:cNvSpPr>
          <p:nvPr>
            <p:ph type="title"/>
          </p:nvPr>
        </p:nvSpPr>
        <p:spPr>
          <a:xfrm>
            <a:off x="2703095" y="658636"/>
            <a:ext cx="6408821" cy="1371600"/>
          </a:xfrm>
          <a:custGeom>
            <a:avLst/>
            <a:gdLst>
              <a:gd name="connsiteX0" fmla="*/ 0 w 6408821"/>
              <a:gd name="connsiteY0" fmla="*/ 0 h 1371600"/>
              <a:gd name="connsiteX1" fmla="*/ 6408821 w 6408821"/>
              <a:gd name="connsiteY1" fmla="*/ 0 h 1371600"/>
              <a:gd name="connsiteX2" fmla="*/ 6408821 w 6408821"/>
              <a:gd name="connsiteY2" fmla="*/ 1371600 h 1371600"/>
              <a:gd name="connsiteX3" fmla="*/ 0 w 6408821"/>
              <a:gd name="connsiteY3" fmla="*/ 1371600 h 1371600"/>
              <a:gd name="connsiteX4" fmla="*/ 0 w 6408821"/>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8821" h="1371600" fill="none" extrusionOk="0">
                <a:moveTo>
                  <a:pt x="0" y="0"/>
                </a:moveTo>
                <a:cubicBezTo>
                  <a:pt x="793798" y="78527"/>
                  <a:pt x="3251285" y="-139425"/>
                  <a:pt x="6408821" y="0"/>
                </a:cubicBezTo>
                <a:cubicBezTo>
                  <a:pt x="6377656" y="322741"/>
                  <a:pt x="6357917" y="703504"/>
                  <a:pt x="6408821" y="1371600"/>
                </a:cubicBezTo>
                <a:cubicBezTo>
                  <a:pt x="5236442" y="1225884"/>
                  <a:pt x="1599445" y="1254816"/>
                  <a:pt x="0" y="1371600"/>
                </a:cubicBezTo>
                <a:cubicBezTo>
                  <a:pt x="-22951" y="881390"/>
                  <a:pt x="-23806" y="374138"/>
                  <a:pt x="0" y="0"/>
                </a:cubicBezTo>
                <a:close/>
              </a:path>
              <a:path w="6408821" h="1371600" stroke="0" extrusionOk="0">
                <a:moveTo>
                  <a:pt x="0" y="0"/>
                </a:moveTo>
                <a:cubicBezTo>
                  <a:pt x="1345869" y="-68319"/>
                  <a:pt x="5566972" y="-42141"/>
                  <a:pt x="6408821" y="0"/>
                </a:cubicBezTo>
                <a:cubicBezTo>
                  <a:pt x="6383114" y="341354"/>
                  <a:pt x="6441435" y="821889"/>
                  <a:pt x="6408821" y="1371600"/>
                </a:cubicBezTo>
                <a:cubicBezTo>
                  <a:pt x="3395148" y="1538809"/>
                  <a:pt x="2663884" y="1303047"/>
                  <a:pt x="0" y="1371600"/>
                </a:cubicBezTo>
                <a:cubicBezTo>
                  <a:pt x="-87118" y="910040"/>
                  <a:pt x="-109298" y="409467"/>
                  <a:pt x="0" y="0"/>
                </a:cubicBezTo>
                <a:close/>
              </a:path>
            </a:pathLst>
          </a:custGeom>
          <a:ln>
            <a:solidFill>
              <a:schemeClr val="tx1"/>
            </a:solidFill>
            <a:extLst>
              <a:ext uri="{C807C97D-BFC1-408E-A445-0C87EB9F89A2}">
                <ask:lineSketchStyleProps xmlns:ask="http://schemas.microsoft.com/office/drawing/2018/sketchyshapes" sd="1080787442">
                  <ask:type>
                    <ask:lineSketchCurved/>
                  </ask:type>
                </ask:lineSketchStyleProps>
              </a:ext>
            </a:extLst>
          </a:ln>
        </p:spPr>
        <p:txBody>
          <a:bodyPr/>
          <a:lstStyle/>
          <a:p>
            <a:r>
              <a:rPr kumimoji="1" lang="ja-JP" altLang="en-US" dirty="0"/>
              <a:t>両側検定と片側検定</a:t>
            </a:r>
          </a:p>
        </p:txBody>
      </p:sp>
    </p:spTree>
    <p:extLst>
      <p:ext uri="{BB962C8B-B14F-4D97-AF65-F5344CB8AC3E}">
        <p14:creationId xmlns:p14="http://schemas.microsoft.com/office/powerpoint/2010/main" val="969275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4DC5FA-3A75-AB9B-2FBB-13FD277D7B5F}"/>
              </a:ext>
            </a:extLst>
          </p:cNvPr>
          <p:cNvSpPr>
            <a:spLocks noGrp="1"/>
          </p:cNvSpPr>
          <p:nvPr>
            <p:ph type="title"/>
          </p:nvPr>
        </p:nvSpPr>
        <p:spPr>
          <a:xfrm>
            <a:off x="752474" y="842619"/>
            <a:ext cx="10687051" cy="1371600"/>
          </a:xfrm>
        </p:spPr>
        <p:txBody>
          <a:bodyPr/>
          <a:lstStyle/>
          <a:p>
            <a:r>
              <a:rPr kumimoji="1" lang="ja-JP" altLang="en-US" dirty="0"/>
              <a:t>実際の計算は難しいので、、</a:t>
            </a:r>
            <a:br>
              <a:rPr kumimoji="1" lang="en-US" altLang="ja-JP" dirty="0"/>
            </a:br>
            <a:r>
              <a:rPr kumimoji="1" lang="ja-JP" altLang="en-US" dirty="0"/>
              <a:t>またまたパソコンにやらせましょう。</a:t>
            </a:r>
          </a:p>
        </p:txBody>
      </p:sp>
    </p:spTree>
    <p:extLst>
      <p:ext uri="{BB962C8B-B14F-4D97-AF65-F5344CB8AC3E}">
        <p14:creationId xmlns:p14="http://schemas.microsoft.com/office/powerpoint/2010/main" val="3113873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D194DB-885D-7EBC-ADE2-0473334A5E5C}"/>
              </a:ext>
            </a:extLst>
          </p:cNvPr>
          <p:cNvSpPr>
            <a:spLocks noGrp="1"/>
          </p:cNvSpPr>
          <p:nvPr>
            <p:ph type="title"/>
          </p:nvPr>
        </p:nvSpPr>
        <p:spPr>
          <a:xfrm>
            <a:off x="600075" y="838867"/>
            <a:ext cx="10991850" cy="1371600"/>
          </a:xfrm>
          <a:custGeom>
            <a:avLst/>
            <a:gdLst>
              <a:gd name="connsiteX0" fmla="*/ 0 w 10991850"/>
              <a:gd name="connsiteY0" fmla="*/ 0 h 1371600"/>
              <a:gd name="connsiteX1" fmla="*/ 578518 w 10991850"/>
              <a:gd name="connsiteY1" fmla="*/ 0 h 1371600"/>
              <a:gd name="connsiteX2" fmla="*/ 1047118 w 10991850"/>
              <a:gd name="connsiteY2" fmla="*/ 0 h 1371600"/>
              <a:gd name="connsiteX3" fmla="*/ 1625637 w 10991850"/>
              <a:gd name="connsiteY3" fmla="*/ 0 h 1371600"/>
              <a:gd name="connsiteX4" fmla="*/ 2314074 w 10991850"/>
              <a:gd name="connsiteY4" fmla="*/ 0 h 1371600"/>
              <a:gd name="connsiteX5" fmla="*/ 3002511 w 10991850"/>
              <a:gd name="connsiteY5" fmla="*/ 0 h 1371600"/>
              <a:gd name="connsiteX6" fmla="*/ 3690948 w 10991850"/>
              <a:gd name="connsiteY6" fmla="*/ 0 h 1371600"/>
              <a:gd name="connsiteX7" fmla="*/ 4489303 w 10991850"/>
              <a:gd name="connsiteY7" fmla="*/ 0 h 1371600"/>
              <a:gd name="connsiteX8" fmla="*/ 5067821 w 10991850"/>
              <a:gd name="connsiteY8" fmla="*/ 0 h 1371600"/>
              <a:gd name="connsiteX9" fmla="*/ 5756258 w 10991850"/>
              <a:gd name="connsiteY9" fmla="*/ 0 h 1371600"/>
              <a:gd name="connsiteX10" fmla="*/ 6334777 w 10991850"/>
              <a:gd name="connsiteY10" fmla="*/ 0 h 1371600"/>
              <a:gd name="connsiteX11" fmla="*/ 6913295 w 10991850"/>
              <a:gd name="connsiteY11" fmla="*/ 0 h 1371600"/>
              <a:gd name="connsiteX12" fmla="*/ 7491814 w 10991850"/>
              <a:gd name="connsiteY12" fmla="*/ 0 h 1371600"/>
              <a:gd name="connsiteX13" fmla="*/ 7740576 w 10991850"/>
              <a:gd name="connsiteY13" fmla="*/ 0 h 1371600"/>
              <a:gd name="connsiteX14" fmla="*/ 8429013 w 10991850"/>
              <a:gd name="connsiteY14" fmla="*/ 0 h 1371600"/>
              <a:gd name="connsiteX15" fmla="*/ 8677776 w 10991850"/>
              <a:gd name="connsiteY15" fmla="*/ 0 h 1371600"/>
              <a:gd name="connsiteX16" fmla="*/ 9256295 w 10991850"/>
              <a:gd name="connsiteY16" fmla="*/ 0 h 1371600"/>
              <a:gd name="connsiteX17" fmla="*/ 10054650 w 10991850"/>
              <a:gd name="connsiteY17" fmla="*/ 0 h 1371600"/>
              <a:gd name="connsiteX18" fmla="*/ 10991850 w 10991850"/>
              <a:gd name="connsiteY18" fmla="*/ 0 h 1371600"/>
              <a:gd name="connsiteX19" fmla="*/ 10991850 w 10991850"/>
              <a:gd name="connsiteY19" fmla="*/ 470916 h 1371600"/>
              <a:gd name="connsiteX20" fmla="*/ 10991850 w 10991850"/>
              <a:gd name="connsiteY20" fmla="*/ 900684 h 1371600"/>
              <a:gd name="connsiteX21" fmla="*/ 10991850 w 10991850"/>
              <a:gd name="connsiteY21" fmla="*/ 1371600 h 1371600"/>
              <a:gd name="connsiteX22" fmla="*/ 10413332 w 10991850"/>
              <a:gd name="connsiteY22" fmla="*/ 1371600 h 1371600"/>
              <a:gd name="connsiteX23" fmla="*/ 9614976 w 10991850"/>
              <a:gd name="connsiteY23" fmla="*/ 1371600 h 1371600"/>
              <a:gd name="connsiteX24" fmla="*/ 8816621 w 10991850"/>
              <a:gd name="connsiteY24" fmla="*/ 1371600 h 1371600"/>
              <a:gd name="connsiteX25" fmla="*/ 8238102 w 10991850"/>
              <a:gd name="connsiteY25" fmla="*/ 1371600 h 1371600"/>
              <a:gd name="connsiteX26" fmla="*/ 7439747 w 10991850"/>
              <a:gd name="connsiteY26" fmla="*/ 1371600 h 1371600"/>
              <a:gd name="connsiteX27" fmla="*/ 6861228 w 10991850"/>
              <a:gd name="connsiteY27" fmla="*/ 1371600 h 1371600"/>
              <a:gd name="connsiteX28" fmla="*/ 6172792 w 10991850"/>
              <a:gd name="connsiteY28" fmla="*/ 1371600 h 1371600"/>
              <a:gd name="connsiteX29" fmla="*/ 5924029 w 10991850"/>
              <a:gd name="connsiteY29" fmla="*/ 1371600 h 1371600"/>
              <a:gd name="connsiteX30" fmla="*/ 5125673 w 10991850"/>
              <a:gd name="connsiteY30" fmla="*/ 1371600 h 1371600"/>
              <a:gd name="connsiteX31" fmla="*/ 4657073 w 10991850"/>
              <a:gd name="connsiteY31" fmla="*/ 1371600 h 1371600"/>
              <a:gd name="connsiteX32" fmla="*/ 3968636 w 10991850"/>
              <a:gd name="connsiteY32" fmla="*/ 1371600 h 1371600"/>
              <a:gd name="connsiteX33" fmla="*/ 3719873 w 10991850"/>
              <a:gd name="connsiteY33" fmla="*/ 1371600 h 1371600"/>
              <a:gd name="connsiteX34" fmla="*/ 2921518 w 10991850"/>
              <a:gd name="connsiteY34" fmla="*/ 1371600 h 1371600"/>
              <a:gd name="connsiteX35" fmla="*/ 2452918 w 10991850"/>
              <a:gd name="connsiteY35" fmla="*/ 1371600 h 1371600"/>
              <a:gd name="connsiteX36" fmla="*/ 1874400 w 10991850"/>
              <a:gd name="connsiteY36" fmla="*/ 1371600 h 1371600"/>
              <a:gd name="connsiteX37" fmla="*/ 1515718 w 10991850"/>
              <a:gd name="connsiteY37" fmla="*/ 1371600 h 1371600"/>
              <a:gd name="connsiteX38" fmla="*/ 827281 w 10991850"/>
              <a:gd name="connsiteY38" fmla="*/ 1371600 h 1371600"/>
              <a:gd name="connsiteX39" fmla="*/ 0 w 10991850"/>
              <a:gd name="connsiteY39" fmla="*/ 1371600 h 1371600"/>
              <a:gd name="connsiteX40" fmla="*/ 0 w 10991850"/>
              <a:gd name="connsiteY40" fmla="*/ 928116 h 1371600"/>
              <a:gd name="connsiteX41" fmla="*/ 0 w 10991850"/>
              <a:gd name="connsiteY41" fmla="*/ 512064 h 1371600"/>
              <a:gd name="connsiteX42" fmla="*/ 0 w 10991850"/>
              <a:gd name="connsiteY42"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991850" h="1371600" fill="none" extrusionOk="0">
                <a:moveTo>
                  <a:pt x="0" y="0"/>
                </a:moveTo>
                <a:cubicBezTo>
                  <a:pt x="275530" y="-205"/>
                  <a:pt x="379290" y="6986"/>
                  <a:pt x="578518" y="0"/>
                </a:cubicBezTo>
                <a:cubicBezTo>
                  <a:pt x="777746" y="-6986"/>
                  <a:pt x="890636" y="12987"/>
                  <a:pt x="1047118" y="0"/>
                </a:cubicBezTo>
                <a:cubicBezTo>
                  <a:pt x="1203600" y="-12987"/>
                  <a:pt x="1479265" y="37620"/>
                  <a:pt x="1625637" y="0"/>
                </a:cubicBezTo>
                <a:cubicBezTo>
                  <a:pt x="1772009" y="-37620"/>
                  <a:pt x="2125953" y="33578"/>
                  <a:pt x="2314074" y="0"/>
                </a:cubicBezTo>
                <a:cubicBezTo>
                  <a:pt x="2502195" y="-33578"/>
                  <a:pt x="2804057" y="80463"/>
                  <a:pt x="3002511" y="0"/>
                </a:cubicBezTo>
                <a:cubicBezTo>
                  <a:pt x="3200965" y="-80463"/>
                  <a:pt x="3434883" y="77284"/>
                  <a:pt x="3690948" y="0"/>
                </a:cubicBezTo>
                <a:cubicBezTo>
                  <a:pt x="3947013" y="-77284"/>
                  <a:pt x="4317255" y="70087"/>
                  <a:pt x="4489303" y="0"/>
                </a:cubicBezTo>
                <a:cubicBezTo>
                  <a:pt x="4661351" y="-70087"/>
                  <a:pt x="4851990" y="14242"/>
                  <a:pt x="5067821" y="0"/>
                </a:cubicBezTo>
                <a:cubicBezTo>
                  <a:pt x="5283652" y="-14242"/>
                  <a:pt x="5617405" y="7475"/>
                  <a:pt x="5756258" y="0"/>
                </a:cubicBezTo>
                <a:cubicBezTo>
                  <a:pt x="5895111" y="-7475"/>
                  <a:pt x="6131694" y="47367"/>
                  <a:pt x="6334777" y="0"/>
                </a:cubicBezTo>
                <a:cubicBezTo>
                  <a:pt x="6537860" y="-47367"/>
                  <a:pt x="6627196" y="18774"/>
                  <a:pt x="6913295" y="0"/>
                </a:cubicBezTo>
                <a:cubicBezTo>
                  <a:pt x="7199394" y="-18774"/>
                  <a:pt x="7277021" y="28793"/>
                  <a:pt x="7491814" y="0"/>
                </a:cubicBezTo>
                <a:cubicBezTo>
                  <a:pt x="7706607" y="-28793"/>
                  <a:pt x="7684206" y="21999"/>
                  <a:pt x="7740576" y="0"/>
                </a:cubicBezTo>
                <a:cubicBezTo>
                  <a:pt x="7796946" y="-21999"/>
                  <a:pt x="8234682" y="33448"/>
                  <a:pt x="8429013" y="0"/>
                </a:cubicBezTo>
                <a:cubicBezTo>
                  <a:pt x="8623344" y="-33448"/>
                  <a:pt x="8561845" y="26120"/>
                  <a:pt x="8677776" y="0"/>
                </a:cubicBezTo>
                <a:cubicBezTo>
                  <a:pt x="8793707" y="-26120"/>
                  <a:pt x="8989414" y="38977"/>
                  <a:pt x="9256295" y="0"/>
                </a:cubicBezTo>
                <a:cubicBezTo>
                  <a:pt x="9523176" y="-38977"/>
                  <a:pt x="9877899" y="84000"/>
                  <a:pt x="10054650" y="0"/>
                </a:cubicBezTo>
                <a:cubicBezTo>
                  <a:pt x="10231402" y="-84000"/>
                  <a:pt x="10631469" y="53641"/>
                  <a:pt x="10991850" y="0"/>
                </a:cubicBezTo>
                <a:cubicBezTo>
                  <a:pt x="10994185" y="199966"/>
                  <a:pt x="10947515" y="368855"/>
                  <a:pt x="10991850" y="470916"/>
                </a:cubicBezTo>
                <a:cubicBezTo>
                  <a:pt x="11036185" y="572977"/>
                  <a:pt x="10981210" y="806781"/>
                  <a:pt x="10991850" y="900684"/>
                </a:cubicBezTo>
                <a:cubicBezTo>
                  <a:pt x="11002490" y="994587"/>
                  <a:pt x="10947940" y="1216029"/>
                  <a:pt x="10991850" y="1371600"/>
                </a:cubicBezTo>
                <a:cubicBezTo>
                  <a:pt x="10726395" y="1373991"/>
                  <a:pt x="10542936" y="1331382"/>
                  <a:pt x="10413332" y="1371600"/>
                </a:cubicBezTo>
                <a:cubicBezTo>
                  <a:pt x="10283728" y="1411818"/>
                  <a:pt x="9808809" y="1330725"/>
                  <a:pt x="9614976" y="1371600"/>
                </a:cubicBezTo>
                <a:cubicBezTo>
                  <a:pt x="9421143" y="1412475"/>
                  <a:pt x="9022067" y="1352378"/>
                  <a:pt x="8816621" y="1371600"/>
                </a:cubicBezTo>
                <a:cubicBezTo>
                  <a:pt x="8611175" y="1390822"/>
                  <a:pt x="8377108" y="1311882"/>
                  <a:pt x="8238102" y="1371600"/>
                </a:cubicBezTo>
                <a:cubicBezTo>
                  <a:pt x="8099096" y="1431318"/>
                  <a:pt x="7779228" y="1319180"/>
                  <a:pt x="7439747" y="1371600"/>
                </a:cubicBezTo>
                <a:cubicBezTo>
                  <a:pt x="7100267" y="1424020"/>
                  <a:pt x="7114159" y="1338653"/>
                  <a:pt x="6861228" y="1371600"/>
                </a:cubicBezTo>
                <a:cubicBezTo>
                  <a:pt x="6608297" y="1404547"/>
                  <a:pt x="6378311" y="1305526"/>
                  <a:pt x="6172792" y="1371600"/>
                </a:cubicBezTo>
                <a:cubicBezTo>
                  <a:pt x="5967273" y="1437674"/>
                  <a:pt x="5985887" y="1352476"/>
                  <a:pt x="5924029" y="1371600"/>
                </a:cubicBezTo>
                <a:cubicBezTo>
                  <a:pt x="5862171" y="1390724"/>
                  <a:pt x="5343822" y="1329874"/>
                  <a:pt x="5125673" y="1371600"/>
                </a:cubicBezTo>
                <a:cubicBezTo>
                  <a:pt x="4907524" y="1413326"/>
                  <a:pt x="4887489" y="1371095"/>
                  <a:pt x="4657073" y="1371600"/>
                </a:cubicBezTo>
                <a:cubicBezTo>
                  <a:pt x="4426657" y="1372105"/>
                  <a:pt x="4164121" y="1333547"/>
                  <a:pt x="3968636" y="1371600"/>
                </a:cubicBezTo>
                <a:cubicBezTo>
                  <a:pt x="3773151" y="1409653"/>
                  <a:pt x="3789079" y="1350089"/>
                  <a:pt x="3719873" y="1371600"/>
                </a:cubicBezTo>
                <a:cubicBezTo>
                  <a:pt x="3650667" y="1393111"/>
                  <a:pt x="3131482" y="1344875"/>
                  <a:pt x="2921518" y="1371600"/>
                </a:cubicBezTo>
                <a:cubicBezTo>
                  <a:pt x="2711555" y="1398325"/>
                  <a:pt x="2568409" y="1355276"/>
                  <a:pt x="2452918" y="1371600"/>
                </a:cubicBezTo>
                <a:cubicBezTo>
                  <a:pt x="2337427" y="1387924"/>
                  <a:pt x="2052240" y="1332468"/>
                  <a:pt x="1874400" y="1371600"/>
                </a:cubicBezTo>
                <a:cubicBezTo>
                  <a:pt x="1696560" y="1410732"/>
                  <a:pt x="1612591" y="1331150"/>
                  <a:pt x="1515718" y="1371600"/>
                </a:cubicBezTo>
                <a:cubicBezTo>
                  <a:pt x="1418845" y="1412050"/>
                  <a:pt x="1154547" y="1313253"/>
                  <a:pt x="827281" y="1371600"/>
                </a:cubicBezTo>
                <a:cubicBezTo>
                  <a:pt x="500015" y="1429947"/>
                  <a:pt x="249984" y="1305817"/>
                  <a:pt x="0" y="1371600"/>
                </a:cubicBezTo>
                <a:cubicBezTo>
                  <a:pt x="-27302" y="1281221"/>
                  <a:pt x="11748" y="1126655"/>
                  <a:pt x="0" y="928116"/>
                </a:cubicBezTo>
                <a:cubicBezTo>
                  <a:pt x="-11748" y="729577"/>
                  <a:pt x="18226" y="604185"/>
                  <a:pt x="0" y="512064"/>
                </a:cubicBezTo>
                <a:cubicBezTo>
                  <a:pt x="-18226" y="419943"/>
                  <a:pt x="55710" y="146475"/>
                  <a:pt x="0" y="0"/>
                </a:cubicBezTo>
                <a:close/>
              </a:path>
              <a:path w="10991850" h="1371600" stroke="0" extrusionOk="0">
                <a:moveTo>
                  <a:pt x="0" y="0"/>
                </a:moveTo>
                <a:cubicBezTo>
                  <a:pt x="185990" y="-32413"/>
                  <a:pt x="352421" y="14675"/>
                  <a:pt x="468600" y="0"/>
                </a:cubicBezTo>
                <a:cubicBezTo>
                  <a:pt x="584779" y="-14675"/>
                  <a:pt x="654743" y="15683"/>
                  <a:pt x="717363" y="0"/>
                </a:cubicBezTo>
                <a:cubicBezTo>
                  <a:pt x="779983" y="-15683"/>
                  <a:pt x="1139508" y="3685"/>
                  <a:pt x="1515718" y="0"/>
                </a:cubicBezTo>
                <a:cubicBezTo>
                  <a:pt x="1891928" y="-3685"/>
                  <a:pt x="1819847" y="5733"/>
                  <a:pt x="1984318" y="0"/>
                </a:cubicBezTo>
                <a:cubicBezTo>
                  <a:pt x="2148789" y="-5733"/>
                  <a:pt x="2275173" y="2833"/>
                  <a:pt x="2452918" y="0"/>
                </a:cubicBezTo>
                <a:cubicBezTo>
                  <a:pt x="2630663" y="-2833"/>
                  <a:pt x="2975865" y="15673"/>
                  <a:pt x="3251274" y="0"/>
                </a:cubicBezTo>
                <a:cubicBezTo>
                  <a:pt x="3526683" y="-15673"/>
                  <a:pt x="3450300" y="21853"/>
                  <a:pt x="3609955" y="0"/>
                </a:cubicBezTo>
                <a:cubicBezTo>
                  <a:pt x="3769610" y="-21853"/>
                  <a:pt x="4052947" y="11020"/>
                  <a:pt x="4408310" y="0"/>
                </a:cubicBezTo>
                <a:cubicBezTo>
                  <a:pt x="4763674" y="-11020"/>
                  <a:pt x="4976195" y="85440"/>
                  <a:pt x="5206666" y="0"/>
                </a:cubicBezTo>
                <a:cubicBezTo>
                  <a:pt x="5437137" y="-85440"/>
                  <a:pt x="5662696" y="28385"/>
                  <a:pt x="5785184" y="0"/>
                </a:cubicBezTo>
                <a:cubicBezTo>
                  <a:pt x="5907672" y="-28385"/>
                  <a:pt x="6310026" y="57853"/>
                  <a:pt x="6583540" y="0"/>
                </a:cubicBezTo>
                <a:cubicBezTo>
                  <a:pt x="6857054" y="-57853"/>
                  <a:pt x="6902473" y="11386"/>
                  <a:pt x="7052140" y="0"/>
                </a:cubicBezTo>
                <a:cubicBezTo>
                  <a:pt x="7201807" y="-11386"/>
                  <a:pt x="7341727" y="34543"/>
                  <a:pt x="7520739" y="0"/>
                </a:cubicBezTo>
                <a:cubicBezTo>
                  <a:pt x="7699751" y="-34543"/>
                  <a:pt x="7999950" y="38428"/>
                  <a:pt x="8209176" y="0"/>
                </a:cubicBezTo>
                <a:cubicBezTo>
                  <a:pt x="8418402" y="-38428"/>
                  <a:pt x="8584036" y="23259"/>
                  <a:pt x="8677776" y="0"/>
                </a:cubicBezTo>
                <a:cubicBezTo>
                  <a:pt x="8771516" y="-23259"/>
                  <a:pt x="9255438" y="7389"/>
                  <a:pt x="9476132" y="0"/>
                </a:cubicBezTo>
                <a:cubicBezTo>
                  <a:pt x="9696826" y="-7389"/>
                  <a:pt x="10012706" y="26210"/>
                  <a:pt x="10274487" y="0"/>
                </a:cubicBezTo>
                <a:cubicBezTo>
                  <a:pt x="10536268" y="-26210"/>
                  <a:pt x="10722999" y="57796"/>
                  <a:pt x="10991850" y="0"/>
                </a:cubicBezTo>
                <a:cubicBezTo>
                  <a:pt x="11005599" y="152065"/>
                  <a:pt x="10938864" y="293241"/>
                  <a:pt x="10991850" y="443484"/>
                </a:cubicBezTo>
                <a:cubicBezTo>
                  <a:pt x="11044836" y="593727"/>
                  <a:pt x="10944324" y="753983"/>
                  <a:pt x="10991850" y="859536"/>
                </a:cubicBezTo>
                <a:cubicBezTo>
                  <a:pt x="11039376" y="965089"/>
                  <a:pt x="10984291" y="1155356"/>
                  <a:pt x="10991850" y="1371600"/>
                </a:cubicBezTo>
                <a:cubicBezTo>
                  <a:pt x="10799761" y="1382084"/>
                  <a:pt x="10515354" y="1342557"/>
                  <a:pt x="10303413" y="1371600"/>
                </a:cubicBezTo>
                <a:cubicBezTo>
                  <a:pt x="10091472" y="1400643"/>
                  <a:pt x="10033644" y="1369568"/>
                  <a:pt x="9944732" y="1371600"/>
                </a:cubicBezTo>
                <a:cubicBezTo>
                  <a:pt x="9855820" y="1373632"/>
                  <a:pt x="9580635" y="1330040"/>
                  <a:pt x="9366213" y="1371600"/>
                </a:cubicBezTo>
                <a:cubicBezTo>
                  <a:pt x="9151791" y="1413160"/>
                  <a:pt x="9198877" y="1368194"/>
                  <a:pt x="9117450" y="1371600"/>
                </a:cubicBezTo>
                <a:cubicBezTo>
                  <a:pt x="9036023" y="1375006"/>
                  <a:pt x="8964235" y="1344586"/>
                  <a:pt x="8868687" y="1371600"/>
                </a:cubicBezTo>
                <a:cubicBezTo>
                  <a:pt x="8773139" y="1398614"/>
                  <a:pt x="8557197" y="1311442"/>
                  <a:pt x="8290169" y="1371600"/>
                </a:cubicBezTo>
                <a:cubicBezTo>
                  <a:pt x="8023141" y="1431758"/>
                  <a:pt x="8105133" y="1334288"/>
                  <a:pt x="7931488" y="1371600"/>
                </a:cubicBezTo>
                <a:cubicBezTo>
                  <a:pt x="7757843" y="1408912"/>
                  <a:pt x="7522312" y="1313264"/>
                  <a:pt x="7243051" y="1371600"/>
                </a:cubicBezTo>
                <a:cubicBezTo>
                  <a:pt x="6963790" y="1429936"/>
                  <a:pt x="7027374" y="1365667"/>
                  <a:pt x="6884369" y="1371600"/>
                </a:cubicBezTo>
                <a:cubicBezTo>
                  <a:pt x="6741364" y="1377533"/>
                  <a:pt x="6425041" y="1342909"/>
                  <a:pt x="6195932" y="1371600"/>
                </a:cubicBezTo>
                <a:cubicBezTo>
                  <a:pt x="5966823" y="1400291"/>
                  <a:pt x="5999520" y="1358009"/>
                  <a:pt x="5947169" y="1371600"/>
                </a:cubicBezTo>
                <a:cubicBezTo>
                  <a:pt x="5894818" y="1385191"/>
                  <a:pt x="5589416" y="1370833"/>
                  <a:pt x="5258732" y="1371600"/>
                </a:cubicBezTo>
                <a:cubicBezTo>
                  <a:pt x="4928048" y="1372367"/>
                  <a:pt x="5022950" y="1346689"/>
                  <a:pt x="4900051" y="1371600"/>
                </a:cubicBezTo>
                <a:cubicBezTo>
                  <a:pt x="4777152" y="1396511"/>
                  <a:pt x="4744807" y="1343006"/>
                  <a:pt x="4651288" y="1371600"/>
                </a:cubicBezTo>
                <a:cubicBezTo>
                  <a:pt x="4557769" y="1400194"/>
                  <a:pt x="4471121" y="1369306"/>
                  <a:pt x="4292607" y="1371600"/>
                </a:cubicBezTo>
                <a:cubicBezTo>
                  <a:pt x="4114093" y="1373894"/>
                  <a:pt x="3930275" y="1331965"/>
                  <a:pt x="3604170" y="1371600"/>
                </a:cubicBezTo>
                <a:cubicBezTo>
                  <a:pt x="3278065" y="1411235"/>
                  <a:pt x="3348848" y="1365205"/>
                  <a:pt x="3245488" y="1371600"/>
                </a:cubicBezTo>
                <a:cubicBezTo>
                  <a:pt x="3142128" y="1377995"/>
                  <a:pt x="3100016" y="1368746"/>
                  <a:pt x="2996725" y="1371600"/>
                </a:cubicBezTo>
                <a:cubicBezTo>
                  <a:pt x="2893434" y="1374454"/>
                  <a:pt x="2812147" y="1347351"/>
                  <a:pt x="2638044" y="1371600"/>
                </a:cubicBezTo>
                <a:cubicBezTo>
                  <a:pt x="2463941" y="1395849"/>
                  <a:pt x="2387146" y="1327838"/>
                  <a:pt x="2169444" y="1371600"/>
                </a:cubicBezTo>
                <a:cubicBezTo>
                  <a:pt x="1951742" y="1415362"/>
                  <a:pt x="1769041" y="1358426"/>
                  <a:pt x="1590926" y="1371600"/>
                </a:cubicBezTo>
                <a:cubicBezTo>
                  <a:pt x="1412811" y="1384774"/>
                  <a:pt x="1344694" y="1339355"/>
                  <a:pt x="1232244" y="1371600"/>
                </a:cubicBezTo>
                <a:cubicBezTo>
                  <a:pt x="1119794" y="1403845"/>
                  <a:pt x="329718" y="1350129"/>
                  <a:pt x="0" y="1371600"/>
                </a:cubicBezTo>
                <a:cubicBezTo>
                  <a:pt x="-14535" y="1192923"/>
                  <a:pt x="5868" y="1047267"/>
                  <a:pt x="0" y="914400"/>
                </a:cubicBezTo>
                <a:cubicBezTo>
                  <a:pt x="-5868" y="781533"/>
                  <a:pt x="37269" y="624951"/>
                  <a:pt x="0" y="457200"/>
                </a:cubicBezTo>
                <a:cubicBezTo>
                  <a:pt x="-37269" y="289449"/>
                  <a:pt x="37019" y="166575"/>
                  <a:pt x="0" y="0"/>
                </a:cubicBezTo>
                <a:close/>
              </a:path>
            </a:pathLst>
          </a:custGeom>
          <a:ln w="38100">
            <a:solidFill>
              <a:schemeClr val="tx1"/>
            </a:solidFill>
            <a:extLst>
              <a:ext uri="{C807C97D-BFC1-408E-A445-0C87EB9F89A2}">
                <ask:lineSketchStyleProps xmlns:ask="http://schemas.microsoft.com/office/drawing/2018/sketchyshapes" sd="1219033472">
                  <ask:type>
                    <ask:lineSketchScribble/>
                  </ask:type>
                </ask:lineSketchStyleProps>
              </a:ext>
            </a:extLst>
          </a:ln>
        </p:spPr>
        <p:txBody>
          <a:bodyPr/>
          <a:lstStyle/>
          <a:p>
            <a:r>
              <a:rPr kumimoji="1" lang="ja-JP" altLang="en-US" dirty="0"/>
              <a:t>パソコンは、</a:t>
            </a:r>
            <a:r>
              <a:rPr kumimoji="1" lang="ja-JP" altLang="en-US" b="1" dirty="0">
                <a:solidFill>
                  <a:srgbClr val="FF0000"/>
                </a:solidFill>
              </a:rPr>
              <a:t>ｐ値</a:t>
            </a:r>
            <a:r>
              <a:rPr kumimoji="1" lang="ja-JP" altLang="en-US" dirty="0"/>
              <a:t>を計算してくれます。</a:t>
            </a:r>
          </a:p>
        </p:txBody>
      </p:sp>
      <p:sp>
        <p:nvSpPr>
          <p:cNvPr id="4" name="テキスト ボックス 3">
            <a:extLst>
              <a:ext uri="{FF2B5EF4-FFF2-40B4-BE49-F238E27FC236}">
                <a16:creationId xmlns:a16="http://schemas.microsoft.com/office/drawing/2014/main" id="{B33C6443-823C-2041-E630-F84AB71A48E6}"/>
              </a:ext>
            </a:extLst>
          </p:cNvPr>
          <p:cNvSpPr txBox="1"/>
          <p:nvPr/>
        </p:nvSpPr>
        <p:spPr>
          <a:xfrm>
            <a:off x="720147" y="2664752"/>
            <a:ext cx="11148580" cy="1200329"/>
          </a:xfrm>
          <a:prstGeom prst="rect">
            <a:avLst/>
          </a:prstGeom>
          <a:noFill/>
        </p:spPr>
        <p:txBody>
          <a:bodyPr wrap="square">
            <a:spAutoFit/>
          </a:bodyPr>
          <a:lstStyle/>
          <a:p>
            <a:r>
              <a:rPr kumimoji="1" lang="ja-JP" altLang="en-US" sz="3600" dirty="0"/>
              <a:t>ｐ値とは、、得られたデータ以上に対立仮説に有利なデータが得られる確率を示す。</a:t>
            </a:r>
            <a:endParaRPr lang="ja-JP" altLang="en-US" sz="3600" dirty="0"/>
          </a:p>
        </p:txBody>
      </p:sp>
      <p:sp>
        <p:nvSpPr>
          <p:cNvPr id="5" name="矢印: 下 4">
            <a:extLst>
              <a:ext uri="{FF2B5EF4-FFF2-40B4-BE49-F238E27FC236}">
                <a16:creationId xmlns:a16="http://schemas.microsoft.com/office/drawing/2014/main" id="{1A83FF62-0E0B-E90F-AEEC-CE03C5FE1115}"/>
              </a:ext>
            </a:extLst>
          </p:cNvPr>
          <p:cNvSpPr/>
          <p:nvPr/>
        </p:nvSpPr>
        <p:spPr>
          <a:xfrm>
            <a:off x="5816600" y="4106930"/>
            <a:ext cx="558800" cy="424872"/>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EA833C6-4C8F-357A-C694-010486D69E66}"/>
              </a:ext>
            </a:extLst>
          </p:cNvPr>
          <p:cNvSpPr txBox="1"/>
          <p:nvPr/>
        </p:nvSpPr>
        <p:spPr>
          <a:xfrm>
            <a:off x="258504" y="4932791"/>
            <a:ext cx="11674991" cy="584775"/>
          </a:xfrm>
          <a:prstGeom prst="rect">
            <a:avLst/>
          </a:prstGeom>
          <a:noFill/>
        </p:spPr>
        <p:txBody>
          <a:bodyPr wrap="none" rtlCol="0">
            <a:spAutoFit/>
          </a:bodyPr>
          <a:lstStyle/>
          <a:p>
            <a:r>
              <a:rPr kumimoji="1" lang="ja-JP" altLang="en-US" sz="3200" dirty="0">
                <a:solidFill>
                  <a:srgbClr val="FF0000"/>
                </a:solidFill>
              </a:rPr>
              <a:t>ｐ値が有意水準よりも小さければ、帰無仮説は棄却される！！</a:t>
            </a:r>
          </a:p>
        </p:txBody>
      </p:sp>
    </p:spTree>
    <p:extLst>
      <p:ext uri="{BB962C8B-B14F-4D97-AF65-F5344CB8AC3E}">
        <p14:creationId xmlns:p14="http://schemas.microsoft.com/office/powerpoint/2010/main" val="7566200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7961C3-8B1F-F3FA-5148-7C2348E38001}"/>
              </a:ext>
            </a:extLst>
          </p:cNvPr>
          <p:cNvSpPr>
            <a:spLocks noGrp="1"/>
          </p:cNvSpPr>
          <p:nvPr>
            <p:ph type="title"/>
          </p:nvPr>
        </p:nvSpPr>
        <p:spPr>
          <a:xfrm>
            <a:off x="688109" y="457866"/>
            <a:ext cx="10058400" cy="1371600"/>
          </a:xfrm>
        </p:spPr>
        <p:txBody>
          <a:bodyPr/>
          <a:lstStyle/>
          <a:p>
            <a:r>
              <a:rPr kumimoji="1" lang="ja-JP" altLang="en-US" sz="3600" dirty="0"/>
              <a:t>例えば、</a:t>
            </a:r>
          </a:p>
        </p:txBody>
      </p:sp>
      <p:sp>
        <p:nvSpPr>
          <p:cNvPr id="4" name="テキスト ボックス 3">
            <a:extLst>
              <a:ext uri="{FF2B5EF4-FFF2-40B4-BE49-F238E27FC236}">
                <a16:creationId xmlns:a16="http://schemas.microsoft.com/office/drawing/2014/main" id="{7FF2E94C-D7E8-8AB8-A6DC-2E71EB03384F}"/>
              </a:ext>
            </a:extLst>
          </p:cNvPr>
          <p:cNvSpPr txBox="1"/>
          <p:nvPr/>
        </p:nvSpPr>
        <p:spPr>
          <a:xfrm>
            <a:off x="2128982" y="1898135"/>
            <a:ext cx="7934036" cy="769441"/>
          </a:xfrm>
          <a:custGeom>
            <a:avLst/>
            <a:gdLst>
              <a:gd name="csX0" fmla="*/ 0 w 7934036"/>
              <a:gd name="csY0" fmla="*/ 0 h 769441"/>
              <a:gd name="csX1" fmla="*/ 7934036 w 7934036"/>
              <a:gd name="csY1" fmla="*/ 0 h 769441"/>
              <a:gd name="csX2" fmla="*/ 7934036 w 7934036"/>
              <a:gd name="csY2" fmla="*/ 769441 h 769441"/>
              <a:gd name="csX3" fmla="*/ 0 w 7934036"/>
              <a:gd name="csY3" fmla="*/ 769441 h 769441"/>
              <a:gd name="csX4" fmla="*/ 0 w 7934036"/>
              <a:gd name="csY4" fmla="*/ 0 h 769441"/>
            </a:gdLst>
            <a:ahLst/>
            <a:cxnLst>
              <a:cxn ang="0">
                <a:pos x="csX0" y="csY0"/>
              </a:cxn>
              <a:cxn ang="0">
                <a:pos x="csX1" y="csY1"/>
              </a:cxn>
              <a:cxn ang="0">
                <a:pos x="csX2" y="csY2"/>
              </a:cxn>
              <a:cxn ang="0">
                <a:pos x="csX3" y="csY3"/>
              </a:cxn>
              <a:cxn ang="0">
                <a:pos x="csX4" y="csY4"/>
              </a:cxn>
            </a:cxnLst>
            <a:rect l="l" t="t" r="r" b="b"/>
            <a:pathLst>
              <a:path w="7934036" h="769441" extrusionOk="0">
                <a:moveTo>
                  <a:pt x="0" y="0"/>
                </a:moveTo>
                <a:cubicBezTo>
                  <a:pt x="1235157" y="-149159"/>
                  <a:pt x="5764675" y="-118151"/>
                  <a:pt x="7934036" y="0"/>
                </a:cubicBezTo>
                <a:cubicBezTo>
                  <a:pt x="7892298" y="377478"/>
                  <a:pt x="7978476" y="631222"/>
                  <a:pt x="7934036" y="769441"/>
                </a:cubicBezTo>
                <a:cubicBezTo>
                  <a:pt x="5348926" y="690577"/>
                  <a:pt x="3092968" y="655719"/>
                  <a:pt x="0" y="769441"/>
                </a:cubicBezTo>
                <a:cubicBezTo>
                  <a:pt x="-43613" y="440558"/>
                  <a:pt x="9314" y="97770"/>
                  <a:pt x="0" y="0"/>
                </a:cubicBezTo>
                <a:close/>
              </a:path>
            </a:pathLst>
          </a:custGeom>
          <a:noFill/>
          <a:ln>
            <a:solidFill>
              <a:schemeClr val="tx1"/>
            </a:solidFill>
            <a:prstDash val="solid"/>
            <a:extLst>
              <a:ext uri="{C807C97D-BFC1-408E-A445-0C87EB9F89A2}">
                <ask:lineSketchStyleProps xmlns:ask="http://schemas.microsoft.com/office/drawing/2018/sketchyshapes" sd="3153551956">
                  <a:prstGeom prst="rect">
                    <a:avLst/>
                  </a:prstGeom>
                  <ask:type>
                    <ask:lineSketchCurved/>
                  </ask:type>
                </ask:lineSketchStyleProps>
              </a:ext>
            </a:extLst>
          </a:ln>
        </p:spPr>
        <p:txBody>
          <a:bodyPr wrap="square">
            <a:spAutoFit/>
          </a:bodyPr>
          <a:lstStyle/>
          <a:p>
            <a:r>
              <a:rPr kumimoji="1" lang="ja-JP" altLang="en-US" sz="4400" dirty="0"/>
              <a:t>　</a:t>
            </a:r>
            <a:r>
              <a:rPr kumimoji="1" lang="en-US" altLang="ja-JP" sz="4400" dirty="0"/>
              <a:t>p</a:t>
            </a:r>
            <a:r>
              <a:rPr kumimoji="1" lang="ja-JP" altLang="en-US" sz="4400" dirty="0"/>
              <a:t>値　＝　</a:t>
            </a:r>
            <a:r>
              <a:rPr kumimoji="1" lang="en-US" altLang="ja-JP" sz="4400" dirty="0"/>
              <a:t>0.048</a:t>
            </a:r>
            <a:r>
              <a:rPr kumimoji="1" lang="ja-JP" altLang="en-US" sz="4400" dirty="0"/>
              <a:t>　＝　</a:t>
            </a:r>
            <a:r>
              <a:rPr kumimoji="1" lang="en-US" altLang="ja-JP" sz="4400" dirty="0"/>
              <a:t>4.8</a:t>
            </a:r>
            <a:r>
              <a:rPr kumimoji="1" lang="ja-JP" altLang="en-US" sz="4400" dirty="0"/>
              <a:t>％　</a:t>
            </a:r>
            <a:endParaRPr lang="ja-JP" altLang="en-US" sz="4400" dirty="0"/>
          </a:p>
        </p:txBody>
      </p:sp>
      <p:sp>
        <p:nvSpPr>
          <p:cNvPr id="6" name="テキスト ボックス 5">
            <a:extLst>
              <a:ext uri="{FF2B5EF4-FFF2-40B4-BE49-F238E27FC236}">
                <a16:creationId xmlns:a16="http://schemas.microsoft.com/office/drawing/2014/main" id="{C756653D-2517-850C-D5E8-C35CEC68E693}"/>
              </a:ext>
            </a:extLst>
          </p:cNvPr>
          <p:cNvSpPr txBox="1"/>
          <p:nvPr/>
        </p:nvSpPr>
        <p:spPr>
          <a:xfrm>
            <a:off x="1145308" y="3429000"/>
            <a:ext cx="10073592" cy="523220"/>
          </a:xfrm>
          <a:prstGeom prst="rect">
            <a:avLst/>
          </a:prstGeom>
          <a:noFill/>
        </p:spPr>
        <p:txBody>
          <a:bodyPr wrap="none" rtlCol="0">
            <a:spAutoFit/>
          </a:bodyPr>
          <a:lstStyle/>
          <a:p>
            <a:r>
              <a:rPr kumimoji="1" lang="ja-JP" altLang="en-US" sz="2800" dirty="0"/>
              <a:t>有意水準を</a:t>
            </a:r>
            <a:r>
              <a:rPr kumimoji="1" lang="en-US" altLang="ja-JP" sz="2800" dirty="0"/>
              <a:t>5</a:t>
            </a:r>
            <a:r>
              <a:rPr kumimoji="1" lang="ja-JP" altLang="en-US" sz="2800" dirty="0"/>
              <a:t>％に設定した場合　：　帰無仮説が棄却される。</a:t>
            </a:r>
          </a:p>
        </p:txBody>
      </p:sp>
      <p:sp>
        <p:nvSpPr>
          <p:cNvPr id="7" name="テキスト ボックス 6">
            <a:extLst>
              <a:ext uri="{FF2B5EF4-FFF2-40B4-BE49-F238E27FC236}">
                <a16:creationId xmlns:a16="http://schemas.microsoft.com/office/drawing/2014/main" id="{8A894514-FC45-F0A6-82E5-7AB8348FF593}"/>
              </a:ext>
            </a:extLst>
          </p:cNvPr>
          <p:cNvSpPr txBox="1"/>
          <p:nvPr/>
        </p:nvSpPr>
        <p:spPr>
          <a:xfrm>
            <a:off x="1145308" y="4452034"/>
            <a:ext cx="10432664" cy="523220"/>
          </a:xfrm>
          <a:prstGeom prst="rect">
            <a:avLst/>
          </a:prstGeom>
          <a:noFill/>
        </p:spPr>
        <p:txBody>
          <a:bodyPr wrap="none" rtlCol="0">
            <a:spAutoFit/>
          </a:bodyPr>
          <a:lstStyle/>
          <a:p>
            <a:r>
              <a:rPr kumimoji="1" lang="ja-JP" altLang="en-US" sz="2800" dirty="0"/>
              <a:t>有意水準を</a:t>
            </a:r>
            <a:r>
              <a:rPr lang="en-US" altLang="ja-JP" sz="2800" dirty="0"/>
              <a:t>1</a:t>
            </a:r>
            <a:r>
              <a:rPr kumimoji="1" lang="ja-JP" altLang="en-US" sz="2800" dirty="0"/>
              <a:t>％に設定した場合　：　帰無仮説が棄却されない。</a:t>
            </a:r>
          </a:p>
        </p:txBody>
      </p:sp>
    </p:spTree>
    <p:extLst>
      <p:ext uri="{BB962C8B-B14F-4D97-AF65-F5344CB8AC3E}">
        <p14:creationId xmlns:p14="http://schemas.microsoft.com/office/powerpoint/2010/main" val="1014560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902CE3-037E-2A90-0F63-192AA6622713}"/>
              </a:ext>
            </a:extLst>
          </p:cNvPr>
          <p:cNvSpPr>
            <a:spLocks noGrp="1"/>
          </p:cNvSpPr>
          <p:nvPr>
            <p:ph type="title"/>
          </p:nvPr>
        </p:nvSpPr>
        <p:spPr>
          <a:xfrm>
            <a:off x="411019" y="97647"/>
            <a:ext cx="10058400" cy="1371600"/>
          </a:xfrm>
        </p:spPr>
        <p:txBody>
          <a:bodyPr/>
          <a:lstStyle/>
          <a:p>
            <a:r>
              <a:rPr kumimoji="1" lang="ja-JP" altLang="en-US" sz="4000" dirty="0"/>
              <a:t>ｐ値を計算する。</a:t>
            </a:r>
          </a:p>
        </p:txBody>
      </p:sp>
      <p:sp>
        <p:nvSpPr>
          <p:cNvPr id="3" name="テキスト ボックス 2">
            <a:extLst>
              <a:ext uri="{FF2B5EF4-FFF2-40B4-BE49-F238E27FC236}">
                <a16:creationId xmlns:a16="http://schemas.microsoft.com/office/drawing/2014/main" id="{2F6611A5-5B5E-C0C4-C802-10628E561817}"/>
              </a:ext>
            </a:extLst>
          </p:cNvPr>
          <p:cNvSpPr txBox="1"/>
          <p:nvPr/>
        </p:nvSpPr>
        <p:spPr>
          <a:xfrm flipH="1">
            <a:off x="569798" y="1469247"/>
            <a:ext cx="10769600" cy="4616648"/>
          </a:xfrm>
          <a:custGeom>
            <a:avLst/>
            <a:gdLst>
              <a:gd name="csX0" fmla="*/ 0 w 10769600"/>
              <a:gd name="csY0" fmla="*/ 0 h 4616648"/>
              <a:gd name="csX1" fmla="*/ 490615 w 10769600"/>
              <a:gd name="csY1" fmla="*/ 0 h 4616648"/>
              <a:gd name="csX2" fmla="*/ 1196622 w 10769600"/>
              <a:gd name="csY2" fmla="*/ 0 h 4616648"/>
              <a:gd name="csX3" fmla="*/ 1579541 w 10769600"/>
              <a:gd name="csY3" fmla="*/ 0 h 4616648"/>
              <a:gd name="csX4" fmla="*/ 1854764 w 10769600"/>
              <a:gd name="csY4" fmla="*/ 0 h 4616648"/>
              <a:gd name="csX5" fmla="*/ 2129988 w 10769600"/>
              <a:gd name="csY5" fmla="*/ 0 h 4616648"/>
              <a:gd name="csX6" fmla="*/ 2728299 w 10769600"/>
              <a:gd name="csY6" fmla="*/ 0 h 4616648"/>
              <a:gd name="csX7" fmla="*/ 3218914 w 10769600"/>
              <a:gd name="csY7" fmla="*/ 0 h 4616648"/>
              <a:gd name="csX8" fmla="*/ 3817225 w 10769600"/>
              <a:gd name="csY8" fmla="*/ 0 h 4616648"/>
              <a:gd name="csX9" fmla="*/ 4092448 w 10769600"/>
              <a:gd name="csY9" fmla="*/ 0 h 4616648"/>
              <a:gd name="csX10" fmla="*/ 4475367 w 10769600"/>
              <a:gd name="csY10" fmla="*/ 0 h 4616648"/>
              <a:gd name="csX11" fmla="*/ 4858286 w 10769600"/>
              <a:gd name="csY11" fmla="*/ 0 h 4616648"/>
              <a:gd name="csX12" fmla="*/ 5671989 w 10769600"/>
              <a:gd name="csY12" fmla="*/ 0 h 4616648"/>
              <a:gd name="csX13" fmla="*/ 6485692 w 10769600"/>
              <a:gd name="csY13" fmla="*/ 0 h 4616648"/>
              <a:gd name="csX14" fmla="*/ 6868612 w 10769600"/>
              <a:gd name="csY14" fmla="*/ 0 h 4616648"/>
              <a:gd name="csX15" fmla="*/ 7466923 w 10769600"/>
              <a:gd name="csY15" fmla="*/ 0 h 4616648"/>
              <a:gd name="csX16" fmla="*/ 8172930 w 10769600"/>
              <a:gd name="csY16" fmla="*/ 0 h 4616648"/>
              <a:gd name="csX17" fmla="*/ 8878937 w 10769600"/>
              <a:gd name="csY17" fmla="*/ 0 h 4616648"/>
              <a:gd name="csX18" fmla="*/ 9477248 w 10769600"/>
              <a:gd name="csY18" fmla="*/ 0 h 4616648"/>
              <a:gd name="csX19" fmla="*/ 10769600 w 10769600"/>
              <a:gd name="csY19" fmla="*/ 0 h 4616648"/>
              <a:gd name="csX20" fmla="*/ 10769600 w 10769600"/>
              <a:gd name="csY20" fmla="*/ 438582 h 4616648"/>
              <a:gd name="csX21" fmla="*/ 10769600 w 10769600"/>
              <a:gd name="csY21" fmla="*/ 1015663 h 4616648"/>
              <a:gd name="csX22" fmla="*/ 10769600 w 10769600"/>
              <a:gd name="csY22" fmla="*/ 1546577 h 4616648"/>
              <a:gd name="csX23" fmla="*/ 10769600 w 10769600"/>
              <a:gd name="csY23" fmla="*/ 2031325 h 4616648"/>
              <a:gd name="csX24" fmla="*/ 10769600 w 10769600"/>
              <a:gd name="csY24" fmla="*/ 2608406 h 4616648"/>
              <a:gd name="csX25" fmla="*/ 10769600 w 10769600"/>
              <a:gd name="csY25" fmla="*/ 3231654 h 4616648"/>
              <a:gd name="csX26" fmla="*/ 10769600 w 10769600"/>
              <a:gd name="csY26" fmla="*/ 3808735 h 4616648"/>
              <a:gd name="csX27" fmla="*/ 10769600 w 10769600"/>
              <a:gd name="csY27" fmla="*/ 4616648 h 4616648"/>
              <a:gd name="csX28" fmla="*/ 9955897 w 10769600"/>
              <a:gd name="csY28" fmla="*/ 4616648 h 4616648"/>
              <a:gd name="csX29" fmla="*/ 9572978 w 10769600"/>
              <a:gd name="csY29" fmla="*/ 4616648 h 4616648"/>
              <a:gd name="csX30" fmla="*/ 9082363 w 10769600"/>
              <a:gd name="csY30" fmla="*/ 4616648 h 4616648"/>
              <a:gd name="csX31" fmla="*/ 8376356 w 10769600"/>
              <a:gd name="csY31" fmla="*/ 4616648 h 4616648"/>
              <a:gd name="csX32" fmla="*/ 8101132 w 10769600"/>
              <a:gd name="csY32" fmla="*/ 4616648 h 4616648"/>
              <a:gd name="csX33" fmla="*/ 7610517 w 10769600"/>
              <a:gd name="csY33" fmla="*/ 4616648 h 4616648"/>
              <a:gd name="csX34" fmla="*/ 7012206 w 10769600"/>
              <a:gd name="csY34" fmla="*/ 4616648 h 4616648"/>
              <a:gd name="csX35" fmla="*/ 6306199 w 10769600"/>
              <a:gd name="csY35" fmla="*/ 4616648 h 4616648"/>
              <a:gd name="csX36" fmla="*/ 5707888 w 10769600"/>
              <a:gd name="csY36" fmla="*/ 4616648 h 4616648"/>
              <a:gd name="csX37" fmla="*/ 5432665 w 10769600"/>
              <a:gd name="csY37" fmla="*/ 4616648 h 4616648"/>
              <a:gd name="csX38" fmla="*/ 4834354 w 10769600"/>
              <a:gd name="csY38" fmla="*/ 4616648 h 4616648"/>
              <a:gd name="csX39" fmla="*/ 4343739 w 10769600"/>
              <a:gd name="csY39" fmla="*/ 4616648 h 4616648"/>
              <a:gd name="csX40" fmla="*/ 3530036 w 10769600"/>
              <a:gd name="csY40" fmla="*/ 4616648 h 4616648"/>
              <a:gd name="csX41" fmla="*/ 3039420 w 10769600"/>
              <a:gd name="csY41" fmla="*/ 4616648 h 4616648"/>
              <a:gd name="csX42" fmla="*/ 2764197 w 10769600"/>
              <a:gd name="csY42" fmla="*/ 4616648 h 4616648"/>
              <a:gd name="csX43" fmla="*/ 2058190 w 10769600"/>
              <a:gd name="csY43" fmla="*/ 4616648 h 4616648"/>
              <a:gd name="csX44" fmla="*/ 1782967 w 10769600"/>
              <a:gd name="csY44" fmla="*/ 4616648 h 4616648"/>
              <a:gd name="csX45" fmla="*/ 1184656 w 10769600"/>
              <a:gd name="csY45" fmla="*/ 4616648 h 4616648"/>
              <a:gd name="csX46" fmla="*/ 586345 w 10769600"/>
              <a:gd name="csY46" fmla="*/ 4616648 h 4616648"/>
              <a:gd name="csX47" fmla="*/ 0 w 10769600"/>
              <a:gd name="csY47" fmla="*/ 4616648 h 4616648"/>
              <a:gd name="csX48" fmla="*/ 0 w 10769600"/>
              <a:gd name="csY48" fmla="*/ 3993401 h 4616648"/>
              <a:gd name="csX49" fmla="*/ 0 w 10769600"/>
              <a:gd name="csY49" fmla="*/ 3323987 h 4616648"/>
              <a:gd name="csX50" fmla="*/ 0 w 10769600"/>
              <a:gd name="csY50" fmla="*/ 2700739 h 4616648"/>
              <a:gd name="csX51" fmla="*/ 0 w 10769600"/>
              <a:gd name="csY51" fmla="*/ 2123658 h 4616648"/>
              <a:gd name="csX52" fmla="*/ 0 w 10769600"/>
              <a:gd name="csY52" fmla="*/ 1500411 h 4616648"/>
              <a:gd name="csX53" fmla="*/ 0 w 10769600"/>
              <a:gd name="csY53" fmla="*/ 877163 h 4616648"/>
              <a:gd name="csX54" fmla="*/ 0 w 10769600"/>
              <a:gd name="csY54" fmla="*/ 0 h 4616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10769600" h="4616648" extrusionOk="0">
                <a:moveTo>
                  <a:pt x="0" y="0"/>
                </a:moveTo>
                <a:cubicBezTo>
                  <a:pt x="154980" y="-42681"/>
                  <a:pt x="359343" y="20680"/>
                  <a:pt x="490615" y="0"/>
                </a:cubicBezTo>
                <a:cubicBezTo>
                  <a:pt x="621888" y="-20680"/>
                  <a:pt x="933511" y="46066"/>
                  <a:pt x="1196622" y="0"/>
                </a:cubicBezTo>
                <a:cubicBezTo>
                  <a:pt x="1459733" y="-46066"/>
                  <a:pt x="1479765" y="11110"/>
                  <a:pt x="1579541" y="0"/>
                </a:cubicBezTo>
                <a:cubicBezTo>
                  <a:pt x="1679317" y="-11110"/>
                  <a:pt x="1797458" y="30450"/>
                  <a:pt x="1854764" y="0"/>
                </a:cubicBezTo>
                <a:cubicBezTo>
                  <a:pt x="1912070" y="-30450"/>
                  <a:pt x="2061571" y="22609"/>
                  <a:pt x="2129988" y="0"/>
                </a:cubicBezTo>
                <a:cubicBezTo>
                  <a:pt x="2198405" y="-22609"/>
                  <a:pt x="2468379" y="8466"/>
                  <a:pt x="2728299" y="0"/>
                </a:cubicBezTo>
                <a:cubicBezTo>
                  <a:pt x="2988219" y="-8466"/>
                  <a:pt x="3017337" y="33284"/>
                  <a:pt x="3218914" y="0"/>
                </a:cubicBezTo>
                <a:cubicBezTo>
                  <a:pt x="3420492" y="-33284"/>
                  <a:pt x="3581694" y="12424"/>
                  <a:pt x="3817225" y="0"/>
                </a:cubicBezTo>
                <a:cubicBezTo>
                  <a:pt x="4052756" y="-12424"/>
                  <a:pt x="3962394" y="18851"/>
                  <a:pt x="4092448" y="0"/>
                </a:cubicBezTo>
                <a:cubicBezTo>
                  <a:pt x="4222502" y="-18851"/>
                  <a:pt x="4316964" y="15083"/>
                  <a:pt x="4475367" y="0"/>
                </a:cubicBezTo>
                <a:cubicBezTo>
                  <a:pt x="4633770" y="-15083"/>
                  <a:pt x="4695116" y="2793"/>
                  <a:pt x="4858286" y="0"/>
                </a:cubicBezTo>
                <a:cubicBezTo>
                  <a:pt x="5021456" y="-2793"/>
                  <a:pt x="5302288" y="8310"/>
                  <a:pt x="5671989" y="0"/>
                </a:cubicBezTo>
                <a:cubicBezTo>
                  <a:pt x="6041690" y="-8310"/>
                  <a:pt x="6098413" y="31739"/>
                  <a:pt x="6485692" y="0"/>
                </a:cubicBezTo>
                <a:cubicBezTo>
                  <a:pt x="6872971" y="-31739"/>
                  <a:pt x="6730850" y="26467"/>
                  <a:pt x="6868612" y="0"/>
                </a:cubicBezTo>
                <a:cubicBezTo>
                  <a:pt x="7006374" y="-26467"/>
                  <a:pt x="7231733" y="27212"/>
                  <a:pt x="7466923" y="0"/>
                </a:cubicBezTo>
                <a:cubicBezTo>
                  <a:pt x="7702113" y="-27212"/>
                  <a:pt x="8024996" y="30708"/>
                  <a:pt x="8172930" y="0"/>
                </a:cubicBezTo>
                <a:cubicBezTo>
                  <a:pt x="8320864" y="-30708"/>
                  <a:pt x="8619736" y="67161"/>
                  <a:pt x="8878937" y="0"/>
                </a:cubicBezTo>
                <a:cubicBezTo>
                  <a:pt x="9138138" y="-67161"/>
                  <a:pt x="9316432" y="54063"/>
                  <a:pt x="9477248" y="0"/>
                </a:cubicBezTo>
                <a:cubicBezTo>
                  <a:pt x="9638064" y="-54063"/>
                  <a:pt x="10292077" y="136737"/>
                  <a:pt x="10769600" y="0"/>
                </a:cubicBezTo>
                <a:cubicBezTo>
                  <a:pt x="10815439" y="174426"/>
                  <a:pt x="10744813" y="269384"/>
                  <a:pt x="10769600" y="438582"/>
                </a:cubicBezTo>
                <a:cubicBezTo>
                  <a:pt x="10794387" y="607780"/>
                  <a:pt x="10720855" y="810063"/>
                  <a:pt x="10769600" y="1015663"/>
                </a:cubicBezTo>
                <a:cubicBezTo>
                  <a:pt x="10818345" y="1221263"/>
                  <a:pt x="10708737" y="1286047"/>
                  <a:pt x="10769600" y="1546577"/>
                </a:cubicBezTo>
                <a:cubicBezTo>
                  <a:pt x="10830463" y="1807107"/>
                  <a:pt x="10732050" y="1928615"/>
                  <a:pt x="10769600" y="2031325"/>
                </a:cubicBezTo>
                <a:cubicBezTo>
                  <a:pt x="10807150" y="2134035"/>
                  <a:pt x="10739856" y="2461772"/>
                  <a:pt x="10769600" y="2608406"/>
                </a:cubicBezTo>
                <a:cubicBezTo>
                  <a:pt x="10799344" y="2755040"/>
                  <a:pt x="10700689" y="2977781"/>
                  <a:pt x="10769600" y="3231654"/>
                </a:cubicBezTo>
                <a:cubicBezTo>
                  <a:pt x="10838511" y="3485527"/>
                  <a:pt x="10726012" y="3589550"/>
                  <a:pt x="10769600" y="3808735"/>
                </a:cubicBezTo>
                <a:cubicBezTo>
                  <a:pt x="10813188" y="4027920"/>
                  <a:pt x="10705547" y="4256662"/>
                  <a:pt x="10769600" y="4616648"/>
                </a:cubicBezTo>
                <a:cubicBezTo>
                  <a:pt x="10458133" y="4688390"/>
                  <a:pt x="10177590" y="4573888"/>
                  <a:pt x="9955897" y="4616648"/>
                </a:cubicBezTo>
                <a:cubicBezTo>
                  <a:pt x="9734204" y="4659408"/>
                  <a:pt x="9656406" y="4601762"/>
                  <a:pt x="9572978" y="4616648"/>
                </a:cubicBezTo>
                <a:cubicBezTo>
                  <a:pt x="9489550" y="4631534"/>
                  <a:pt x="9306049" y="4607131"/>
                  <a:pt x="9082363" y="4616648"/>
                </a:cubicBezTo>
                <a:cubicBezTo>
                  <a:pt x="8858677" y="4626165"/>
                  <a:pt x="8593232" y="4569043"/>
                  <a:pt x="8376356" y="4616648"/>
                </a:cubicBezTo>
                <a:cubicBezTo>
                  <a:pt x="8159480" y="4664253"/>
                  <a:pt x="8234216" y="4590665"/>
                  <a:pt x="8101132" y="4616648"/>
                </a:cubicBezTo>
                <a:cubicBezTo>
                  <a:pt x="7968048" y="4642631"/>
                  <a:pt x="7800423" y="4558718"/>
                  <a:pt x="7610517" y="4616648"/>
                </a:cubicBezTo>
                <a:cubicBezTo>
                  <a:pt x="7420611" y="4674578"/>
                  <a:pt x="7294101" y="4578153"/>
                  <a:pt x="7012206" y="4616648"/>
                </a:cubicBezTo>
                <a:cubicBezTo>
                  <a:pt x="6730311" y="4655143"/>
                  <a:pt x="6449291" y="4579200"/>
                  <a:pt x="6306199" y="4616648"/>
                </a:cubicBezTo>
                <a:cubicBezTo>
                  <a:pt x="6163107" y="4654096"/>
                  <a:pt x="5900247" y="4598290"/>
                  <a:pt x="5707888" y="4616648"/>
                </a:cubicBezTo>
                <a:cubicBezTo>
                  <a:pt x="5515529" y="4635006"/>
                  <a:pt x="5505865" y="4615857"/>
                  <a:pt x="5432665" y="4616648"/>
                </a:cubicBezTo>
                <a:cubicBezTo>
                  <a:pt x="5359465" y="4617439"/>
                  <a:pt x="5036764" y="4565324"/>
                  <a:pt x="4834354" y="4616648"/>
                </a:cubicBezTo>
                <a:cubicBezTo>
                  <a:pt x="4631944" y="4667972"/>
                  <a:pt x="4506864" y="4564972"/>
                  <a:pt x="4343739" y="4616648"/>
                </a:cubicBezTo>
                <a:cubicBezTo>
                  <a:pt x="4180615" y="4668324"/>
                  <a:pt x="3714784" y="4562874"/>
                  <a:pt x="3530036" y="4616648"/>
                </a:cubicBezTo>
                <a:cubicBezTo>
                  <a:pt x="3345288" y="4670422"/>
                  <a:pt x="3271033" y="4567965"/>
                  <a:pt x="3039420" y="4616648"/>
                </a:cubicBezTo>
                <a:cubicBezTo>
                  <a:pt x="2807807" y="4665331"/>
                  <a:pt x="2870002" y="4615729"/>
                  <a:pt x="2764197" y="4616648"/>
                </a:cubicBezTo>
                <a:cubicBezTo>
                  <a:pt x="2658392" y="4617567"/>
                  <a:pt x="2219821" y="4562553"/>
                  <a:pt x="2058190" y="4616648"/>
                </a:cubicBezTo>
                <a:cubicBezTo>
                  <a:pt x="1896559" y="4670743"/>
                  <a:pt x="1894226" y="4610593"/>
                  <a:pt x="1782967" y="4616648"/>
                </a:cubicBezTo>
                <a:cubicBezTo>
                  <a:pt x="1671708" y="4622703"/>
                  <a:pt x="1411895" y="4580682"/>
                  <a:pt x="1184656" y="4616648"/>
                </a:cubicBezTo>
                <a:cubicBezTo>
                  <a:pt x="957417" y="4652614"/>
                  <a:pt x="876837" y="4603866"/>
                  <a:pt x="586345" y="4616648"/>
                </a:cubicBezTo>
                <a:cubicBezTo>
                  <a:pt x="295853" y="4629430"/>
                  <a:pt x="243915" y="4584828"/>
                  <a:pt x="0" y="4616648"/>
                </a:cubicBezTo>
                <a:cubicBezTo>
                  <a:pt x="-62692" y="4404897"/>
                  <a:pt x="43163" y="4200886"/>
                  <a:pt x="0" y="3993401"/>
                </a:cubicBezTo>
                <a:cubicBezTo>
                  <a:pt x="-43163" y="3785916"/>
                  <a:pt x="45370" y="3506570"/>
                  <a:pt x="0" y="3323987"/>
                </a:cubicBezTo>
                <a:cubicBezTo>
                  <a:pt x="-45370" y="3141404"/>
                  <a:pt x="20014" y="3007014"/>
                  <a:pt x="0" y="2700739"/>
                </a:cubicBezTo>
                <a:cubicBezTo>
                  <a:pt x="-20014" y="2394464"/>
                  <a:pt x="41687" y="2304938"/>
                  <a:pt x="0" y="2123658"/>
                </a:cubicBezTo>
                <a:cubicBezTo>
                  <a:pt x="-41687" y="1942378"/>
                  <a:pt x="64359" y="1657365"/>
                  <a:pt x="0" y="1500411"/>
                </a:cubicBezTo>
                <a:cubicBezTo>
                  <a:pt x="-64359" y="1343457"/>
                  <a:pt x="39212" y="1103602"/>
                  <a:pt x="0" y="877163"/>
                </a:cubicBezTo>
                <a:cubicBezTo>
                  <a:pt x="-39212" y="650724"/>
                  <a:pt x="12935" y="349287"/>
                  <a:pt x="0" y="0"/>
                </a:cubicBezTo>
                <a:close/>
              </a:path>
            </a:pathLst>
          </a:custGeom>
          <a:noFill/>
          <a:ln>
            <a:solidFill>
              <a:schemeClr val="tx1"/>
            </a:solidFill>
            <a:extLst>
              <a:ext uri="{C807C97D-BFC1-408E-A445-0C87EB9F89A2}">
                <ask:lineSketchStyleProps xmlns:ask="http://schemas.microsoft.com/office/drawing/2018/sketchyshapes" sd="454870240">
                  <a:prstGeom prst="rect">
                    <a:avLst/>
                  </a:prstGeom>
                  <ask:type>
                    <ask:lineSketchScribble/>
                  </ask:type>
                </ask:lineSketchStyleProps>
              </a:ext>
            </a:extLst>
          </a:ln>
        </p:spPr>
        <p:txBody>
          <a:bodyPr wrap="square" rtlCol="0">
            <a:spAutoFit/>
          </a:bodyPr>
          <a:lstStyle/>
          <a:p>
            <a:r>
              <a:rPr kumimoji="1" lang="en-US" altLang="ja-JP" sz="2800" dirty="0"/>
              <a:t>2000</a:t>
            </a:r>
            <a:r>
              <a:rPr kumimoji="1" lang="ja-JP" altLang="en-US" sz="2800" dirty="0"/>
              <a:t>年の小学校</a:t>
            </a:r>
            <a:r>
              <a:rPr kumimoji="1" lang="en-US" altLang="ja-JP" sz="2800" dirty="0"/>
              <a:t>5</a:t>
            </a:r>
            <a:r>
              <a:rPr kumimoji="1" lang="ja-JP" altLang="en-US" sz="2800" dirty="0"/>
              <a:t>年の全国の平均身長は</a:t>
            </a:r>
            <a:r>
              <a:rPr kumimoji="1" lang="en-US" altLang="ja-JP" sz="2800" dirty="0"/>
              <a:t>148.5cm</a:t>
            </a:r>
            <a:r>
              <a:rPr kumimoji="1" lang="ja-JP" altLang="en-US" sz="2800" dirty="0"/>
              <a:t>、標準偏差は</a:t>
            </a:r>
            <a:r>
              <a:rPr kumimoji="1" lang="en-US" altLang="ja-JP" sz="2800" dirty="0"/>
              <a:t>7.8cm</a:t>
            </a:r>
            <a:r>
              <a:rPr lang="ja-JP" altLang="en-US" sz="2800" dirty="0"/>
              <a:t>であった。</a:t>
            </a:r>
            <a:endParaRPr lang="en-US" altLang="ja-JP" sz="2800" dirty="0"/>
          </a:p>
          <a:p>
            <a:endParaRPr lang="en-US" altLang="ja-JP" dirty="0"/>
          </a:p>
          <a:p>
            <a:r>
              <a:rPr kumimoji="1" lang="ja-JP" altLang="en-US" sz="2800" dirty="0"/>
              <a:t>日本の食文化の変化により、子どもの身長に影響があるのではないかと仮説を立てた。</a:t>
            </a:r>
            <a:endParaRPr kumimoji="1" lang="en-US" altLang="ja-JP" sz="2800" dirty="0"/>
          </a:p>
          <a:p>
            <a:endParaRPr kumimoji="1" lang="en-US" altLang="ja-JP" sz="2400" dirty="0"/>
          </a:p>
          <a:p>
            <a:r>
              <a:rPr lang="ja-JP" altLang="en-US" sz="2800" dirty="0"/>
              <a:t>現在の小学校</a:t>
            </a:r>
            <a:r>
              <a:rPr lang="en-US" altLang="ja-JP" sz="2800" dirty="0"/>
              <a:t>5</a:t>
            </a:r>
            <a:r>
              <a:rPr lang="ja-JP" altLang="en-US" sz="2800" dirty="0"/>
              <a:t>年を無作為に</a:t>
            </a:r>
            <a:r>
              <a:rPr lang="en-US" altLang="ja-JP" sz="2800" dirty="0"/>
              <a:t>100</a:t>
            </a:r>
            <a:r>
              <a:rPr lang="ja-JP" altLang="en-US" sz="2800" dirty="0"/>
              <a:t>人抽出した。</a:t>
            </a:r>
            <a:endParaRPr lang="en-US" altLang="ja-JP" sz="2800" dirty="0"/>
          </a:p>
          <a:p>
            <a:endParaRPr kumimoji="1" lang="en-US" altLang="ja-JP" sz="2800" dirty="0"/>
          </a:p>
          <a:p>
            <a:endParaRPr lang="en-US" altLang="ja-JP" sz="2800" dirty="0"/>
          </a:p>
          <a:p>
            <a:r>
              <a:rPr kumimoji="1" lang="ja-JP" altLang="en-US" sz="2800" dirty="0"/>
              <a:t>ｐ値を計算し、身長に変化が起きたかどうかを有意水準</a:t>
            </a:r>
            <a:r>
              <a:rPr kumimoji="1" lang="en-US" altLang="ja-JP" sz="2800" dirty="0"/>
              <a:t>5</a:t>
            </a:r>
            <a:r>
              <a:rPr kumimoji="1" lang="ja-JP" altLang="en-US" sz="2800" dirty="0"/>
              <a:t>％で検定してみよう。（分散は変化しないと仮定する。）</a:t>
            </a:r>
          </a:p>
        </p:txBody>
      </p:sp>
    </p:spTree>
    <p:extLst>
      <p:ext uri="{BB962C8B-B14F-4D97-AF65-F5344CB8AC3E}">
        <p14:creationId xmlns:p14="http://schemas.microsoft.com/office/powerpoint/2010/main" val="30415604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406CA-E929-99DA-E04D-C47D8369980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58BD8AE-9A64-A8D6-634A-C06D1B723DC8}"/>
              </a:ext>
            </a:extLst>
          </p:cNvPr>
          <p:cNvSpPr>
            <a:spLocks noGrp="1"/>
          </p:cNvSpPr>
          <p:nvPr>
            <p:ph type="title"/>
          </p:nvPr>
        </p:nvSpPr>
        <p:spPr>
          <a:xfrm>
            <a:off x="2932547" y="467103"/>
            <a:ext cx="5878945" cy="1371600"/>
          </a:xfrm>
          <a:custGeom>
            <a:avLst/>
            <a:gdLst>
              <a:gd name="connsiteX0" fmla="*/ 0 w 5878945"/>
              <a:gd name="connsiteY0" fmla="*/ 0 h 1371600"/>
              <a:gd name="connsiteX1" fmla="*/ 770795 w 5878945"/>
              <a:gd name="connsiteY1" fmla="*/ 0 h 1371600"/>
              <a:gd name="connsiteX2" fmla="*/ 1541590 w 5878945"/>
              <a:gd name="connsiteY2" fmla="*/ 0 h 1371600"/>
              <a:gd name="connsiteX3" fmla="*/ 2077227 w 5878945"/>
              <a:gd name="connsiteY3" fmla="*/ 0 h 1371600"/>
              <a:gd name="connsiteX4" fmla="*/ 2671654 w 5878945"/>
              <a:gd name="connsiteY4" fmla="*/ 0 h 1371600"/>
              <a:gd name="connsiteX5" fmla="*/ 3148502 w 5878945"/>
              <a:gd name="connsiteY5" fmla="*/ 0 h 1371600"/>
              <a:gd name="connsiteX6" fmla="*/ 3684139 w 5878945"/>
              <a:gd name="connsiteY6" fmla="*/ 0 h 1371600"/>
              <a:gd name="connsiteX7" fmla="*/ 4219776 w 5878945"/>
              <a:gd name="connsiteY7" fmla="*/ 0 h 1371600"/>
              <a:gd name="connsiteX8" fmla="*/ 4990571 w 5878945"/>
              <a:gd name="connsiteY8" fmla="*/ 0 h 1371600"/>
              <a:gd name="connsiteX9" fmla="*/ 5878945 w 5878945"/>
              <a:gd name="connsiteY9" fmla="*/ 0 h 1371600"/>
              <a:gd name="connsiteX10" fmla="*/ 5878945 w 5878945"/>
              <a:gd name="connsiteY10" fmla="*/ 713232 h 1371600"/>
              <a:gd name="connsiteX11" fmla="*/ 5878945 w 5878945"/>
              <a:gd name="connsiteY11" fmla="*/ 1371600 h 1371600"/>
              <a:gd name="connsiteX12" fmla="*/ 5402097 w 5878945"/>
              <a:gd name="connsiteY12" fmla="*/ 1371600 h 1371600"/>
              <a:gd name="connsiteX13" fmla="*/ 4925249 w 5878945"/>
              <a:gd name="connsiteY13" fmla="*/ 1371600 h 1371600"/>
              <a:gd name="connsiteX14" fmla="*/ 4272033 w 5878945"/>
              <a:gd name="connsiteY14" fmla="*/ 1371600 h 1371600"/>
              <a:gd name="connsiteX15" fmla="*/ 3618817 w 5878945"/>
              <a:gd name="connsiteY15" fmla="*/ 1371600 h 1371600"/>
              <a:gd name="connsiteX16" fmla="*/ 3024391 w 5878945"/>
              <a:gd name="connsiteY16" fmla="*/ 1371600 h 1371600"/>
              <a:gd name="connsiteX17" fmla="*/ 2253596 w 5878945"/>
              <a:gd name="connsiteY17" fmla="*/ 1371600 h 1371600"/>
              <a:gd name="connsiteX18" fmla="*/ 1659169 w 5878945"/>
              <a:gd name="connsiteY18" fmla="*/ 1371600 h 1371600"/>
              <a:gd name="connsiteX19" fmla="*/ 1005953 w 5878945"/>
              <a:gd name="connsiteY19" fmla="*/ 1371600 h 1371600"/>
              <a:gd name="connsiteX20" fmla="*/ 0 w 5878945"/>
              <a:gd name="connsiteY20" fmla="*/ 1371600 h 1371600"/>
              <a:gd name="connsiteX21" fmla="*/ 0 w 5878945"/>
              <a:gd name="connsiteY21" fmla="*/ 726948 h 1371600"/>
              <a:gd name="connsiteX22" fmla="*/ 0 w 5878945"/>
              <a:gd name="connsiteY22"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78945" h="1371600" fill="none" extrusionOk="0">
                <a:moveTo>
                  <a:pt x="0" y="0"/>
                </a:moveTo>
                <a:cubicBezTo>
                  <a:pt x="169962" y="27596"/>
                  <a:pt x="457820" y="-24004"/>
                  <a:pt x="770795" y="0"/>
                </a:cubicBezTo>
                <a:cubicBezTo>
                  <a:pt x="1083770" y="24004"/>
                  <a:pt x="1173738" y="-11412"/>
                  <a:pt x="1541590" y="0"/>
                </a:cubicBezTo>
                <a:cubicBezTo>
                  <a:pt x="1909443" y="11412"/>
                  <a:pt x="1852842" y="539"/>
                  <a:pt x="2077227" y="0"/>
                </a:cubicBezTo>
                <a:cubicBezTo>
                  <a:pt x="2301612" y="-539"/>
                  <a:pt x="2451326" y="-24553"/>
                  <a:pt x="2671654" y="0"/>
                </a:cubicBezTo>
                <a:cubicBezTo>
                  <a:pt x="2891982" y="24553"/>
                  <a:pt x="2949440" y="-6977"/>
                  <a:pt x="3148502" y="0"/>
                </a:cubicBezTo>
                <a:cubicBezTo>
                  <a:pt x="3347564" y="6977"/>
                  <a:pt x="3451295" y="18719"/>
                  <a:pt x="3684139" y="0"/>
                </a:cubicBezTo>
                <a:cubicBezTo>
                  <a:pt x="3916983" y="-18719"/>
                  <a:pt x="3983413" y="-4363"/>
                  <a:pt x="4219776" y="0"/>
                </a:cubicBezTo>
                <a:cubicBezTo>
                  <a:pt x="4456139" y="4363"/>
                  <a:pt x="4793936" y="26897"/>
                  <a:pt x="4990571" y="0"/>
                </a:cubicBezTo>
                <a:cubicBezTo>
                  <a:pt x="5187206" y="-26897"/>
                  <a:pt x="5461581" y="-31865"/>
                  <a:pt x="5878945" y="0"/>
                </a:cubicBezTo>
                <a:cubicBezTo>
                  <a:pt x="5854795" y="335794"/>
                  <a:pt x="5874211" y="529876"/>
                  <a:pt x="5878945" y="713232"/>
                </a:cubicBezTo>
                <a:cubicBezTo>
                  <a:pt x="5883679" y="896588"/>
                  <a:pt x="5874258" y="1129847"/>
                  <a:pt x="5878945" y="1371600"/>
                </a:cubicBezTo>
                <a:cubicBezTo>
                  <a:pt x="5665730" y="1357472"/>
                  <a:pt x="5584766" y="1389057"/>
                  <a:pt x="5402097" y="1371600"/>
                </a:cubicBezTo>
                <a:cubicBezTo>
                  <a:pt x="5219428" y="1354143"/>
                  <a:pt x="5051858" y="1371110"/>
                  <a:pt x="4925249" y="1371600"/>
                </a:cubicBezTo>
                <a:cubicBezTo>
                  <a:pt x="4798640" y="1372090"/>
                  <a:pt x="4416331" y="1389619"/>
                  <a:pt x="4272033" y="1371600"/>
                </a:cubicBezTo>
                <a:cubicBezTo>
                  <a:pt x="4127735" y="1353581"/>
                  <a:pt x="3817358" y="1386888"/>
                  <a:pt x="3618817" y="1371600"/>
                </a:cubicBezTo>
                <a:cubicBezTo>
                  <a:pt x="3420276" y="1356312"/>
                  <a:pt x="3188832" y="1390619"/>
                  <a:pt x="3024391" y="1371600"/>
                </a:cubicBezTo>
                <a:cubicBezTo>
                  <a:pt x="2859950" y="1352581"/>
                  <a:pt x="2532079" y="1394733"/>
                  <a:pt x="2253596" y="1371600"/>
                </a:cubicBezTo>
                <a:cubicBezTo>
                  <a:pt x="1975114" y="1348467"/>
                  <a:pt x="1864036" y="1345366"/>
                  <a:pt x="1659169" y="1371600"/>
                </a:cubicBezTo>
                <a:cubicBezTo>
                  <a:pt x="1454302" y="1397834"/>
                  <a:pt x="1316015" y="1381975"/>
                  <a:pt x="1005953" y="1371600"/>
                </a:cubicBezTo>
                <a:cubicBezTo>
                  <a:pt x="695891" y="1361225"/>
                  <a:pt x="263578" y="1374646"/>
                  <a:pt x="0" y="1371600"/>
                </a:cubicBezTo>
                <a:cubicBezTo>
                  <a:pt x="-22518" y="1207169"/>
                  <a:pt x="3628" y="931866"/>
                  <a:pt x="0" y="726948"/>
                </a:cubicBezTo>
                <a:cubicBezTo>
                  <a:pt x="-3628" y="522030"/>
                  <a:pt x="31200" y="290551"/>
                  <a:pt x="0" y="0"/>
                </a:cubicBezTo>
                <a:close/>
              </a:path>
              <a:path w="5878945" h="1371600" stroke="0" extrusionOk="0">
                <a:moveTo>
                  <a:pt x="0" y="0"/>
                </a:moveTo>
                <a:cubicBezTo>
                  <a:pt x="158607" y="1560"/>
                  <a:pt x="276548" y="6023"/>
                  <a:pt x="535637" y="0"/>
                </a:cubicBezTo>
                <a:cubicBezTo>
                  <a:pt x="794726" y="-6023"/>
                  <a:pt x="948227" y="-3246"/>
                  <a:pt x="1130064" y="0"/>
                </a:cubicBezTo>
                <a:cubicBezTo>
                  <a:pt x="1311901" y="3246"/>
                  <a:pt x="1555867" y="-12875"/>
                  <a:pt x="1900859" y="0"/>
                </a:cubicBezTo>
                <a:cubicBezTo>
                  <a:pt x="2245851" y="12875"/>
                  <a:pt x="2296032" y="-15805"/>
                  <a:pt x="2554075" y="0"/>
                </a:cubicBezTo>
                <a:cubicBezTo>
                  <a:pt x="2812118" y="15805"/>
                  <a:pt x="2922545" y="4216"/>
                  <a:pt x="3148502" y="0"/>
                </a:cubicBezTo>
                <a:cubicBezTo>
                  <a:pt x="3374459" y="-4216"/>
                  <a:pt x="3523889" y="5551"/>
                  <a:pt x="3742928" y="0"/>
                </a:cubicBezTo>
                <a:cubicBezTo>
                  <a:pt x="3961967" y="-5551"/>
                  <a:pt x="4271265" y="7225"/>
                  <a:pt x="4513723" y="0"/>
                </a:cubicBezTo>
                <a:cubicBezTo>
                  <a:pt x="4756182" y="-7225"/>
                  <a:pt x="4964732" y="3184"/>
                  <a:pt x="5108150" y="0"/>
                </a:cubicBezTo>
                <a:cubicBezTo>
                  <a:pt x="5251568" y="-3184"/>
                  <a:pt x="5595012" y="10343"/>
                  <a:pt x="5878945" y="0"/>
                </a:cubicBezTo>
                <a:cubicBezTo>
                  <a:pt x="5902481" y="259588"/>
                  <a:pt x="5851602" y="495223"/>
                  <a:pt x="5878945" y="713232"/>
                </a:cubicBezTo>
                <a:cubicBezTo>
                  <a:pt x="5906288" y="931241"/>
                  <a:pt x="5858634" y="1170727"/>
                  <a:pt x="5878945" y="1371600"/>
                </a:cubicBezTo>
                <a:cubicBezTo>
                  <a:pt x="5732870" y="1353408"/>
                  <a:pt x="5574260" y="1385818"/>
                  <a:pt x="5343308" y="1371600"/>
                </a:cubicBezTo>
                <a:cubicBezTo>
                  <a:pt x="5112356" y="1357382"/>
                  <a:pt x="4950518" y="1363135"/>
                  <a:pt x="4807671" y="1371600"/>
                </a:cubicBezTo>
                <a:cubicBezTo>
                  <a:pt x="4664824" y="1380065"/>
                  <a:pt x="4401480" y="1369178"/>
                  <a:pt x="4095665" y="1371600"/>
                </a:cubicBezTo>
                <a:cubicBezTo>
                  <a:pt x="3789850" y="1374022"/>
                  <a:pt x="3728216" y="1371837"/>
                  <a:pt x="3618817" y="1371600"/>
                </a:cubicBezTo>
                <a:cubicBezTo>
                  <a:pt x="3509418" y="1371363"/>
                  <a:pt x="3337026" y="1385852"/>
                  <a:pt x="3083180" y="1371600"/>
                </a:cubicBezTo>
                <a:cubicBezTo>
                  <a:pt x="2829334" y="1357348"/>
                  <a:pt x="2520186" y="1391786"/>
                  <a:pt x="2371174" y="1371600"/>
                </a:cubicBezTo>
                <a:cubicBezTo>
                  <a:pt x="2222162" y="1351414"/>
                  <a:pt x="2061768" y="1351836"/>
                  <a:pt x="1894327" y="1371600"/>
                </a:cubicBezTo>
                <a:cubicBezTo>
                  <a:pt x="1726886" y="1391364"/>
                  <a:pt x="1515478" y="1338221"/>
                  <a:pt x="1182321" y="1371600"/>
                </a:cubicBezTo>
                <a:cubicBezTo>
                  <a:pt x="849164" y="1404979"/>
                  <a:pt x="830143" y="1366286"/>
                  <a:pt x="705473" y="1371600"/>
                </a:cubicBezTo>
                <a:cubicBezTo>
                  <a:pt x="580803" y="1376914"/>
                  <a:pt x="257195" y="1392323"/>
                  <a:pt x="0" y="1371600"/>
                </a:cubicBezTo>
                <a:cubicBezTo>
                  <a:pt x="1633" y="1138744"/>
                  <a:pt x="-27022" y="865553"/>
                  <a:pt x="0" y="726948"/>
                </a:cubicBezTo>
                <a:cubicBezTo>
                  <a:pt x="27022" y="588343"/>
                  <a:pt x="13823" y="170971"/>
                  <a:pt x="0" y="0"/>
                </a:cubicBezTo>
                <a:close/>
              </a:path>
            </a:pathLst>
          </a:custGeom>
          <a:ln>
            <a:solidFill>
              <a:schemeClr val="tx1"/>
            </a:solidFill>
            <a:extLst>
              <a:ext uri="{C807C97D-BFC1-408E-A445-0C87EB9F89A2}">
                <ask:lineSketchStyleProps xmlns:ask="http://schemas.microsoft.com/office/drawing/2018/sketchyshapes" sd="3998682519">
                  <ask:type>
                    <ask:lineSketchFreehand/>
                  </ask:type>
                </ask:lineSketchStyleProps>
              </a:ext>
            </a:extLst>
          </a:ln>
        </p:spPr>
        <p:txBody>
          <a:bodyPr/>
          <a:lstStyle/>
          <a:p>
            <a:r>
              <a:rPr kumimoji="1" lang="ja-JP" altLang="en-US" dirty="0"/>
              <a:t>統計的な検定の手順</a:t>
            </a:r>
          </a:p>
        </p:txBody>
      </p:sp>
      <p:sp>
        <p:nvSpPr>
          <p:cNvPr id="3" name="テキスト ボックス 2">
            <a:extLst>
              <a:ext uri="{FF2B5EF4-FFF2-40B4-BE49-F238E27FC236}">
                <a16:creationId xmlns:a16="http://schemas.microsoft.com/office/drawing/2014/main" id="{57828A5C-1F06-A8D8-37EE-1453CC76377A}"/>
              </a:ext>
            </a:extLst>
          </p:cNvPr>
          <p:cNvSpPr txBox="1"/>
          <p:nvPr/>
        </p:nvSpPr>
        <p:spPr>
          <a:xfrm>
            <a:off x="1576814" y="2359024"/>
            <a:ext cx="4519186" cy="4031873"/>
          </a:xfrm>
          <a:prstGeom prst="rect">
            <a:avLst/>
          </a:prstGeom>
          <a:noFill/>
        </p:spPr>
        <p:txBody>
          <a:bodyPr wrap="none" rtlCol="0">
            <a:spAutoFit/>
          </a:bodyPr>
          <a:lstStyle/>
          <a:p>
            <a:r>
              <a:rPr kumimoji="1" lang="ja-JP" altLang="en-US" sz="2400" dirty="0"/>
              <a:t>①　帰無仮説を立てる。</a:t>
            </a:r>
            <a:endParaRPr kumimoji="1" lang="en-US" altLang="ja-JP" sz="2400" dirty="0"/>
          </a:p>
          <a:p>
            <a:r>
              <a:rPr lang="ja-JP" altLang="en-US" sz="2400" dirty="0"/>
              <a:t>　　</a:t>
            </a:r>
            <a:r>
              <a:rPr kumimoji="1" lang="ja-JP" altLang="en-US" sz="2400" dirty="0"/>
              <a:t>（否定したい仮説）</a:t>
            </a:r>
            <a:endParaRPr kumimoji="1" lang="en-US" altLang="ja-JP" sz="2400" dirty="0"/>
          </a:p>
          <a:p>
            <a:endParaRPr lang="en-US" altLang="ja-JP" sz="2400" dirty="0"/>
          </a:p>
          <a:p>
            <a:endParaRPr lang="en-US" altLang="ja-JP" sz="2400" dirty="0"/>
          </a:p>
          <a:p>
            <a:r>
              <a:rPr kumimoji="1" lang="ja-JP" altLang="en-US" sz="2400" dirty="0"/>
              <a:t>②　対立仮説を立てる。</a:t>
            </a:r>
            <a:endParaRPr kumimoji="1" lang="en-US" altLang="ja-JP" sz="2400" dirty="0"/>
          </a:p>
          <a:p>
            <a:r>
              <a:rPr lang="ja-JP" altLang="en-US" sz="2400" dirty="0"/>
              <a:t>　　</a:t>
            </a:r>
            <a:r>
              <a:rPr kumimoji="1" lang="ja-JP" altLang="en-US" sz="2400" dirty="0"/>
              <a:t>（主張したい仮説）</a:t>
            </a:r>
            <a:endParaRPr kumimoji="1" lang="en-US" altLang="ja-JP" sz="2400" dirty="0"/>
          </a:p>
          <a:p>
            <a:endParaRPr kumimoji="1" lang="en-US" altLang="ja-JP" sz="2400" dirty="0"/>
          </a:p>
          <a:p>
            <a:endParaRPr kumimoji="1" lang="en-US" altLang="ja-JP" sz="2400" dirty="0"/>
          </a:p>
          <a:p>
            <a:r>
              <a:rPr lang="ja-JP" altLang="en-US" sz="2400" dirty="0"/>
              <a:t>③　有意水準を確認する。</a:t>
            </a:r>
            <a:endParaRPr lang="en-US" altLang="ja-JP" sz="2400" dirty="0"/>
          </a:p>
          <a:p>
            <a:r>
              <a:rPr lang="ja-JP" altLang="en-US" sz="2400" dirty="0"/>
              <a:t>　　（</a:t>
            </a:r>
            <a:r>
              <a:rPr lang="en-US" altLang="ja-JP" sz="2400" dirty="0"/>
              <a:t>5</a:t>
            </a:r>
            <a:r>
              <a:rPr lang="ja-JP" altLang="en-US" sz="2400" dirty="0"/>
              <a:t>％や</a:t>
            </a:r>
            <a:r>
              <a:rPr lang="en-US" altLang="ja-JP" sz="2400" dirty="0"/>
              <a:t>1</a:t>
            </a:r>
            <a:r>
              <a:rPr lang="ja-JP" altLang="en-US" sz="2400" dirty="0"/>
              <a:t>％が用いられる）</a:t>
            </a:r>
            <a:endParaRPr lang="en-US" altLang="ja-JP" sz="2400" dirty="0"/>
          </a:p>
          <a:p>
            <a:endParaRPr lang="en-US" altLang="ja-JP" sz="1600" dirty="0"/>
          </a:p>
        </p:txBody>
      </p:sp>
      <p:sp>
        <p:nvSpPr>
          <p:cNvPr id="5" name="テキスト ボックス 4">
            <a:extLst>
              <a:ext uri="{FF2B5EF4-FFF2-40B4-BE49-F238E27FC236}">
                <a16:creationId xmlns:a16="http://schemas.microsoft.com/office/drawing/2014/main" id="{BEBB9C55-DCBB-E8E2-18D6-FCCF4931088E}"/>
              </a:ext>
            </a:extLst>
          </p:cNvPr>
          <p:cNvSpPr txBox="1"/>
          <p:nvPr/>
        </p:nvSpPr>
        <p:spPr>
          <a:xfrm>
            <a:off x="6896305" y="2359024"/>
            <a:ext cx="3527478" cy="3416320"/>
          </a:xfrm>
          <a:prstGeom prst="rect">
            <a:avLst/>
          </a:prstGeom>
          <a:noFill/>
        </p:spPr>
        <p:txBody>
          <a:bodyPr wrap="square">
            <a:spAutoFit/>
          </a:bodyPr>
          <a:lstStyle/>
          <a:p>
            <a:r>
              <a:rPr kumimoji="1" lang="ja-JP" altLang="en-US" sz="2400" dirty="0"/>
              <a:t>④　検定統計量の分布</a:t>
            </a:r>
            <a:endParaRPr kumimoji="1" lang="en-US" altLang="ja-JP" sz="2400" dirty="0"/>
          </a:p>
          <a:p>
            <a:r>
              <a:rPr kumimoji="1" lang="ja-JP" altLang="en-US" sz="2400" dirty="0"/>
              <a:t>　　</a:t>
            </a:r>
            <a:endParaRPr kumimoji="1" lang="en-US" altLang="ja-JP" sz="2400" dirty="0"/>
          </a:p>
          <a:p>
            <a:endParaRPr kumimoji="1" lang="en-US" altLang="ja-JP" sz="2400" dirty="0"/>
          </a:p>
          <a:p>
            <a:endParaRPr kumimoji="1" lang="en-US" altLang="ja-JP" sz="2400" dirty="0"/>
          </a:p>
          <a:p>
            <a:r>
              <a:rPr lang="ja-JP" altLang="en-US" sz="2400" dirty="0"/>
              <a:t>⑤　棄却域の確認</a:t>
            </a:r>
            <a:endParaRPr lang="en-US" altLang="ja-JP" sz="2400" dirty="0"/>
          </a:p>
          <a:p>
            <a:endParaRPr lang="en-US" altLang="ja-JP" sz="2400" dirty="0"/>
          </a:p>
          <a:p>
            <a:endParaRPr lang="en-US" altLang="ja-JP" sz="2400" dirty="0"/>
          </a:p>
          <a:p>
            <a:endParaRPr lang="en-US" altLang="ja-JP" sz="2400" dirty="0"/>
          </a:p>
          <a:p>
            <a:r>
              <a:rPr kumimoji="1" lang="ja-JP" altLang="en-US" sz="2400" dirty="0"/>
              <a:t>⑥　調査・実施</a:t>
            </a:r>
            <a:endParaRPr kumimoji="1" lang="en-US" altLang="ja-JP" sz="2400" dirty="0"/>
          </a:p>
        </p:txBody>
      </p:sp>
      <p:sp>
        <p:nvSpPr>
          <p:cNvPr id="4" name="テキスト ボックス 3">
            <a:extLst>
              <a:ext uri="{FF2B5EF4-FFF2-40B4-BE49-F238E27FC236}">
                <a16:creationId xmlns:a16="http://schemas.microsoft.com/office/drawing/2014/main" id="{1D524E4F-2149-2E43-1064-C2A741D602E0}"/>
              </a:ext>
            </a:extLst>
          </p:cNvPr>
          <p:cNvSpPr txBox="1"/>
          <p:nvPr/>
        </p:nvSpPr>
        <p:spPr>
          <a:xfrm>
            <a:off x="720899" y="618837"/>
            <a:ext cx="1311101" cy="369332"/>
          </a:xfrm>
          <a:prstGeom prst="rect">
            <a:avLst/>
          </a:prstGeom>
          <a:noFill/>
        </p:spPr>
        <p:txBody>
          <a:bodyPr wrap="square" rtlCol="0">
            <a:spAutoFit/>
          </a:bodyPr>
          <a:lstStyle/>
          <a:p>
            <a:r>
              <a:rPr kumimoji="1" lang="en-US" altLang="ja-JP" dirty="0"/>
              <a:t>2</a:t>
            </a:r>
            <a:r>
              <a:rPr kumimoji="1" lang="ja-JP" altLang="en-US" dirty="0"/>
              <a:t>回目</a:t>
            </a:r>
          </a:p>
        </p:txBody>
      </p:sp>
    </p:spTree>
    <p:extLst>
      <p:ext uri="{BB962C8B-B14F-4D97-AF65-F5344CB8AC3E}">
        <p14:creationId xmlns:p14="http://schemas.microsoft.com/office/powerpoint/2010/main" val="29242453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84E11B-C03C-C6D7-37EC-157656970F30}"/>
              </a:ext>
            </a:extLst>
          </p:cNvPr>
          <p:cNvSpPr>
            <a:spLocks noGrp="1"/>
          </p:cNvSpPr>
          <p:nvPr>
            <p:ph type="title"/>
          </p:nvPr>
        </p:nvSpPr>
        <p:spPr>
          <a:xfrm>
            <a:off x="577273" y="550230"/>
            <a:ext cx="4724400" cy="1371600"/>
          </a:xfrm>
          <a:custGeom>
            <a:avLst/>
            <a:gdLst>
              <a:gd name="connsiteX0" fmla="*/ 0 w 4724400"/>
              <a:gd name="connsiteY0" fmla="*/ 0 h 1371600"/>
              <a:gd name="connsiteX1" fmla="*/ 4724400 w 4724400"/>
              <a:gd name="connsiteY1" fmla="*/ 0 h 1371600"/>
              <a:gd name="connsiteX2" fmla="*/ 4724400 w 4724400"/>
              <a:gd name="connsiteY2" fmla="*/ 1371600 h 1371600"/>
              <a:gd name="connsiteX3" fmla="*/ 0 w 4724400"/>
              <a:gd name="connsiteY3" fmla="*/ 1371600 h 1371600"/>
              <a:gd name="connsiteX4" fmla="*/ 0 w 47244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400" h="1371600" fill="none" extrusionOk="0">
                <a:moveTo>
                  <a:pt x="0" y="0"/>
                </a:moveTo>
                <a:cubicBezTo>
                  <a:pt x="944887" y="-43428"/>
                  <a:pt x="2827469" y="-18149"/>
                  <a:pt x="4724400" y="0"/>
                </a:cubicBezTo>
                <a:cubicBezTo>
                  <a:pt x="4686712" y="632835"/>
                  <a:pt x="4706705" y="1101183"/>
                  <a:pt x="4724400" y="1371600"/>
                </a:cubicBezTo>
                <a:cubicBezTo>
                  <a:pt x="2745917" y="1328998"/>
                  <a:pt x="2007207" y="1209045"/>
                  <a:pt x="0" y="1371600"/>
                </a:cubicBezTo>
                <a:cubicBezTo>
                  <a:pt x="-34773" y="693299"/>
                  <a:pt x="-13236" y="293318"/>
                  <a:pt x="0" y="0"/>
                </a:cubicBezTo>
                <a:close/>
              </a:path>
              <a:path w="4724400" h="1371600" stroke="0" extrusionOk="0">
                <a:moveTo>
                  <a:pt x="0" y="0"/>
                </a:moveTo>
                <a:cubicBezTo>
                  <a:pt x="2023640" y="123469"/>
                  <a:pt x="2465154" y="-2833"/>
                  <a:pt x="4724400" y="0"/>
                </a:cubicBezTo>
                <a:cubicBezTo>
                  <a:pt x="4611307" y="402988"/>
                  <a:pt x="4685755" y="1058086"/>
                  <a:pt x="4724400" y="1371600"/>
                </a:cubicBezTo>
                <a:cubicBezTo>
                  <a:pt x="3354613" y="1266090"/>
                  <a:pt x="714323" y="1370572"/>
                  <a:pt x="0" y="1371600"/>
                </a:cubicBezTo>
                <a:cubicBezTo>
                  <a:pt x="106337" y="732004"/>
                  <a:pt x="116663" y="395924"/>
                  <a:pt x="0" y="0"/>
                </a:cubicBezTo>
                <a:close/>
              </a:path>
            </a:pathLst>
          </a:custGeom>
          <a:ln>
            <a:solidFill>
              <a:schemeClr val="tx1"/>
            </a:solidFill>
            <a:extLst>
              <a:ext uri="{C807C97D-BFC1-408E-A445-0C87EB9F89A2}">
                <ask:lineSketchStyleProps xmlns:ask="http://schemas.microsoft.com/office/drawing/2018/sketchyshapes" sd="1981477003">
                  <ask:type>
                    <ask:lineSketchCurved/>
                  </ask:type>
                </ask:lineSketchStyleProps>
              </a:ext>
            </a:extLst>
          </a:ln>
        </p:spPr>
        <p:txBody>
          <a:bodyPr/>
          <a:lstStyle/>
          <a:p>
            <a:r>
              <a:rPr kumimoji="1" lang="ja-JP" altLang="en-US" dirty="0"/>
              <a:t>ｐ値の計算方法</a:t>
            </a:r>
          </a:p>
        </p:txBody>
      </p:sp>
      <p:sp>
        <p:nvSpPr>
          <p:cNvPr id="4" name="テキスト ボックス 3">
            <a:extLst>
              <a:ext uri="{FF2B5EF4-FFF2-40B4-BE49-F238E27FC236}">
                <a16:creationId xmlns:a16="http://schemas.microsoft.com/office/drawing/2014/main" id="{A2245CC4-2B3A-4D18-C293-0476597BB1B5}"/>
              </a:ext>
            </a:extLst>
          </p:cNvPr>
          <p:cNvSpPr txBox="1"/>
          <p:nvPr/>
        </p:nvSpPr>
        <p:spPr>
          <a:xfrm>
            <a:off x="665018" y="2277456"/>
            <a:ext cx="6263253" cy="461665"/>
          </a:xfrm>
          <a:prstGeom prst="rect">
            <a:avLst/>
          </a:prstGeom>
          <a:noFill/>
        </p:spPr>
        <p:txBody>
          <a:bodyPr wrap="none" rtlCol="0">
            <a:spAutoFit/>
          </a:bodyPr>
          <a:lstStyle/>
          <a:p>
            <a:r>
              <a:rPr kumimoji="1" lang="ja-JP" altLang="en-US" sz="2400" dirty="0"/>
              <a:t>①　帰無仮説：平均身長は</a:t>
            </a:r>
            <a:r>
              <a:rPr lang="en-US" altLang="ja-JP" sz="2400" dirty="0"/>
              <a:t>148.5cm</a:t>
            </a:r>
            <a:r>
              <a:rPr kumimoji="1" lang="ja-JP" altLang="en-US" sz="2400" dirty="0"/>
              <a:t>である。</a:t>
            </a:r>
          </a:p>
        </p:txBody>
      </p:sp>
      <p:sp>
        <p:nvSpPr>
          <p:cNvPr id="5" name="テキスト ボックス 4">
            <a:extLst>
              <a:ext uri="{FF2B5EF4-FFF2-40B4-BE49-F238E27FC236}">
                <a16:creationId xmlns:a16="http://schemas.microsoft.com/office/drawing/2014/main" id="{03A31065-340A-E7A0-5F55-BFC451E1FBFB}"/>
              </a:ext>
            </a:extLst>
          </p:cNvPr>
          <p:cNvSpPr txBox="1"/>
          <p:nvPr/>
        </p:nvSpPr>
        <p:spPr>
          <a:xfrm>
            <a:off x="665018" y="2967335"/>
            <a:ext cx="10879901" cy="830997"/>
          </a:xfrm>
          <a:prstGeom prst="rect">
            <a:avLst/>
          </a:prstGeom>
          <a:noFill/>
        </p:spPr>
        <p:txBody>
          <a:bodyPr wrap="none" rtlCol="0">
            <a:spAutoFit/>
          </a:bodyPr>
          <a:lstStyle/>
          <a:p>
            <a:r>
              <a:rPr lang="ja-JP" altLang="en-US" sz="2400" dirty="0"/>
              <a:t>②</a:t>
            </a:r>
            <a:r>
              <a:rPr kumimoji="1" lang="ja-JP" altLang="en-US" sz="2400" dirty="0"/>
              <a:t>　対立仮説：身長に変化があることを言いたいので、「平均身長は</a:t>
            </a:r>
            <a:r>
              <a:rPr kumimoji="1" lang="en-US" altLang="ja-JP" sz="2400" dirty="0"/>
              <a:t>148.5cm</a:t>
            </a:r>
          </a:p>
          <a:p>
            <a:r>
              <a:rPr lang="ja-JP" altLang="en-US" sz="2400" dirty="0"/>
              <a:t>　　　　　　　と異なる。」とする。</a:t>
            </a:r>
            <a:endParaRPr kumimoji="1" lang="ja-JP" altLang="en-US" sz="2400" dirty="0"/>
          </a:p>
        </p:txBody>
      </p:sp>
      <p:sp>
        <p:nvSpPr>
          <p:cNvPr id="7" name="テキスト ボックス 6">
            <a:extLst>
              <a:ext uri="{FF2B5EF4-FFF2-40B4-BE49-F238E27FC236}">
                <a16:creationId xmlns:a16="http://schemas.microsoft.com/office/drawing/2014/main" id="{0595F051-EE22-7EEC-8CBB-5FA0A33552C8}"/>
              </a:ext>
            </a:extLst>
          </p:cNvPr>
          <p:cNvSpPr txBox="1"/>
          <p:nvPr/>
        </p:nvSpPr>
        <p:spPr>
          <a:xfrm>
            <a:off x="665018" y="3998836"/>
            <a:ext cx="6096000" cy="461665"/>
          </a:xfrm>
          <a:prstGeom prst="rect">
            <a:avLst/>
          </a:prstGeom>
          <a:noFill/>
        </p:spPr>
        <p:txBody>
          <a:bodyPr wrap="square">
            <a:spAutoFit/>
          </a:bodyPr>
          <a:lstStyle/>
          <a:p>
            <a:r>
              <a:rPr lang="ja-JP" altLang="en-US" sz="2400" dirty="0"/>
              <a:t>③　有意水準：</a:t>
            </a:r>
            <a:r>
              <a:rPr lang="en-US" altLang="ja-JP" sz="2400" dirty="0"/>
              <a:t>5</a:t>
            </a:r>
            <a:r>
              <a:rPr lang="ja-JP" altLang="en-US" sz="2400" dirty="0"/>
              <a:t>％</a:t>
            </a:r>
          </a:p>
        </p:txBody>
      </p:sp>
      <p:sp>
        <p:nvSpPr>
          <p:cNvPr id="9" name="テキスト ボックス 8">
            <a:extLst>
              <a:ext uri="{FF2B5EF4-FFF2-40B4-BE49-F238E27FC236}">
                <a16:creationId xmlns:a16="http://schemas.microsoft.com/office/drawing/2014/main" id="{C3F7BC6F-B3EE-7004-A10A-420EBF9F0504}"/>
              </a:ext>
            </a:extLst>
          </p:cNvPr>
          <p:cNvSpPr txBox="1"/>
          <p:nvPr/>
        </p:nvSpPr>
        <p:spPr>
          <a:xfrm>
            <a:off x="665018" y="4716425"/>
            <a:ext cx="6096000" cy="461665"/>
          </a:xfrm>
          <a:prstGeom prst="rect">
            <a:avLst/>
          </a:prstGeom>
          <a:noFill/>
        </p:spPr>
        <p:txBody>
          <a:bodyPr wrap="square">
            <a:spAutoFit/>
          </a:bodyPr>
          <a:lstStyle/>
          <a:p>
            <a:r>
              <a:rPr lang="ja-JP" altLang="en-US" sz="2400" dirty="0"/>
              <a:t>④　中心極限定理より、</a:t>
            </a:r>
          </a:p>
        </p:txBody>
      </p:sp>
    </p:spTree>
    <p:extLst>
      <p:ext uri="{BB962C8B-B14F-4D97-AF65-F5344CB8AC3E}">
        <p14:creationId xmlns:p14="http://schemas.microsoft.com/office/powerpoint/2010/main" val="21178623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FC398-622F-7EF0-E31F-0D63052DD4B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CE2DE35-0908-9881-9421-3F5A717ECCE9}"/>
              </a:ext>
            </a:extLst>
          </p:cNvPr>
          <p:cNvSpPr>
            <a:spLocks noGrp="1"/>
          </p:cNvSpPr>
          <p:nvPr>
            <p:ph type="title"/>
          </p:nvPr>
        </p:nvSpPr>
        <p:spPr>
          <a:xfrm>
            <a:off x="577273" y="550230"/>
            <a:ext cx="4724400" cy="1371600"/>
          </a:xfrm>
          <a:custGeom>
            <a:avLst/>
            <a:gdLst>
              <a:gd name="connsiteX0" fmla="*/ 0 w 4724400"/>
              <a:gd name="connsiteY0" fmla="*/ 0 h 1371600"/>
              <a:gd name="connsiteX1" fmla="*/ 4724400 w 4724400"/>
              <a:gd name="connsiteY1" fmla="*/ 0 h 1371600"/>
              <a:gd name="connsiteX2" fmla="*/ 4724400 w 4724400"/>
              <a:gd name="connsiteY2" fmla="*/ 1371600 h 1371600"/>
              <a:gd name="connsiteX3" fmla="*/ 0 w 4724400"/>
              <a:gd name="connsiteY3" fmla="*/ 1371600 h 1371600"/>
              <a:gd name="connsiteX4" fmla="*/ 0 w 47244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400" h="1371600" fill="none" extrusionOk="0">
                <a:moveTo>
                  <a:pt x="0" y="0"/>
                </a:moveTo>
                <a:cubicBezTo>
                  <a:pt x="944887" y="-43428"/>
                  <a:pt x="2827469" y="-18149"/>
                  <a:pt x="4724400" y="0"/>
                </a:cubicBezTo>
                <a:cubicBezTo>
                  <a:pt x="4686712" y="632835"/>
                  <a:pt x="4706705" y="1101183"/>
                  <a:pt x="4724400" y="1371600"/>
                </a:cubicBezTo>
                <a:cubicBezTo>
                  <a:pt x="2745917" y="1328998"/>
                  <a:pt x="2007207" y="1209045"/>
                  <a:pt x="0" y="1371600"/>
                </a:cubicBezTo>
                <a:cubicBezTo>
                  <a:pt x="-34773" y="693299"/>
                  <a:pt x="-13236" y="293318"/>
                  <a:pt x="0" y="0"/>
                </a:cubicBezTo>
                <a:close/>
              </a:path>
              <a:path w="4724400" h="1371600" stroke="0" extrusionOk="0">
                <a:moveTo>
                  <a:pt x="0" y="0"/>
                </a:moveTo>
                <a:cubicBezTo>
                  <a:pt x="2023640" y="123469"/>
                  <a:pt x="2465154" y="-2833"/>
                  <a:pt x="4724400" y="0"/>
                </a:cubicBezTo>
                <a:cubicBezTo>
                  <a:pt x="4611307" y="402988"/>
                  <a:pt x="4685755" y="1058086"/>
                  <a:pt x="4724400" y="1371600"/>
                </a:cubicBezTo>
                <a:cubicBezTo>
                  <a:pt x="3354613" y="1266090"/>
                  <a:pt x="714323" y="1370572"/>
                  <a:pt x="0" y="1371600"/>
                </a:cubicBezTo>
                <a:cubicBezTo>
                  <a:pt x="106337" y="732004"/>
                  <a:pt x="116663" y="395924"/>
                  <a:pt x="0" y="0"/>
                </a:cubicBezTo>
                <a:close/>
              </a:path>
            </a:pathLst>
          </a:custGeom>
          <a:ln>
            <a:solidFill>
              <a:schemeClr val="tx1"/>
            </a:solidFill>
            <a:extLst>
              <a:ext uri="{C807C97D-BFC1-408E-A445-0C87EB9F89A2}">
                <ask:lineSketchStyleProps xmlns:ask="http://schemas.microsoft.com/office/drawing/2018/sketchyshapes" sd="1981477003">
                  <ask:type>
                    <ask:lineSketchCurved/>
                  </ask:type>
                </ask:lineSketchStyleProps>
              </a:ext>
            </a:extLst>
          </a:ln>
        </p:spPr>
        <p:txBody>
          <a:bodyPr/>
          <a:lstStyle/>
          <a:p>
            <a:r>
              <a:rPr kumimoji="1" lang="ja-JP" altLang="en-US" dirty="0"/>
              <a:t>ｐ値の計算方法</a:t>
            </a:r>
          </a:p>
        </p:txBody>
      </p:sp>
      <p:sp>
        <p:nvSpPr>
          <p:cNvPr id="13" name="テキスト ボックス 12">
            <a:extLst>
              <a:ext uri="{FF2B5EF4-FFF2-40B4-BE49-F238E27FC236}">
                <a16:creationId xmlns:a16="http://schemas.microsoft.com/office/drawing/2014/main" id="{A5D51BA4-6B47-9C49-6AEC-604C7AF3973C}"/>
              </a:ext>
            </a:extLst>
          </p:cNvPr>
          <p:cNvSpPr txBox="1"/>
          <p:nvPr/>
        </p:nvSpPr>
        <p:spPr>
          <a:xfrm>
            <a:off x="1471027" y="5075592"/>
            <a:ext cx="1923984" cy="338554"/>
          </a:xfrm>
          <a:prstGeom prst="rect">
            <a:avLst/>
          </a:prstGeom>
          <a:noFill/>
        </p:spPr>
        <p:txBody>
          <a:bodyPr wrap="square">
            <a:spAutoFit/>
          </a:bodyPr>
          <a:lstStyle/>
          <a:p>
            <a:r>
              <a:rPr lang="ja-JP" altLang="en-US" sz="1600" dirty="0"/>
              <a:t>平均値　</a:t>
            </a:r>
            <a:r>
              <a:rPr lang="en-US" altLang="ja-JP" sz="1600" dirty="0"/>
              <a:t>148.5cm</a:t>
            </a:r>
            <a:endParaRPr lang="ja-JP" altLang="en-US" sz="1600" dirty="0"/>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B471B2E7-3C51-8BB3-8C43-B9047FC74085}"/>
                  </a:ext>
                </a:extLst>
              </p:cNvPr>
              <p:cNvSpPr txBox="1"/>
              <p:nvPr/>
            </p:nvSpPr>
            <p:spPr>
              <a:xfrm>
                <a:off x="1471027" y="5657253"/>
                <a:ext cx="2162339" cy="442044"/>
              </a:xfrm>
              <a:prstGeom prst="rect">
                <a:avLst/>
              </a:prstGeom>
              <a:noFill/>
            </p:spPr>
            <p:txBody>
              <a:bodyPr wrap="square">
                <a:spAutoFit/>
              </a:bodyPr>
              <a:lstStyle/>
              <a:p>
                <a:r>
                  <a:rPr lang="ja-JP" altLang="en-US" sz="1600" dirty="0"/>
                  <a:t>標準偏差  </a:t>
                </a:r>
                <a14:m>
                  <m:oMath xmlns:m="http://schemas.openxmlformats.org/officeDocument/2006/math">
                    <m:f>
                      <m:fPr>
                        <m:ctrlPr>
                          <a:rPr lang="en-US" altLang="ja-JP" sz="1600" i="1" smtClean="0">
                            <a:latin typeface="Cambria Math" panose="02040503050406030204" pitchFamily="18" charset="0"/>
                          </a:rPr>
                        </m:ctrlPr>
                      </m:fPr>
                      <m:num>
                        <m:r>
                          <a:rPr lang="en-US" altLang="ja-JP" sz="1600" b="0" i="1" smtClean="0">
                            <a:latin typeface="Cambria Math" panose="02040503050406030204" pitchFamily="18" charset="0"/>
                          </a:rPr>
                          <m:t>7.8</m:t>
                        </m:r>
                      </m:num>
                      <m:den>
                        <m:r>
                          <a:rPr lang="en-US" altLang="ja-JP" sz="1600" b="0" i="1" smtClean="0">
                            <a:latin typeface="Cambria Math" panose="02040503050406030204" pitchFamily="18" charset="0"/>
                          </a:rPr>
                          <m:t>10</m:t>
                        </m:r>
                      </m:den>
                    </m:f>
                  </m:oMath>
                </a14:m>
                <a:r>
                  <a:rPr lang="en-US" altLang="ja-JP" sz="1600" dirty="0"/>
                  <a:t>cm</a:t>
                </a:r>
                <a:endParaRPr lang="ja-JP" altLang="en-US" sz="1600" dirty="0"/>
              </a:p>
            </p:txBody>
          </p:sp>
        </mc:Choice>
        <mc:Fallback xmlns="">
          <p:sp>
            <p:nvSpPr>
              <p:cNvPr id="3" name="テキスト ボックス 2">
                <a:extLst>
                  <a:ext uri="{FF2B5EF4-FFF2-40B4-BE49-F238E27FC236}">
                    <a16:creationId xmlns:a16="http://schemas.microsoft.com/office/drawing/2014/main" id="{B471B2E7-3C51-8BB3-8C43-B9047FC74085}"/>
                  </a:ext>
                </a:extLst>
              </p:cNvPr>
              <p:cNvSpPr txBox="1">
                <a:spLocks noRot="1" noChangeAspect="1" noMove="1" noResize="1" noEditPoints="1" noAdjustHandles="1" noChangeArrowheads="1" noChangeShapeType="1" noTextEdit="1"/>
              </p:cNvSpPr>
              <p:nvPr/>
            </p:nvSpPr>
            <p:spPr>
              <a:xfrm>
                <a:off x="1471027" y="5657253"/>
                <a:ext cx="2162339" cy="442044"/>
              </a:xfrm>
              <a:prstGeom prst="rect">
                <a:avLst/>
              </a:prstGeom>
              <a:blipFill>
                <a:blip r:embed="rId3"/>
                <a:stretch>
                  <a:fillRect l="-1408" b="-5479"/>
                </a:stretch>
              </a:blipFill>
            </p:spPr>
            <p:txBody>
              <a:bodyPr/>
              <a:lstStyle/>
              <a:p>
                <a:r>
                  <a:rPr lang="ja-JP" altLang="en-US">
                    <a:noFill/>
                  </a:rPr>
                  <a:t> </a:t>
                </a:r>
              </a:p>
            </p:txBody>
          </p:sp>
        </mc:Fallback>
      </mc:AlternateContent>
      <p:sp>
        <p:nvSpPr>
          <p:cNvPr id="6" name="テキスト ボックス 5">
            <a:extLst>
              <a:ext uri="{FF2B5EF4-FFF2-40B4-BE49-F238E27FC236}">
                <a16:creationId xmlns:a16="http://schemas.microsoft.com/office/drawing/2014/main" id="{FE69E716-58FD-B4A3-29B3-FBCC5FFBBA5B}"/>
              </a:ext>
            </a:extLst>
          </p:cNvPr>
          <p:cNvSpPr txBox="1"/>
          <p:nvPr/>
        </p:nvSpPr>
        <p:spPr>
          <a:xfrm>
            <a:off x="4378322" y="2377207"/>
            <a:ext cx="4339650" cy="923330"/>
          </a:xfrm>
          <a:prstGeom prst="rect">
            <a:avLst/>
          </a:prstGeom>
          <a:noFill/>
        </p:spPr>
        <p:txBody>
          <a:bodyPr wrap="none" rtlCol="0">
            <a:spAutoFit/>
          </a:bodyPr>
          <a:lstStyle/>
          <a:p>
            <a:r>
              <a:rPr lang="ja-JP" altLang="en-US" dirty="0"/>
              <a:t>スプレッドシートでｐ値を求める方法。</a:t>
            </a:r>
            <a:endParaRPr lang="en-US" altLang="ja-JP" dirty="0"/>
          </a:p>
          <a:p>
            <a:endParaRPr kumimoji="1" lang="en-US" altLang="ja-JP" dirty="0"/>
          </a:p>
          <a:p>
            <a:r>
              <a:rPr lang="ja-JP" altLang="en-US" dirty="0"/>
              <a:t>両側ｐ値</a:t>
            </a:r>
            <a:endParaRPr kumimoji="1" lang="ja-JP" altLang="en-US" dirty="0"/>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85BF4DBB-214E-C714-999B-3A2954142AA9}"/>
                  </a:ext>
                </a:extLst>
              </p:cNvPr>
              <p:cNvSpPr txBox="1"/>
              <p:nvPr/>
            </p:nvSpPr>
            <p:spPr>
              <a:xfrm>
                <a:off x="4448910" y="3630161"/>
                <a:ext cx="700679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2400" b="0" i="0" smtClean="0">
                          <a:latin typeface="Cambria Math" panose="02040503050406030204" pitchFamily="18" charset="0"/>
                        </a:rPr>
                        <m:t>=2</m:t>
                      </m:r>
                      <m:r>
                        <a:rPr kumimoji="1" lang="en-US" altLang="ja-JP" sz="2400" b="0" i="0" smtClean="0">
                          <a:latin typeface="Cambria Math" panose="02040503050406030204" pitchFamily="18" charset="0"/>
                          <a:ea typeface="Cambria Math" panose="02040503050406030204" pitchFamily="18" charset="0"/>
                        </a:rPr>
                        <m:t>∙{1−</m:t>
                      </m:r>
                      <m:r>
                        <m:rPr>
                          <m:sty m:val="p"/>
                        </m:rPr>
                        <a:rPr kumimoji="1" lang="en-US" altLang="ja-JP" sz="2400" b="0" i="0" smtClean="0">
                          <a:latin typeface="Cambria Math" panose="02040503050406030204" pitchFamily="18" charset="0"/>
                          <a:ea typeface="Cambria Math" panose="02040503050406030204" pitchFamily="18" charset="0"/>
                        </a:rPr>
                        <m:t>NORM</m:t>
                      </m:r>
                      <m:r>
                        <a:rPr kumimoji="1" lang="en-US" altLang="ja-JP" sz="2400" b="0" i="0" smtClean="0">
                          <a:latin typeface="Cambria Math" panose="02040503050406030204" pitchFamily="18" charset="0"/>
                          <a:ea typeface="Cambria Math" panose="02040503050406030204" pitchFamily="18" charset="0"/>
                        </a:rPr>
                        <m:t>.</m:t>
                      </m:r>
                      <m:r>
                        <m:rPr>
                          <m:sty m:val="p"/>
                        </m:rPr>
                        <a:rPr kumimoji="1" lang="en-US" altLang="ja-JP" sz="2400" b="0" i="0" smtClean="0">
                          <a:latin typeface="Cambria Math" panose="02040503050406030204" pitchFamily="18" charset="0"/>
                          <a:ea typeface="Cambria Math" panose="02040503050406030204" pitchFamily="18" charset="0"/>
                        </a:rPr>
                        <m:t>DIST</m:t>
                      </m:r>
                      <m:r>
                        <a:rPr kumimoji="1" lang="en-US" altLang="ja-JP" sz="2400" b="0" i="0" smtClean="0">
                          <a:latin typeface="Cambria Math" panose="02040503050406030204" pitchFamily="18" charset="0"/>
                          <a:ea typeface="Cambria Math" panose="02040503050406030204" pitchFamily="18" charset="0"/>
                        </a:rPr>
                        <m:t>(</m:t>
                      </m:r>
                      <m:r>
                        <a:rPr lang="ja-JP" altLang="en-US" sz="2400" i="1">
                          <a:latin typeface="Cambria Math" panose="02040503050406030204" pitchFamily="18" charset="0"/>
                          <a:ea typeface="Cambria Math" panose="02040503050406030204" pitchFamily="18" charset="0"/>
                        </a:rPr>
                        <m:t>標本平均</m:t>
                      </m:r>
                      <m:r>
                        <a:rPr kumimoji="1" lang="en-US" altLang="ja-JP" sz="2400" b="0" i="0" smtClean="0">
                          <a:latin typeface="Cambria Math" panose="02040503050406030204" pitchFamily="18" charset="0"/>
                          <a:ea typeface="Cambria Math" panose="02040503050406030204" pitchFamily="18" charset="0"/>
                        </a:rPr>
                        <m:t>,148.5,0.78,</m:t>
                      </m:r>
                      <m:r>
                        <m:rPr>
                          <m:sty m:val="p"/>
                        </m:rPr>
                        <a:rPr kumimoji="1" lang="en-US" altLang="ja-JP" sz="2400" b="0" i="0" smtClean="0">
                          <a:latin typeface="Cambria Math" panose="02040503050406030204" pitchFamily="18" charset="0"/>
                          <a:ea typeface="Cambria Math" panose="02040503050406030204" pitchFamily="18" charset="0"/>
                        </a:rPr>
                        <m:t>TRUE</m:t>
                      </m:r>
                      <m:r>
                        <a:rPr kumimoji="1" lang="en-US" altLang="ja-JP" sz="2400" b="0" i="0" smtClean="0">
                          <a:latin typeface="Cambria Math" panose="02040503050406030204" pitchFamily="18" charset="0"/>
                          <a:ea typeface="Cambria Math" panose="02040503050406030204" pitchFamily="18" charset="0"/>
                        </a:rPr>
                        <m:t>)}</m:t>
                      </m:r>
                    </m:oMath>
                  </m:oMathPara>
                </a14:m>
                <a:endParaRPr kumimoji="1" lang="ja-JP" altLang="en-US" sz="2400" dirty="0"/>
              </a:p>
            </p:txBody>
          </p:sp>
        </mc:Choice>
        <mc:Fallback xmlns="">
          <p:sp>
            <p:nvSpPr>
              <p:cNvPr id="8" name="テキスト ボックス 7">
                <a:extLst>
                  <a:ext uri="{FF2B5EF4-FFF2-40B4-BE49-F238E27FC236}">
                    <a16:creationId xmlns:a16="http://schemas.microsoft.com/office/drawing/2014/main" id="{85BF4DBB-214E-C714-999B-3A2954142AA9}"/>
                  </a:ext>
                </a:extLst>
              </p:cNvPr>
              <p:cNvSpPr txBox="1">
                <a:spLocks noRot="1" noChangeAspect="1" noMove="1" noResize="1" noEditPoints="1" noAdjustHandles="1" noChangeArrowheads="1" noChangeShapeType="1" noTextEdit="1"/>
              </p:cNvSpPr>
              <p:nvPr/>
            </p:nvSpPr>
            <p:spPr>
              <a:xfrm>
                <a:off x="4448910" y="3630161"/>
                <a:ext cx="7006790" cy="369332"/>
              </a:xfrm>
              <a:prstGeom prst="rect">
                <a:avLst/>
              </a:prstGeom>
              <a:blipFill>
                <a:blip r:embed="rId4"/>
                <a:stretch>
                  <a:fillRect t="-9836" r="-1044" b="-34426"/>
                </a:stretch>
              </a:blipFill>
            </p:spPr>
            <p:txBody>
              <a:bodyPr/>
              <a:lstStyle/>
              <a:p>
                <a:r>
                  <a:rPr lang="ja-JP" altLang="en-US">
                    <a:noFill/>
                  </a:rPr>
                  <a:t> </a:t>
                </a:r>
              </a:p>
            </p:txBody>
          </p:sp>
        </mc:Fallback>
      </mc:AlternateContent>
      <p:sp>
        <p:nvSpPr>
          <p:cNvPr id="12" name="テキスト ボックス 11">
            <a:extLst>
              <a:ext uri="{FF2B5EF4-FFF2-40B4-BE49-F238E27FC236}">
                <a16:creationId xmlns:a16="http://schemas.microsoft.com/office/drawing/2014/main" id="{89686FBF-C368-3B7A-0CA7-822F3D0E535F}"/>
              </a:ext>
            </a:extLst>
          </p:cNvPr>
          <p:cNvSpPr txBox="1"/>
          <p:nvPr/>
        </p:nvSpPr>
        <p:spPr>
          <a:xfrm>
            <a:off x="4448910" y="4505099"/>
            <a:ext cx="6096000" cy="369332"/>
          </a:xfrm>
          <a:prstGeom prst="rect">
            <a:avLst/>
          </a:prstGeom>
          <a:noFill/>
        </p:spPr>
        <p:txBody>
          <a:bodyPr wrap="square">
            <a:spAutoFit/>
          </a:bodyPr>
          <a:lstStyle/>
          <a:p>
            <a:r>
              <a:rPr lang="ja-JP" altLang="en-US" dirty="0"/>
              <a:t>片側ｐ値</a:t>
            </a:r>
            <a:endParaRPr kumimoji="1" lang="ja-JP" altLang="en-US" dirty="0"/>
          </a:p>
        </p:txBody>
      </p:sp>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AD9551D8-3D9F-19CF-6D4D-7DDAD75539F2}"/>
                  </a:ext>
                </a:extLst>
              </p:cNvPr>
              <p:cNvSpPr txBox="1"/>
              <p:nvPr/>
            </p:nvSpPr>
            <p:spPr>
              <a:xfrm>
                <a:off x="4448910" y="5075592"/>
                <a:ext cx="637623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2400" b="0" i="0" smtClean="0">
                          <a:latin typeface="Cambria Math" panose="02040503050406030204" pitchFamily="18" charset="0"/>
                        </a:rPr>
                        <m:t>=</m:t>
                      </m:r>
                      <m:r>
                        <a:rPr kumimoji="1" lang="en-US" altLang="ja-JP" sz="2400" b="0" i="0" smtClean="0">
                          <a:latin typeface="Cambria Math" panose="02040503050406030204" pitchFamily="18" charset="0"/>
                          <a:ea typeface="Cambria Math" panose="02040503050406030204" pitchFamily="18" charset="0"/>
                        </a:rPr>
                        <m:t>1−</m:t>
                      </m:r>
                      <m:r>
                        <m:rPr>
                          <m:sty m:val="p"/>
                        </m:rPr>
                        <a:rPr kumimoji="1" lang="en-US" altLang="ja-JP" sz="2400" b="0" i="0" smtClean="0">
                          <a:latin typeface="Cambria Math" panose="02040503050406030204" pitchFamily="18" charset="0"/>
                          <a:ea typeface="Cambria Math" panose="02040503050406030204" pitchFamily="18" charset="0"/>
                        </a:rPr>
                        <m:t>NORM</m:t>
                      </m:r>
                      <m:r>
                        <a:rPr kumimoji="1" lang="en-US" altLang="ja-JP" sz="2400" b="0" i="0" smtClean="0">
                          <a:latin typeface="Cambria Math" panose="02040503050406030204" pitchFamily="18" charset="0"/>
                          <a:ea typeface="Cambria Math" panose="02040503050406030204" pitchFamily="18" charset="0"/>
                        </a:rPr>
                        <m:t>.</m:t>
                      </m:r>
                      <m:r>
                        <m:rPr>
                          <m:sty m:val="p"/>
                        </m:rPr>
                        <a:rPr kumimoji="1" lang="en-US" altLang="ja-JP" sz="2400" b="0" i="0" smtClean="0">
                          <a:latin typeface="Cambria Math" panose="02040503050406030204" pitchFamily="18" charset="0"/>
                          <a:ea typeface="Cambria Math" panose="02040503050406030204" pitchFamily="18" charset="0"/>
                        </a:rPr>
                        <m:t>DIST</m:t>
                      </m:r>
                      <m:r>
                        <a:rPr kumimoji="1" lang="en-US" altLang="ja-JP" sz="2400" b="0" i="0" smtClean="0">
                          <a:latin typeface="Cambria Math" panose="02040503050406030204" pitchFamily="18" charset="0"/>
                          <a:ea typeface="Cambria Math" panose="02040503050406030204" pitchFamily="18" charset="0"/>
                        </a:rPr>
                        <m:t>(</m:t>
                      </m:r>
                      <m:r>
                        <a:rPr lang="ja-JP" altLang="en-US" sz="2400" i="1">
                          <a:latin typeface="Cambria Math" panose="02040503050406030204" pitchFamily="18" charset="0"/>
                          <a:ea typeface="Cambria Math" panose="02040503050406030204" pitchFamily="18" charset="0"/>
                        </a:rPr>
                        <m:t>標本平均</m:t>
                      </m:r>
                      <m:r>
                        <a:rPr kumimoji="1" lang="en-US" altLang="ja-JP" sz="2400" b="0" i="0" smtClean="0">
                          <a:latin typeface="Cambria Math" panose="02040503050406030204" pitchFamily="18" charset="0"/>
                          <a:ea typeface="Cambria Math" panose="02040503050406030204" pitchFamily="18" charset="0"/>
                        </a:rPr>
                        <m:t>,148.5,0.78,</m:t>
                      </m:r>
                      <m:r>
                        <m:rPr>
                          <m:sty m:val="p"/>
                        </m:rPr>
                        <a:rPr kumimoji="1" lang="en-US" altLang="ja-JP" sz="2400" b="0" i="0" smtClean="0">
                          <a:latin typeface="Cambria Math" panose="02040503050406030204" pitchFamily="18" charset="0"/>
                          <a:ea typeface="Cambria Math" panose="02040503050406030204" pitchFamily="18" charset="0"/>
                        </a:rPr>
                        <m:t>TRUE</m:t>
                      </m:r>
                      <m:r>
                        <a:rPr kumimoji="1" lang="en-US" altLang="ja-JP" sz="2400" b="0" i="0" smtClean="0">
                          <a:latin typeface="Cambria Math" panose="02040503050406030204" pitchFamily="18" charset="0"/>
                          <a:ea typeface="Cambria Math" panose="02040503050406030204" pitchFamily="18" charset="0"/>
                        </a:rPr>
                        <m:t>)</m:t>
                      </m:r>
                    </m:oMath>
                  </m:oMathPara>
                </a14:m>
                <a:endParaRPr kumimoji="1" lang="ja-JP" altLang="en-US" sz="2400" dirty="0"/>
              </a:p>
            </p:txBody>
          </p:sp>
        </mc:Choice>
        <mc:Fallback xmlns="">
          <p:sp>
            <p:nvSpPr>
              <p:cNvPr id="16" name="テキスト ボックス 15">
                <a:extLst>
                  <a:ext uri="{FF2B5EF4-FFF2-40B4-BE49-F238E27FC236}">
                    <a16:creationId xmlns:a16="http://schemas.microsoft.com/office/drawing/2014/main" id="{AD9551D8-3D9F-19CF-6D4D-7DDAD75539F2}"/>
                  </a:ext>
                </a:extLst>
              </p:cNvPr>
              <p:cNvSpPr txBox="1">
                <a:spLocks noRot="1" noChangeAspect="1" noMove="1" noResize="1" noEditPoints="1" noAdjustHandles="1" noChangeArrowheads="1" noChangeShapeType="1" noTextEdit="1"/>
              </p:cNvSpPr>
              <p:nvPr/>
            </p:nvSpPr>
            <p:spPr>
              <a:xfrm>
                <a:off x="4448910" y="5075592"/>
                <a:ext cx="6376233" cy="369332"/>
              </a:xfrm>
              <a:prstGeom prst="rect">
                <a:avLst/>
              </a:prstGeom>
              <a:blipFill>
                <a:blip r:embed="rId5"/>
                <a:stretch>
                  <a:fillRect t="-11667" r="-1147" b="-35000"/>
                </a:stretch>
              </a:blipFill>
            </p:spPr>
            <p:txBody>
              <a:bodyPr/>
              <a:lstStyle/>
              <a:p>
                <a:r>
                  <a:rPr lang="ja-JP" altLang="en-US">
                    <a:noFill/>
                  </a:rPr>
                  <a:t> </a:t>
                </a:r>
              </a:p>
            </p:txBody>
          </p:sp>
        </mc:Fallback>
      </mc:AlternateContent>
      <p:sp>
        <p:nvSpPr>
          <p:cNvPr id="19" name="正方形/長方形 18">
            <a:extLst>
              <a:ext uri="{FF2B5EF4-FFF2-40B4-BE49-F238E27FC236}">
                <a16:creationId xmlns:a16="http://schemas.microsoft.com/office/drawing/2014/main" id="{9887955A-2FDD-8E5D-0145-0EB8DA3999FF}"/>
              </a:ext>
            </a:extLst>
          </p:cNvPr>
          <p:cNvSpPr/>
          <p:nvPr/>
        </p:nvSpPr>
        <p:spPr>
          <a:xfrm>
            <a:off x="4239286" y="2114461"/>
            <a:ext cx="7426037" cy="4193309"/>
          </a:xfrm>
          <a:custGeom>
            <a:avLst/>
            <a:gdLst>
              <a:gd name="csX0" fmla="*/ 0 w 7426037"/>
              <a:gd name="csY0" fmla="*/ 0 h 4193309"/>
              <a:gd name="csX1" fmla="*/ 496973 w 7426037"/>
              <a:gd name="csY1" fmla="*/ 0 h 4193309"/>
              <a:gd name="csX2" fmla="*/ 845426 w 7426037"/>
              <a:gd name="csY2" fmla="*/ 0 h 4193309"/>
              <a:gd name="csX3" fmla="*/ 1565180 w 7426037"/>
              <a:gd name="csY3" fmla="*/ 0 h 4193309"/>
              <a:gd name="csX4" fmla="*/ 2062153 w 7426037"/>
              <a:gd name="csY4" fmla="*/ 0 h 4193309"/>
              <a:gd name="csX5" fmla="*/ 2559127 w 7426037"/>
              <a:gd name="csY5" fmla="*/ 0 h 4193309"/>
              <a:gd name="csX6" fmla="*/ 3278881 w 7426037"/>
              <a:gd name="csY6" fmla="*/ 0 h 4193309"/>
              <a:gd name="csX7" fmla="*/ 3701594 w 7426037"/>
              <a:gd name="csY7" fmla="*/ 0 h 4193309"/>
              <a:gd name="csX8" fmla="*/ 4421348 w 7426037"/>
              <a:gd name="csY8" fmla="*/ 0 h 4193309"/>
              <a:gd name="csX9" fmla="*/ 5141103 w 7426037"/>
              <a:gd name="csY9" fmla="*/ 0 h 4193309"/>
              <a:gd name="csX10" fmla="*/ 5712336 w 7426037"/>
              <a:gd name="csY10" fmla="*/ 0 h 4193309"/>
              <a:gd name="csX11" fmla="*/ 6432091 w 7426037"/>
              <a:gd name="csY11" fmla="*/ 0 h 4193309"/>
              <a:gd name="csX12" fmla="*/ 6929064 w 7426037"/>
              <a:gd name="csY12" fmla="*/ 0 h 4193309"/>
              <a:gd name="csX13" fmla="*/ 7426037 w 7426037"/>
              <a:gd name="csY13" fmla="*/ 0 h 4193309"/>
              <a:gd name="csX14" fmla="*/ 7426037 w 7426037"/>
              <a:gd name="csY14" fmla="*/ 640977 h 4193309"/>
              <a:gd name="csX15" fmla="*/ 7426037 w 7426037"/>
              <a:gd name="csY15" fmla="*/ 1240021 h 4193309"/>
              <a:gd name="csX16" fmla="*/ 7426037 w 7426037"/>
              <a:gd name="csY16" fmla="*/ 1839066 h 4193309"/>
              <a:gd name="csX17" fmla="*/ 7426037 w 7426037"/>
              <a:gd name="csY17" fmla="*/ 2480043 h 4193309"/>
              <a:gd name="csX18" fmla="*/ 7426037 w 7426037"/>
              <a:gd name="csY18" fmla="*/ 3121020 h 4193309"/>
              <a:gd name="csX19" fmla="*/ 7426037 w 7426037"/>
              <a:gd name="csY19" fmla="*/ 4193309 h 4193309"/>
              <a:gd name="csX20" fmla="*/ 7077584 w 7426037"/>
              <a:gd name="csY20" fmla="*/ 4193309 h 4193309"/>
              <a:gd name="csX21" fmla="*/ 6357830 w 7426037"/>
              <a:gd name="csY21" fmla="*/ 4193309 h 4193309"/>
              <a:gd name="csX22" fmla="*/ 5786597 w 7426037"/>
              <a:gd name="csY22" fmla="*/ 4193309 h 4193309"/>
              <a:gd name="csX23" fmla="*/ 5363884 w 7426037"/>
              <a:gd name="csY23" fmla="*/ 4193309 h 4193309"/>
              <a:gd name="csX24" fmla="*/ 4792650 w 7426037"/>
              <a:gd name="csY24" fmla="*/ 4193309 h 4193309"/>
              <a:gd name="csX25" fmla="*/ 4444198 w 7426037"/>
              <a:gd name="csY25" fmla="*/ 4193309 h 4193309"/>
              <a:gd name="csX26" fmla="*/ 4095745 w 7426037"/>
              <a:gd name="csY26" fmla="*/ 4193309 h 4193309"/>
              <a:gd name="csX27" fmla="*/ 3524511 w 7426037"/>
              <a:gd name="csY27" fmla="*/ 4193309 h 4193309"/>
              <a:gd name="csX28" fmla="*/ 3101799 w 7426037"/>
              <a:gd name="csY28" fmla="*/ 4193309 h 4193309"/>
              <a:gd name="csX29" fmla="*/ 2456305 w 7426037"/>
              <a:gd name="csY29" fmla="*/ 4193309 h 4193309"/>
              <a:gd name="csX30" fmla="*/ 2033592 w 7426037"/>
              <a:gd name="csY30" fmla="*/ 4193309 h 4193309"/>
              <a:gd name="csX31" fmla="*/ 1388098 w 7426037"/>
              <a:gd name="csY31" fmla="*/ 4193309 h 4193309"/>
              <a:gd name="csX32" fmla="*/ 1039645 w 7426037"/>
              <a:gd name="csY32" fmla="*/ 4193309 h 4193309"/>
              <a:gd name="csX33" fmla="*/ 0 w 7426037"/>
              <a:gd name="csY33" fmla="*/ 4193309 h 4193309"/>
              <a:gd name="csX34" fmla="*/ 0 w 7426037"/>
              <a:gd name="csY34" fmla="*/ 3678131 h 4193309"/>
              <a:gd name="csX35" fmla="*/ 0 w 7426037"/>
              <a:gd name="csY35" fmla="*/ 2995221 h 4193309"/>
              <a:gd name="csX36" fmla="*/ 0 w 7426037"/>
              <a:gd name="csY36" fmla="*/ 2438110 h 4193309"/>
              <a:gd name="csX37" fmla="*/ 0 w 7426037"/>
              <a:gd name="csY37" fmla="*/ 1755199 h 4193309"/>
              <a:gd name="csX38" fmla="*/ 0 w 7426037"/>
              <a:gd name="csY38" fmla="*/ 1240021 h 4193309"/>
              <a:gd name="csX39" fmla="*/ 0 w 7426037"/>
              <a:gd name="csY39" fmla="*/ 766777 h 4193309"/>
              <a:gd name="csX40" fmla="*/ 0 w 7426037"/>
              <a:gd name="csY40" fmla="*/ 0 h 4193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7426037" h="4193309" extrusionOk="0">
                <a:moveTo>
                  <a:pt x="0" y="0"/>
                </a:moveTo>
                <a:cubicBezTo>
                  <a:pt x="238652" y="-3187"/>
                  <a:pt x="340162" y="36873"/>
                  <a:pt x="496973" y="0"/>
                </a:cubicBezTo>
                <a:cubicBezTo>
                  <a:pt x="653784" y="-36873"/>
                  <a:pt x="719401" y="8843"/>
                  <a:pt x="845426" y="0"/>
                </a:cubicBezTo>
                <a:cubicBezTo>
                  <a:pt x="971451" y="-8843"/>
                  <a:pt x="1212782" y="82334"/>
                  <a:pt x="1565180" y="0"/>
                </a:cubicBezTo>
                <a:cubicBezTo>
                  <a:pt x="1917578" y="-82334"/>
                  <a:pt x="1881133" y="14833"/>
                  <a:pt x="2062153" y="0"/>
                </a:cubicBezTo>
                <a:cubicBezTo>
                  <a:pt x="2243173" y="-14833"/>
                  <a:pt x="2399740" y="13683"/>
                  <a:pt x="2559127" y="0"/>
                </a:cubicBezTo>
                <a:cubicBezTo>
                  <a:pt x="2718514" y="-13683"/>
                  <a:pt x="2947334" y="27771"/>
                  <a:pt x="3278881" y="0"/>
                </a:cubicBezTo>
                <a:cubicBezTo>
                  <a:pt x="3610428" y="-27771"/>
                  <a:pt x="3615087" y="8445"/>
                  <a:pt x="3701594" y="0"/>
                </a:cubicBezTo>
                <a:cubicBezTo>
                  <a:pt x="3788101" y="-8445"/>
                  <a:pt x="4176613" y="52554"/>
                  <a:pt x="4421348" y="0"/>
                </a:cubicBezTo>
                <a:cubicBezTo>
                  <a:pt x="4666083" y="-52554"/>
                  <a:pt x="4896441" y="33654"/>
                  <a:pt x="5141103" y="0"/>
                </a:cubicBezTo>
                <a:cubicBezTo>
                  <a:pt x="5385766" y="-33654"/>
                  <a:pt x="5452865" y="15951"/>
                  <a:pt x="5712336" y="0"/>
                </a:cubicBezTo>
                <a:cubicBezTo>
                  <a:pt x="5971807" y="-15951"/>
                  <a:pt x="6198332" y="19447"/>
                  <a:pt x="6432091" y="0"/>
                </a:cubicBezTo>
                <a:cubicBezTo>
                  <a:pt x="6665851" y="-19447"/>
                  <a:pt x="6683092" y="53935"/>
                  <a:pt x="6929064" y="0"/>
                </a:cubicBezTo>
                <a:cubicBezTo>
                  <a:pt x="7175036" y="-53935"/>
                  <a:pt x="7308201" y="36527"/>
                  <a:pt x="7426037" y="0"/>
                </a:cubicBezTo>
                <a:cubicBezTo>
                  <a:pt x="7487050" y="200614"/>
                  <a:pt x="7423353" y="392835"/>
                  <a:pt x="7426037" y="640977"/>
                </a:cubicBezTo>
                <a:cubicBezTo>
                  <a:pt x="7428721" y="889119"/>
                  <a:pt x="7375959" y="966611"/>
                  <a:pt x="7426037" y="1240021"/>
                </a:cubicBezTo>
                <a:cubicBezTo>
                  <a:pt x="7476115" y="1513431"/>
                  <a:pt x="7367378" y="1678067"/>
                  <a:pt x="7426037" y="1839066"/>
                </a:cubicBezTo>
                <a:cubicBezTo>
                  <a:pt x="7484696" y="2000066"/>
                  <a:pt x="7367736" y="2297362"/>
                  <a:pt x="7426037" y="2480043"/>
                </a:cubicBezTo>
                <a:cubicBezTo>
                  <a:pt x="7484338" y="2662724"/>
                  <a:pt x="7415895" y="2938694"/>
                  <a:pt x="7426037" y="3121020"/>
                </a:cubicBezTo>
                <a:cubicBezTo>
                  <a:pt x="7436179" y="3303346"/>
                  <a:pt x="7412905" y="3886368"/>
                  <a:pt x="7426037" y="4193309"/>
                </a:cubicBezTo>
                <a:cubicBezTo>
                  <a:pt x="7314282" y="4234870"/>
                  <a:pt x="7209152" y="4167997"/>
                  <a:pt x="7077584" y="4193309"/>
                </a:cubicBezTo>
                <a:cubicBezTo>
                  <a:pt x="6946016" y="4218621"/>
                  <a:pt x="6579771" y="4156948"/>
                  <a:pt x="6357830" y="4193309"/>
                </a:cubicBezTo>
                <a:cubicBezTo>
                  <a:pt x="6135889" y="4229670"/>
                  <a:pt x="5956958" y="4193104"/>
                  <a:pt x="5786597" y="4193309"/>
                </a:cubicBezTo>
                <a:cubicBezTo>
                  <a:pt x="5616236" y="4193514"/>
                  <a:pt x="5530982" y="4163510"/>
                  <a:pt x="5363884" y="4193309"/>
                </a:cubicBezTo>
                <a:cubicBezTo>
                  <a:pt x="5196786" y="4223108"/>
                  <a:pt x="4921540" y="4162083"/>
                  <a:pt x="4792650" y="4193309"/>
                </a:cubicBezTo>
                <a:cubicBezTo>
                  <a:pt x="4663760" y="4224535"/>
                  <a:pt x="4547113" y="4177091"/>
                  <a:pt x="4444198" y="4193309"/>
                </a:cubicBezTo>
                <a:cubicBezTo>
                  <a:pt x="4341283" y="4209527"/>
                  <a:pt x="4248601" y="4184265"/>
                  <a:pt x="4095745" y="4193309"/>
                </a:cubicBezTo>
                <a:cubicBezTo>
                  <a:pt x="3942889" y="4202353"/>
                  <a:pt x="3784871" y="4139314"/>
                  <a:pt x="3524511" y="4193309"/>
                </a:cubicBezTo>
                <a:cubicBezTo>
                  <a:pt x="3264151" y="4247304"/>
                  <a:pt x="3239984" y="4190000"/>
                  <a:pt x="3101799" y="4193309"/>
                </a:cubicBezTo>
                <a:cubicBezTo>
                  <a:pt x="2963614" y="4196618"/>
                  <a:pt x="2597834" y="4136917"/>
                  <a:pt x="2456305" y="4193309"/>
                </a:cubicBezTo>
                <a:cubicBezTo>
                  <a:pt x="2314776" y="4249701"/>
                  <a:pt x="2136809" y="4153718"/>
                  <a:pt x="2033592" y="4193309"/>
                </a:cubicBezTo>
                <a:cubicBezTo>
                  <a:pt x="1930375" y="4232900"/>
                  <a:pt x="1691083" y="4132783"/>
                  <a:pt x="1388098" y="4193309"/>
                </a:cubicBezTo>
                <a:cubicBezTo>
                  <a:pt x="1085113" y="4253835"/>
                  <a:pt x="1165022" y="4187554"/>
                  <a:pt x="1039645" y="4193309"/>
                </a:cubicBezTo>
                <a:cubicBezTo>
                  <a:pt x="914268" y="4199064"/>
                  <a:pt x="454977" y="4139816"/>
                  <a:pt x="0" y="4193309"/>
                </a:cubicBezTo>
                <a:cubicBezTo>
                  <a:pt x="-39394" y="4033089"/>
                  <a:pt x="10698" y="3845866"/>
                  <a:pt x="0" y="3678131"/>
                </a:cubicBezTo>
                <a:cubicBezTo>
                  <a:pt x="-10698" y="3510396"/>
                  <a:pt x="42025" y="3141919"/>
                  <a:pt x="0" y="2995221"/>
                </a:cubicBezTo>
                <a:cubicBezTo>
                  <a:pt x="-42025" y="2848523"/>
                  <a:pt x="42161" y="2580346"/>
                  <a:pt x="0" y="2438110"/>
                </a:cubicBezTo>
                <a:cubicBezTo>
                  <a:pt x="-42161" y="2295874"/>
                  <a:pt x="81889" y="2069887"/>
                  <a:pt x="0" y="1755199"/>
                </a:cubicBezTo>
                <a:cubicBezTo>
                  <a:pt x="-81889" y="1440511"/>
                  <a:pt x="6200" y="1489390"/>
                  <a:pt x="0" y="1240021"/>
                </a:cubicBezTo>
                <a:cubicBezTo>
                  <a:pt x="-6200" y="990652"/>
                  <a:pt x="18665" y="995828"/>
                  <a:pt x="0" y="766777"/>
                </a:cubicBezTo>
                <a:cubicBezTo>
                  <a:pt x="-18665" y="537726"/>
                  <a:pt x="45702" y="250934"/>
                  <a:pt x="0" y="0"/>
                </a:cubicBezTo>
                <a:close/>
              </a:path>
            </a:pathLst>
          </a:custGeom>
          <a:noFill/>
          <a:ln>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39643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CD7EAF-5D67-27AA-CF9D-F96CF89859BF}"/>
              </a:ext>
            </a:extLst>
          </p:cNvPr>
          <p:cNvSpPr>
            <a:spLocks noGrp="1"/>
          </p:cNvSpPr>
          <p:nvPr>
            <p:ph type="title"/>
          </p:nvPr>
        </p:nvSpPr>
        <p:spPr>
          <a:xfrm>
            <a:off x="683341" y="662586"/>
            <a:ext cx="10466439" cy="1371600"/>
          </a:xfrm>
        </p:spPr>
        <p:txBody>
          <a:bodyPr/>
          <a:lstStyle/>
          <a:p>
            <a:r>
              <a:rPr kumimoji="1" lang="ja-JP" altLang="en-US" dirty="0"/>
              <a:t>両側検定：帰無仮説が棄却されない</a:t>
            </a:r>
          </a:p>
        </p:txBody>
      </p:sp>
      <p:sp>
        <p:nvSpPr>
          <p:cNvPr id="5" name="タイトル 1">
            <a:extLst>
              <a:ext uri="{FF2B5EF4-FFF2-40B4-BE49-F238E27FC236}">
                <a16:creationId xmlns:a16="http://schemas.microsoft.com/office/drawing/2014/main" id="{117721B0-6D8B-11A1-6930-A796DFB3790D}"/>
              </a:ext>
            </a:extLst>
          </p:cNvPr>
          <p:cNvSpPr txBox="1">
            <a:spLocks/>
          </p:cNvSpPr>
          <p:nvPr/>
        </p:nvSpPr>
        <p:spPr>
          <a:xfrm>
            <a:off x="683341" y="2191502"/>
            <a:ext cx="10466439"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lang="ja-JP" altLang="en-US" dirty="0"/>
              <a:t>片</a:t>
            </a:r>
            <a:r>
              <a:rPr kumimoji="1" lang="ja-JP" altLang="en-US" dirty="0"/>
              <a:t>側検定：帰無仮説が</a:t>
            </a:r>
            <a:r>
              <a:rPr kumimoji="1" lang="ja-JP" altLang="en-US"/>
              <a:t>棄却される</a:t>
            </a:r>
            <a:endParaRPr kumimoji="1" lang="ja-JP" altLang="en-US" dirty="0"/>
          </a:p>
        </p:txBody>
      </p:sp>
      <p:sp>
        <p:nvSpPr>
          <p:cNvPr id="6" name="四角形: 角を丸くする 5">
            <a:extLst>
              <a:ext uri="{FF2B5EF4-FFF2-40B4-BE49-F238E27FC236}">
                <a16:creationId xmlns:a16="http://schemas.microsoft.com/office/drawing/2014/main" id="{9E0DBEA6-403F-D471-A58C-DB940D7DC379}"/>
              </a:ext>
            </a:extLst>
          </p:cNvPr>
          <p:cNvSpPr/>
          <p:nvPr/>
        </p:nvSpPr>
        <p:spPr>
          <a:xfrm>
            <a:off x="560439" y="662586"/>
            <a:ext cx="11090787" cy="318215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F466275-183F-1D05-38C6-79529AAC907F}"/>
              </a:ext>
            </a:extLst>
          </p:cNvPr>
          <p:cNvSpPr txBox="1"/>
          <p:nvPr/>
        </p:nvSpPr>
        <p:spPr>
          <a:xfrm>
            <a:off x="855407" y="4424516"/>
            <a:ext cx="9879628" cy="1200329"/>
          </a:xfrm>
          <a:prstGeom prst="rect">
            <a:avLst/>
          </a:prstGeom>
          <a:noFill/>
        </p:spPr>
        <p:txBody>
          <a:bodyPr wrap="none" rtlCol="0">
            <a:spAutoFit/>
          </a:bodyPr>
          <a:lstStyle/>
          <a:p>
            <a:r>
              <a:rPr kumimoji="1" lang="ja-JP" altLang="en-US" sz="3600" dirty="0"/>
              <a:t>片側検定を行う（棄却域を片側にする）場合、</a:t>
            </a:r>
            <a:endParaRPr kumimoji="1" lang="en-US" altLang="ja-JP" sz="3600" dirty="0"/>
          </a:p>
          <a:p>
            <a:r>
              <a:rPr kumimoji="1" lang="ja-JP" altLang="en-US" sz="3600" dirty="0"/>
              <a:t>対立仮説をどのように設定するべきだろうか。</a:t>
            </a:r>
          </a:p>
        </p:txBody>
      </p:sp>
    </p:spTree>
    <p:extLst>
      <p:ext uri="{BB962C8B-B14F-4D97-AF65-F5344CB8AC3E}">
        <p14:creationId xmlns:p14="http://schemas.microsoft.com/office/powerpoint/2010/main" val="2037949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AD61D6-C447-2B0A-BBB0-1A06362D0C31}"/>
              </a:ext>
            </a:extLst>
          </p:cNvPr>
          <p:cNvSpPr>
            <a:spLocks noGrp="1"/>
          </p:cNvSpPr>
          <p:nvPr>
            <p:ph type="title"/>
          </p:nvPr>
        </p:nvSpPr>
        <p:spPr>
          <a:xfrm>
            <a:off x="1493520" y="2057400"/>
            <a:ext cx="10058400" cy="1371600"/>
          </a:xfrm>
        </p:spPr>
        <p:txBody>
          <a:bodyPr/>
          <a:lstStyle/>
          <a:p>
            <a:r>
              <a:rPr kumimoji="1" lang="ja-JP" altLang="en-US" dirty="0"/>
              <a:t>母集団の平均値と標本の平均値</a:t>
            </a:r>
          </a:p>
        </p:txBody>
      </p:sp>
    </p:spTree>
    <p:extLst>
      <p:ext uri="{BB962C8B-B14F-4D97-AF65-F5344CB8AC3E}">
        <p14:creationId xmlns:p14="http://schemas.microsoft.com/office/powerpoint/2010/main" val="42427536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489DF6-D703-765B-4BDB-E76163D6F381}"/>
              </a:ext>
            </a:extLst>
          </p:cNvPr>
          <p:cNvSpPr>
            <a:spLocks noGrp="1"/>
          </p:cNvSpPr>
          <p:nvPr>
            <p:ph type="title"/>
          </p:nvPr>
        </p:nvSpPr>
        <p:spPr>
          <a:xfrm>
            <a:off x="1066800" y="642594"/>
            <a:ext cx="3003755" cy="1371600"/>
          </a:xfrm>
          <a:custGeom>
            <a:avLst/>
            <a:gdLst>
              <a:gd name="connsiteX0" fmla="*/ 0 w 3003755"/>
              <a:gd name="connsiteY0" fmla="*/ 0 h 1371600"/>
              <a:gd name="connsiteX1" fmla="*/ 530663 w 3003755"/>
              <a:gd name="connsiteY1" fmla="*/ 0 h 1371600"/>
              <a:gd name="connsiteX2" fmla="*/ 1001252 w 3003755"/>
              <a:gd name="connsiteY2" fmla="*/ 0 h 1371600"/>
              <a:gd name="connsiteX3" fmla="*/ 1471840 w 3003755"/>
              <a:gd name="connsiteY3" fmla="*/ 0 h 1371600"/>
              <a:gd name="connsiteX4" fmla="*/ 1942428 w 3003755"/>
              <a:gd name="connsiteY4" fmla="*/ 0 h 1371600"/>
              <a:gd name="connsiteX5" fmla="*/ 2352941 w 3003755"/>
              <a:gd name="connsiteY5" fmla="*/ 0 h 1371600"/>
              <a:gd name="connsiteX6" fmla="*/ 3003755 w 3003755"/>
              <a:gd name="connsiteY6" fmla="*/ 0 h 1371600"/>
              <a:gd name="connsiteX7" fmla="*/ 3003755 w 3003755"/>
              <a:gd name="connsiteY7" fmla="*/ 470916 h 1371600"/>
              <a:gd name="connsiteX8" fmla="*/ 3003755 w 3003755"/>
              <a:gd name="connsiteY8" fmla="*/ 955548 h 1371600"/>
              <a:gd name="connsiteX9" fmla="*/ 3003755 w 3003755"/>
              <a:gd name="connsiteY9" fmla="*/ 1371600 h 1371600"/>
              <a:gd name="connsiteX10" fmla="*/ 2473092 w 3003755"/>
              <a:gd name="connsiteY10" fmla="*/ 1371600 h 1371600"/>
              <a:gd name="connsiteX11" fmla="*/ 1972466 w 3003755"/>
              <a:gd name="connsiteY11" fmla="*/ 1371600 h 1371600"/>
              <a:gd name="connsiteX12" fmla="*/ 1441802 w 3003755"/>
              <a:gd name="connsiteY12" fmla="*/ 1371600 h 1371600"/>
              <a:gd name="connsiteX13" fmla="*/ 1031289 w 3003755"/>
              <a:gd name="connsiteY13" fmla="*/ 1371600 h 1371600"/>
              <a:gd name="connsiteX14" fmla="*/ 620776 w 3003755"/>
              <a:gd name="connsiteY14" fmla="*/ 1371600 h 1371600"/>
              <a:gd name="connsiteX15" fmla="*/ 0 w 3003755"/>
              <a:gd name="connsiteY15" fmla="*/ 1371600 h 1371600"/>
              <a:gd name="connsiteX16" fmla="*/ 0 w 3003755"/>
              <a:gd name="connsiteY16" fmla="*/ 928116 h 1371600"/>
              <a:gd name="connsiteX17" fmla="*/ 0 w 3003755"/>
              <a:gd name="connsiteY17" fmla="*/ 457200 h 1371600"/>
              <a:gd name="connsiteX18" fmla="*/ 0 w 3003755"/>
              <a:gd name="connsiteY18"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3755" h="1371600" fill="none" extrusionOk="0">
                <a:moveTo>
                  <a:pt x="0" y="0"/>
                </a:moveTo>
                <a:cubicBezTo>
                  <a:pt x="239241" y="-13049"/>
                  <a:pt x="400772" y="53612"/>
                  <a:pt x="530663" y="0"/>
                </a:cubicBezTo>
                <a:cubicBezTo>
                  <a:pt x="660554" y="-53612"/>
                  <a:pt x="847882" y="51772"/>
                  <a:pt x="1001252" y="0"/>
                </a:cubicBezTo>
                <a:cubicBezTo>
                  <a:pt x="1154622" y="-51772"/>
                  <a:pt x="1338679" y="7607"/>
                  <a:pt x="1471840" y="0"/>
                </a:cubicBezTo>
                <a:cubicBezTo>
                  <a:pt x="1605001" y="-7607"/>
                  <a:pt x="1793923" y="40979"/>
                  <a:pt x="1942428" y="0"/>
                </a:cubicBezTo>
                <a:cubicBezTo>
                  <a:pt x="2090933" y="-40979"/>
                  <a:pt x="2191414" y="21062"/>
                  <a:pt x="2352941" y="0"/>
                </a:cubicBezTo>
                <a:cubicBezTo>
                  <a:pt x="2514468" y="-21062"/>
                  <a:pt x="2733387" y="58251"/>
                  <a:pt x="3003755" y="0"/>
                </a:cubicBezTo>
                <a:cubicBezTo>
                  <a:pt x="3042282" y="140135"/>
                  <a:pt x="2952738" y="372301"/>
                  <a:pt x="3003755" y="470916"/>
                </a:cubicBezTo>
                <a:cubicBezTo>
                  <a:pt x="3054772" y="569531"/>
                  <a:pt x="2965956" y="788745"/>
                  <a:pt x="3003755" y="955548"/>
                </a:cubicBezTo>
                <a:cubicBezTo>
                  <a:pt x="3041554" y="1122351"/>
                  <a:pt x="2993112" y="1264311"/>
                  <a:pt x="3003755" y="1371600"/>
                </a:cubicBezTo>
                <a:cubicBezTo>
                  <a:pt x="2856760" y="1432288"/>
                  <a:pt x="2681896" y="1319074"/>
                  <a:pt x="2473092" y="1371600"/>
                </a:cubicBezTo>
                <a:cubicBezTo>
                  <a:pt x="2264288" y="1424126"/>
                  <a:pt x="2197887" y="1341670"/>
                  <a:pt x="1972466" y="1371600"/>
                </a:cubicBezTo>
                <a:cubicBezTo>
                  <a:pt x="1747045" y="1401530"/>
                  <a:pt x="1668390" y="1309444"/>
                  <a:pt x="1441802" y="1371600"/>
                </a:cubicBezTo>
                <a:cubicBezTo>
                  <a:pt x="1215214" y="1433756"/>
                  <a:pt x="1207186" y="1326292"/>
                  <a:pt x="1031289" y="1371600"/>
                </a:cubicBezTo>
                <a:cubicBezTo>
                  <a:pt x="855392" y="1416908"/>
                  <a:pt x="792987" y="1348460"/>
                  <a:pt x="620776" y="1371600"/>
                </a:cubicBezTo>
                <a:cubicBezTo>
                  <a:pt x="448565" y="1394740"/>
                  <a:pt x="136002" y="1319070"/>
                  <a:pt x="0" y="1371600"/>
                </a:cubicBezTo>
                <a:cubicBezTo>
                  <a:pt x="-52818" y="1231327"/>
                  <a:pt x="24638" y="1096931"/>
                  <a:pt x="0" y="928116"/>
                </a:cubicBezTo>
                <a:cubicBezTo>
                  <a:pt x="-24638" y="759301"/>
                  <a:pt x="30068" y="655258"/>
                  <a:pt x="0" y="457200"/>
                </a:cubicBezTo>
                <a:cubicBezTo>
                  <a:pt x="-30068" y="259142"/>
                  <a:pt x="34299" y="140858"/>
                  <a:pt x="0" y="0"/>
                </a:cubicBezTo>
                <a:close/>
              </a:path>
              <a:path w="3003755" h="1371600" stroke="0" extrusionOk="0">
                <a:moveTo>
                  <a:pt x="0" y="0"/>
                </a:moveTo>
                <a:cubicBezTo>
                  <a:pt x="155911" y="-5409"/>
                  <a:pt x="269887" y="24135"/>
                  <a:pt x="410513" y="0"/>
                </a:cubicBezTo>
                <a:cubicBezTo>
                  <a:pt x="551139" y="-24135"/>
                  <a:pt x="717961" y="46914"/>
                  <a:pt x="911139" y="0"/>
                </a:cubicBezTo>
                <a:cubicBezTo>
                  <a:pt x="1104317" y="-46914"/>
                  <a:pt x="1188871" y="11521"/>
                  <a:pt x="1381727" y="0"/>
                </a:cubicBezTo>
                <a:cubicBezTo>
                  <a:pt x="1574583" y="-11521"/>
                  <a:pt x="1601337" y="17190"/>
                  <a:pt x="1792240" y="0"/>
                </a:cubicBezTo>
                <a:cubicBezTo>
                  <a:pt x="1983143" y="-17190"/>
                  <a:pt x="2111788" y="20579"/>
                  <a:pt x="2232791" y="0"/>
                </a:cubicBezTo>
                <a:cubicBezTo>
                  <a:pt x="2353794" y="-20579"/>
                  <a:pt x="2734279" y="55910"/>
                  <a:pt x="3003755" y="0"/>
                </a:cubicBezTo>
                <a:cubicBezTo>
                  <a:pt x="3018254" y="129735"/>
                  <a:pt x="2998549" y="340105"/>
                  <a:pt x="3003755" y="484632"/>
                </a:cubicBezTo>
                <a:cubicBezTo>
                  <a:pt x="3008961" y="629159"/>
                  <a:pt x="2993834" y="825070"/>
                  <a:pt x="3003755" y="969264"/>
                </a:cubicBezTo>
                <a:cubicBezTo>
                  <a:pt x="3013676" y="1113458"/>
                  <a:pt x="3000974" y="1237782"/>
                  <a:pt x="3003755" y="1371600"/>
                </a:cubicBezTo>
                <a:cubicBezTo>
                  <a:pt x="2749157" y="1375395"/>
                  <a:pt x="2557281" y="1360235"/>
                  <a:pt x="2443054" y="1371600"/>
                </a:cubicBezTo>
                <a:cubicBezTo>
                  <a:pt x="2328827" y="1382965"/>
                  <a:pt x="2053327" y="1328692"/>
                  <a:pt x="1912391" y="1371600"/>
                </a:cubicBezTo>
                <a:cubicBezTo>
                  <a:pt x="1771455" y="1414508"/>
                  <a:pt x="1628263" y="1350715"/>
                  <a:pt x="1441802" y="1371600"/>
                </a:cubicBezTo>
                <a:cubicBezTo>
                  <a:pt x="1255341" y="1392485"/>
                  <a:pt x="1118091" y="1315945"/>
                  <a:pt x="881101" y="1371600"/>
                </a:cubicBezTo>
                <a:cubicBezTo>
                  <a:pt x="644111" y="1427255"/>
                  <a:pt x="340387" y="1367087"/>
                  <a:pt x="0" y="1371600"/>
                </a:cubicBezTo>
                <a:cubicBezTo>
                  <a:pt x="-1015" y="1152696"/>
                  <a:pt x="15578" y="1130648"/>
                  <a:pt x="0" y="914400"/>
                </a:cubicBezTo>
                <a:cubicBezTo>
                  <a:pt x="-15578" y="698152"/>
                  <a:pt x="39926" y="663102"/>
                  <a:pt x="0" y="457200"/>
                </a:cubicBezTo>
                <a:cubicBezTo>
                  <a:pt x="-39926" y="251298"/>
                  <a:pt x="19994" y="223388"/>
                  <a:pt x="0" y="0"/>
                </a:cubicBezTo>
                <a:close/>
              </a:path>
            </a:pathLst>
          </a:custGeom>
          <a:ln>
            <a:solidFill>
              <a:schemeClr val="tx1"/>
            </a:solidFill>
            <a:extLst>
              <a:ext uri="{C807C97D-BFC1-408E-A445-0C87EB9F89A2}">
                <ask:lineSketchStyleProps xmlns:ask="http://schemas.microsoft.com/office/drawing/2018/sketchyshapes" sd="1158315612">
                  <ask:type>
                    <ask:lineSketchScribble/>
                  </ask:type>
                </ask:lineSketchStyleProps>
              </a:ext>
            </a:extLst>
          </a:ln>
        </p:spPr>
        <p:txBody>
          <a:bodyPr/>
          <a:lstStyle/>
          <a:p>
            <a:r>
              <a:rPr kumimoji="1" lang="ja-JP" altLang="en-US" dirty="0"/>
              <a:t>対立仮説</a:t>
            </a:r>
          </a:p>
        </p:txBody>
      </p:sp>
      <p:sp>
        <p:nvSpPr>
          <p:cNvPr id="3" name="テキスト ボックス 2">
            <a:extLst>
              <a:ext uri="{FF2B5EF4-FFF2-40B4-BE49-F238E27FC236}">
                <a16:creationId xmlns:a16="http://schemas.microsoft.com/office/drawing/2014/main" id="{CB106DDD-2F7F-74F3-CA65-F03C237AF1B3}"/>
              </a:ext>
            </a:extLst>
          </p:cNvPr>
          <p:cNvSpPr txBox="1"/>
          <p:nvPr/>
        </p:nvSpPr>
        <p:spPr>
          <a:xfrm>
            <a:off x="1066800" y="3037735"/>
            <a:ext cx="9709709" cy="923330"/>
          </a:xfrm>
          <a:prstGeom prst="rect">
            <a:avLst/>
          </a:prstGeom>
          <a:noFill/>
        </p:spPr>
        <p:txBody>
          <a:bodyPr wrap="none" rtlCol="0">
            <a:spAutoFit/>
          </a:bodyPr>
          <a:lstStyle/>
          <a:p>
            <a:r>
              <a:rPr kumimoji="1" lang="ja-JP" altLang="en-US" sz="5400" dirty="0"/>
              <a:t>平均身長は</a:t>
            </a:r>
            <a:r>
              <a:rPr kumimoji="1" lang="en-US" altLang="ja-JP" sz="5400" dirty="0"/>
              <a:t>148.5cm</a:t>
            </a:r>
            <a:r>
              <a:rPr kumimoji="1" lang="ja-JP" altLang="en-US" sz="5400" dirty="0"/>
              <a:t>より大きい</a:t>
            </a:r>
          </a:p>
        </p:txBody>
      </p:sp>
    </p:spTree>
    <p:extLst>
      <p:ext uri="{BB962C8B-B14F-4D97-AF65-F5344CB8AC3E}">
        <p14:creationId xmlns:p14="http://schemas.microsoft.com/office/powerpoint/2010/main" val="16636354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122D87-BFED-88DC-8DF7-B28AF56CA6E6}"/>
              </a:ext>
            </a:extLst>
          </p:cNvPr>
          <p:cNvSpPr>
            <a:spLocks noGrp="1"/>
          </p:cNvSpPr>
          <p:nvPr>
            <p:ph type="title"/>
          </p:nvPr>
        </p:nvSpPr>
        <p:spPr/>
        <p:txBody>
          <a:bodyPr>
            <a:normAutofit/>
          </a:bodyPr>
          <a:lstStyle/>
          <a:p>
            <a:r>
              <a:rPr kumimoji="1" lang="ja-JP" altLang="en-US" sz="5400" dirty="0"/>
              <a:t>小さな標本の母平均の推定</a:t>
            </a:r>
          </a:p>
        </p:txBody>
      </p:sp>
      <p:sp>
        <p:nvSpPr>
          <p:cNvPr id="3" name="テキスト プレースホルダー 2">
            <a:extLst>
              <a:ext uri="{FF2B5EF4-FFF2-40B4-BE49-F238E27FC236}">
                <a16:creationId xmlns:a16="http://schemas.microsoft.com/office/drawing/2014/main" id="{FCF1115F-6AEE-27C9-9EF0-0B96C21F43DF}"/>
              </a:ext>
            </a:extLst>
          </p:cNvPr>
          <p:cNvSpPr>
            <a:spLocks noGrp="1"/>
          </p:cNvSpPr>
          <p:nvPr>
            <p:ph type="body" idx="1"/>
          </p:nvPr>
        </p:nvSpPr>
        <p:spPr/>
        <p:txBody>
          <a:bodyPr>
            <a:normAutofit fontScale="92500" lnSpcReduction="20000"/>
          </a:bodyPr>
          <a:lstStyle/>
          <a:p>
            <a:endParaRPr kumimoji="1" lang="ja-JP" altLang="en-US"/>
          </a:p>
        </p:txBody>
      </p:sp>
    </p:spTree>
    <p:extLst>
      <p:ext uri="{BB962C8B-B14F-4D97-AF65-F5344CB8AC3E}">
        <p14:creationId xmlns:p14="http://schemas.microsoft.com/office/powerpoint/2010/main" val="2147924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FBA9B6-27D8-DA85-3F50-E268F1CF3219}"/>
              </a:ext>
            </a:extLst>
          </p:cNvPr>
          <p:cNvSpPr>
            <a:spLocks noGrp="1"/>
          </p:cNvSpPr>
          <p:nvPr>
            <p:ph type="title"/>
          </p:nvPr>
        </p:nvSpPr>
        <p:spPr>
          <a:xfrm>
            <a:off x="501072" y="1012049"/>
            <a:ext cx="11189855" cy="1371600"/>
          </a:xfrm>
        </p:spPr>
        <p:txBody>
          <a:bodyPr/>
          <a:lstStyle/>
          <a:p>
            <a:r>
              <a:rPr kumimoji="1" lang="ja-JP" altLang="en-US" dirty="0"/>
              <a:t>小さな標本から母集団を推定する方法</a:t>
            </a:r>
          </a:p>
        </p:txBody>
      </p:sp>
      <p:sp>
        <p:nvSpPr>
          <p:cNvPr id="3" name="矢印: 下 2">
            <a:extLst>
              <a:ext uri="{FF2B5EF4-FFF2-40B4-BE49-F238E27FC236}">
                <a16:creationId xmlns:a16="http://schemas.microsoft.com/office/drawing/2014/main" id="{198050F2-5B81-79D1-4544-950941260616}"/>
              </a:ext>
            </a:extLst>
          </p:cNvPr>
          <p:cNvSpPr/>
          <p:nvPr/>
        </p:nvSpPr>
        <p:spPr>
          <a:xfrm>
            <a:off x="5560290" y="2780146"/>
            <a:ext cx="748145" cy="72274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818CC68-2EA2-CEB6-F73B-B2A10D4A7950}"/>
              </a:ext>
            </a:extLst>
          </p:cNvPr>
          <p:cNvSpPr txBox="1"/>
          <p:nvPr/>
        </p:nvSpPr>
        <p:spPr>
          <a:xfrm>
            <a:off x="2887428" y="4474352"/>
            <a:ext cx="6417141" cy="923330"/>
          </a:xfrm>
          <a:custGeom>
            <a:avLst/>
            <a:gdLst>
              <a:gd name="csX0" fmla="*/ 0 w 6417141"/>
              <a:gd name="csY0" fmla="*/ 0 h 923330"/>
              <a:gd name="csX1" fmla="*/ 513371 w 6417141"/>
              <a:gd name="csY1" fmla="*/ 0 h 923330"/>
              <a:gd name="csX2" fmla="*/ 962571 w 6417141"/>
              <a:gd name="csY2" fmla="*/ 0 h 923330"/>
              <a:gd name="csX3" fmla="*/ 1732628 w 6417141"/>
              <a:gd name="csY3" fmla="*/ 0 h 923330"/>
              <a:gd name="csX4" fmla="*/ 2502685 w 6417141"/>
              <a:gd name="csY4" fmla="*/ 0 h 923330"/>
              <a:gd name="csX5" fmla="*/ 3016056 w 6417141"/>
              <a:gd name="csY5" fmla="*/ 0 h 923330"/>
              <a:gd name="csX6" fmla="*/ 3465256 w 6417141"/>
              <a:gd name="csY6" fmla="*/ 0 h 923330"/>
              <a:gd name="csX7" fmla="*/ 3978627 w 6417141"/>
              <a:gd name="csY7" fmla="*/ 0 h 923330"/>
              <a:gd name="csX8" fmla="*/ 4620342 w 6417141"/>
              <a:gd name="csY8" fmla="*/ 0 h 923330"/>
              <a:gd name="csX9" fmla="*/ 5133713 w 6417141"/>
              <a:gd name="csY9" fmla="*/ 0 h 923330"/>
              <a:gd name="csX10" fmla="*/ 5711255 w 6417141"/>
              <a:gd name="csY10" fmla="*/ 0 h 923330"/>
              <a:gd name="csX11" fmla="*/ 6417141 w 6417141"/>
              <a:gd name="csY11" fmla="*/ 0 h 923330"/>
              <a:gd name="csX12" fmla="*/ 6417141 w 6417141"/>
              <a:gd name="csY12" fmla="*/ 480132 h 923330"/>
              <a:gd name="csX13" fmla="*/ 6417141 w 6417141"/>
              <a:gd name="csY13" fmla="*/ 923330 h 923330"/>
              <a:gd name="csX14" fmla="*/ 5903770 w 6417141"/>
              <a:gd name="csY14" fmla="*/ 923330 h 923330"/>
              <a:gd name="csX15" fmla="*/ 5262056 w 6417141"/>
              <a:gd name="csY15" fmla="*/ 923330 h 923330"/>
              <a:gd name="csX16" fmla="*/ 4556170 w 6417141"/>
              <a:gd name="csY16" fmla="*/ 923330 h 923330"/>
              <a:gd name="csX17" fmla="*/ 4106970 w 6417141"/>
              <a:gd name="csY17" fmla="*/ 923330 h 923330"/>
              <a:gd name="csX18" fmla="*/ 3401085 w 6417141"/>
              <a:gd name="csY18" fmla="*/ 923330 h 923330"/>
              <a:gd name="csX19" fmla="*/ 2887713 w 6417141"/>
              <a:gd name="csY19" fmla="*/ 923330 h 923330"/>
              <a:gd name="csX20" fmla="*/ 2438514 w 6417141"/>
              <a:gd name="csY20" fmla="*/ 923330 h 923330"/>
              <a:gd name="csX21" fmla="*/ 1796799 w 6417141"/>
              <a:gd name="csY21" fmla="*/ 923330 h 923330"/>
              <a:gd name="csX22" fmla="*/ 1283428 w 6417141"/>
              <a:gd name="csY22" fmla="*/ 923330 h 923330"/>
              <a:gd name="csX23" fmla="*/ 834228 w 6417141"/>
              <a:gd name="csY23" fmla="*/ 923330 h 923330"/>
              <a:gd name="csX24" fmla="*/ 0 w 6417141"/>
              <a:gd name="csY24" fmla="*/ 923330 h 923330"/>
              <a:gd name="csX25" fmla="*/ 0 w 6417141"/>
              <a:gd name="csY25" fmla="*/ 443198 h 923330"/>
              <a:gd name="csX26" fmla="*/ 0 w 6417141"/>
              <a:gd name="csY26"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417141" h="923330" extrusionOk="0">
                <a:moveTo>
                  <a:pt x="0" y="0"/>
                </a:moveTo>
                <a:cubicBezTo>
                  <a:pt x="114143" y="21253"/>
                  <a:pt x="277522" y="17641"/>
                  <a:pt x="513371" y="0"/>
                </a:cubicBezTo>
                <a:cubicBezTo>
                  <a:pt x="749220" y="-17641"/>
                  <a:pt x="745389" y="-6294"/>
                  <a:pt x="962571" y="0"/>
                </a:cubicBezTo>
                <a:cubicBezTo>
                  <a:pt x="1179753" y="6294"/>
                  <a:pt x="1459892" y="17073"/>
                  <a:pt x="1732628" y="0"/>
                </a:cubicBezTo>
                <a:cubicBezTo>
                  <a:pt x="2005364" y="-17073"/>
                  <a:pt x="2158036" y="-2446"/>
                  <a:pt x="2502685" y="0"/>
                </a:cubicBezTo>
                <a:cubicBezTo>
                  <a:pt x="2847334" y="2446"/>
                  <a:pt x="2812056" y="25"/>
                  <a:pt x="3016056" y="0"/>
                </a:cubicBezTo>
                <a:cubicBezTo>
                  <a:pt x="3220056" y="-25"/>
                  <a:pt x="3309873" y="16318"/>
                  <a:pt x="3465256" y="0"/>
                </a:cubicBezTo>
                <a:cubicBezTo>
                  <a:pt x="3620639" y="-16318"/>
                  <a:pt x="3746742" y="15651"/>
                  <a:pt x="3978627" y="0"/>
                </a:cubicBezTo>
                <a:cubicBezTo>
                  <a:pt x="4210512" y="-15651"/>
                  <a:pt x="4362819" y="9793"/>
                  <a:pt x="4620342" y="0"/>
                </a:cubicBezTo>
                <a:cubicBezTo>
                  <a:pt x="4877865" y="-9793"/>
                  <a:pt x="4958608" y="2623"/>
                  <a:pt x="5133713" y="0"/>
                </a:cubicBezTo>
                <a:cubicBezTo>
                  <a:pt x="5308818" y="-2623"/>
                  <a:pt x="5562946" y="4087"/>
                  <a:pt x="5711255" y="0"/>
                </a:cubicBezTo>
                <a:cubicBezTo>
                  <a:pt x="5859564" y="-4087"/>
                  <a:pt x="6143380" y="26390"/>
                  <a:pt x="6417141" y="0"/>
                </a:cubicBezTo>
                <a:cubicBezTo>
                  <a:pt x="6432723" y="222492"/>
                  <a:pt x="6398604" y="274719"/>
                  <a:pt x="6417141" y="480132"/>
                </a:cubicBezTo>
                <a:cubicBezTo>
                  <a:pt x="6435678" y="685545"/>
                  <a:pt x="6412182" y="704618"/>
                  <a:pt x="6417141" y="923330"/>
                </a:cubicBezTo>
                <a:cubicBezTo>
                  <a:pt x="6184478" y="944009"/>
                  <a:pt x="6143021" y="941148"/>
                  <a:pt x="5903770" y="923330"/>
                </a:cubicBezTo>
                <a:cubicBezTo>
                  <a:pt x="5664519" y="905512"/>
                  <a:pt x="5398285" y="927653"/>
                  <a:pt x="5262056" y="923330"/>
                </a:cubicBezTo>
                <a:cubicBezTo>
                  <a:pt x="5125827" y="919007"/>
                  <a:pt x="4831096" y="931782"/>
                  <a:pt x="4556170" y="923330"/>
                </a:cubicBezTo>
                <a:cubicBezTo>
                  <a:pt x="4281244" y="914878"/>
                  <a:pt x="4273555" y="904396"/>
                  <a:pt x="4106970" y="923330"/>
                </a:cubicBezTo>
                <a:cubicBezTo>
                  <a:pt x="3940385" y="942264"/>
                  <a:pt x="3617310" y="946335"/>
                  <a:pt x="3401085" y="923330"/>
                </a:cubicBezTo>
                <a:cubicBezTo>
                  <a:pt x="3184860" y="900325"/>
                  <a:pt x="3015380" y="900386"/>
                  <a:pt x="2887713" y="923330"/>
                </a:cubicBezTo>
                <a:cubicBezTo>
                  <a:pt x="2760046" y="946274"/>
                  <a:pt x="2662997" y="932273"/>
                  <a:pt x="2438514" y="923330"/>
                </a:cubicBezTo>
                <a:cubicBezTo>
                  <a:pt x="2214031" y="914387"/>
                  <a:pt x="2019671" y="925342"/>
                  <a:pt x="1796799" y="923330"/>
                </a:cubicBezTo>
                <a:cubicBezTo>
                  <a:pt x="1573927" y="921318"/>
                  <a:pt x="1531224" y="926848"/>
                  <a:pt x="1283428" y="923330"/>
                </a:cubicBezTo>
                <a:cubicBezTo>
                  <a:pt x="1035632" y="919812"/>
                  <a:pt x="933939" y="922815"/>
                  <a:pt x="834228" y="923330"/>
                </a:cubicBezTo>
                <a:cubicBezTo>
                  <a:pt x="734517" y="923845"/>
                  <a:pt x="287521" y="897366"/>
                  <a:pt x="0" y="923330"/>
                </a:cubicBezTo>
                <a:cubicBezTo>
                  <a:pt x="-10971" y="791088"/>
                  <a:pt x="14266" y="656203"/>
                  <a:pt x="0" y="443198"/>
                </a:cubicBezTo>
                <a:cubicBezTo>
                  <a:pt x="-14266" y="230193"/>
                  <a:pt x="-1968" y="202253"/>
                  <a:pt x="0" y="0"/>
                </a:cubicBezTo>
                <a:close/>
              </a:path>
            </a:pathLst>
          </a:custGeom>
          <a:noFill/>
          <a:ln>
            <a:solidFill>
              <a:schemeClr val="tx1"/>
            </a:solidFill>
            <a:extLst>
              <a:ext uri="{C807C97D-BFC1-408E-A445-0C87EB9F89A2}">
                <ask:lineSketchStyleProps xmlns:ask="http://schemas.microsoft.com/office/drawing/2018/sketchyshapes" sd="2145126147">
                  <a:prstGeom prst="rect">
                    <a:avLst/>
                  </a:prstGeom>
                  <ask:type>
                    <ask:lineSketchFreehand/>
                  </ask:type>
                </ask:lineSketchStyleProps>
              </a:ext>
            </a:extLst>
          </a:ln>
        </p:spPr>
        <p:txBody>
          <a:bodyPr wrap="none" rtlCol="0">
            <a:spAutoFit/>
          </a:bodyPr>
          <a:lstStyle/>
          <a:p>
            <a:r>
              <a:rPr lang="ja-JP" altLang="en-US" sz="5400" dirty="0"/>
              <a:t>ｔ分布を用いる！！</a:t>
            </a:r>
            <a:endParaRPr kumimoji="1" lang="ja-JP" altLang="en-US" sz="5400" dirty="0"/>
          </a:p>
        </p:txBody>
      </p:sp>
    </p:spTree>
    <p:extLst>
      <p:ext uri="{BB962C8B-B14F-4D97-AF65-F5344CB8AC3E}">
        <p14:creationId xmlns:p14="http://schemas.microsoft.com/office/powerpoint/2010/main" val="35378694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9D203B-F133-77BF-3E10-ABBF59188DC9}"/>
              </a:ext>
            </a:extLst>
          </p:cNvPr>
          <p:cNvSpPr>
            <a:spLocks noGrp="1"/>
          </p:cNvSpPr>
          <p:nvPr>
            <p:ph type="title"/>
          </p:nvPr>
        </p:nvSpPr>
        <p:spPr>
          <a:xfrm>
            <a:off x="669636" y="587176"/>
            <a:ext cx="4160982" cy="1371600"/>
          </a:xfrm>
          <a:custGeom>
            <a:avLst/>
            <a:gdLst>
              <a:gd name="connsiteX0" fmla="*/ 0 w 4160982"/>
              <a:gd name="connsiteY0" fmla="*/ 0 h 1371600"/>
              <a:gd name="connsiteX1" fmla="*/ 4160982 w 4160982"/>
              <a:gd name="connsiteY1" fmla="*/ 0 h 1371600"/>
              <a:gd name="connsiteX2" fmla="*/ 4160982 w 4160982"/>
              <a:gd name="connsiteY2" fmla="*/ 1371600 h 1371600"/>
              <a:gd name="connsiteX3" fmla="*/ 0 w 4160982"/>
              <a:gd name="connsiteY3" fmla="*/ 1371600 h 1371600"/>
              <a:gd name="connsiteX4" fmla="*/ 0 w 4160982"/>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982" h="1371600" fill="none" extrusionOk="0">
                <a:moveTo>
                  <a:pt x="0" y="0"/>
                </a:moveTo>
                <a:cubicBezTo>
                  <a:pt x="952966" y="119878"/>
                  <a:pt x="2878373" y="-32676"/>
                  <a:pt x="4160982" y="0"/>
                </a:cubicBezTo>
                <a:cubicBezTo>
                  <a:pt x="4114730" y="482398"/>
                  <a:pt x="4167725" y="1052769"/>
                  <a:pt x="4160982" y="1371600"/>
                </a:cubicBezTo>
                <a:cubicBezTo>
                  <a:pt x="2893570" y="1265311"/>
                  <a:pt x="1154027" y="1213207"/>
                  <a:pt x="0" y="1371600"/>
                </a:cubicBezTo>
                <a:cubicBezTo>
                  <a:pt x="53957" y="856269"/>
                  <a:pt x="7185" y="644380"/>
                  <a:pt x="0" y="0"/>
                </a:cubicBezTo>
                <a:close/>
              </a:path>
              <a:path w="4160982" h="1371600" stroke="0" extrusionOk="0">
                <a:moveTo>
                  <a:pt x="0" y="0"/>
                </a:moveTo>
                <a:cubicBezTo>
                  <a:pt x="921874" y="93447"/>
                  <a:pt x="2721016" y="6177"/>
                  <a:pt x="4160982" y="0"/>
                </a:cubicBezTo>
                <a:cubicBezTo>
                  <a:pt x="4237352" y="179778"/>
                  <a:pt x="4174196" y="1134510"/>
                  <a:pt x="4160982" y="1371600"/>
                </a:cubicBezTo>
                <a:cubicBezTo>
                  <a:pt x="2163608" y="1274069"/>
                  <a:pt x="1876266" y="1247001"/>
                  <a:pt x="0" y="1371600"/>
                </a:cubicBezTo>
                <a:cubicBezTo>
                  <a:pt x="85245" y="760176"/>
                  <a:pt x="-18294" y="574975"/>
                  <a:pt x="0" y="0"/>
                </a:cubicBezTo>
                <a:close/>
              </a:path>
            </a:pathLst>
          </a:custGeom>
          <a:ln>
            <a:solidFill>
              <a:schemeClr val="tx1"/>
            </a:solidFill>
            <a:extLst>
              <a:ext uri="{C807C97D-BFC1-408E-A445-0C87EB9F89A2}">
                <ask:lineSketchStyleProps xmlns:ask="http://schemas.microsoft.com/office/drawing/2018/sketchyshapes" sd="2125082937">
                  <ask:type>
                    <ask:lineSketchCurved/>
                  </ask:type>
                </ask:lineSketchStyleProps>
              </a:ext>
            </a:extLst>
          </a:ln>
        </p:spPr>
        <p:txBody>
          <a:bodyPr/>
          <a:lstStyle/>
          <a:p>
            <a:r>
              <a:rPr kumimoji="1" lang="ja-JP" altLang="en-US" dirty="0"/>
              <a:t>ｔ分布の定理</a:t>
            </a:r>
          </a:p>
        </p:txBody>
      </p:sp>
      <p:sp>
        <p:nvSpPr>
          <p:cNvPr id="3" name="テキスト ボックス 2">
            <a:extLst>
              <a:ext uri="{FF2B5EF4-FFF2-40B4-BE49-F238E27FC236}">
                <a16:creationId xmlns:a16="http://schemas.microsoft.com/office/drawing/2014/main" id="{704073E5-5741-E754-D94D-911D193FF3B9}"/>
              </a:ext>
            </a:extLst>
          </p:cNvPr>
          <p:cNvSpPr txBox="1"/>
          <p:nvPr/>
        </p:nvSpPr>
        <p:spPr>
          <a:xfrm>
            <a:off x="874057" y="2548749"/>
            <a:ext cx="10443885" cy="707886"/>
          </a:xfrm>
          <a:prstGeom prst="rect">
            <a:avLst/>
          </a:prstGeom>
          <a:noFill/>
        </p:spPr>
        <p:txBody>
          <a:bodyPr wrap="none" rtlCol="0">
            <a:spAutoFit/>
          </a:bodyPr>
          <a:lstStyle/>
          <a:p>
            <a:r>
              <a:rPr lang="ja-JP" altLang="en-US" sz="2000" dirty="0"/>
              <a:t>母集団が正規分布に従っていて、母分散が未知のとき、標本平均と標本標準偏差を用いて</a:t>
            </a:r>
            <a:endParaRPr lang="en-US" altLang="ja-JP" sz="2000" dirty="0"/>
          </a:p>
          <a:p>
            <a:r>
              <a:rPr lang="ja-JP" altLang="en-US" sz="2000" dirty="0"/>
              <a:t>次の統計量を定義すると、それは</a:t>
            </a:r>
            <a:r>
              <a:rPr lang="en-US" altLang="ja-JP" sz="2000" b="1" dirty="0"/>
              <a:t>t</a:t>
            </a:r>
            <a:r>
              <a:rPr lang="ja-JP" altLang="en-US" sz="2000" b="1" dirty="0"/>
              <a:t>分布に従う</a:t>
            </a:r>
            <a:r>
              <a:rPr lang="ja-JP" altLang="en-US" sz="2000" dirty="0"/>
              <a:t>という定理です</a:t>
            </a:r>
            <a:r>
              <a:rPr lang="ja-JP" altLang="en-US" dirty="0"/>
              <a:t>。</a:t>
            </a:r>
            <a:endParaRPr kumimoji="1" lang="ja-JP" altLang="en-US" dirty="0"/>
          </a:p>
        </p:txBody>
      </p:sp>
      <p:pic>
        <p:nvPicPr>
          <p:cNvPr id="5" name="図 4">
            <a:extLst>
              <a:ext uri="{FF2B5EF4-FFF2-40B4-BE49-F238E27FC236}">
                <a16:creationId xmlns:a16="http://schemas.microsoft.com/office/drawing/2014/main" id="{CFEA3556-DE40-E5C4-2A24-282B1B11465D}"/>
              </a:ext>
            </a:extLst>
          </p:cNvPr>
          <p:cNvPicPr>
            <a:picLocks noChangeAspect="1"/>
          </p:cNvPicPr>
          <p:nvPr/>
        </p:nvPicPr>
        <p:blipFill>
          <a:blip r:embed="rId2"/>
          <a:stretch>
            <a:fillRect/>
          </a:stretch>
        </p:blipFill>
        <p:spPr>
          <a:xfrm>
            <a:off x="4941869" y="3601366"/>
            <a:ext cx="2308261" cy="1226263"/>
          </a:xfrm>
          <a:prstGeom prst="rect">
            <a:avLst/>
          </a:prstGeom>
        </p:spPr>
      </p:pic>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9EFE6EE8-0D11-D3C4-5BA0-B216604E13DC}"/>
                  </a:ext>
                </a:extLst>
              </p:cNvPr>
              <p:cNvSpPr txBox="1"/>
              <p:nvPr/>
            </p:nvSpPr>
            <p:spPr>
              <a:xfrm>
                <a:off x="682271" y="5331452"/>
                <a:ext cx="2207656" cy="461665"/>
              </a:xfrm>
              <a:prstGeom prst="rect">
                <a:avLst/>
              </a:prstGeom>
              <a:noFill/>
            </p:spPr>
            <p:txBody>
              <a:bodyPr wrap="none" rtlCol="0">
                <a:spAutoFit/>
              </a:bodyPr>
              <a:lstStyle/>
              <a:p>
                <a:r>
                  <a:rPr kumimoji="1" lang="ja-JP" altLang="en-US" sz="2400" dirty="0"/>
                  <a:t>・</a:t>
                </a:r>
                <a14:m>
                  <m:oMath xmlns:m="http://schemas.openxmlformats.org/officeDocument/2006/math">
                    <m:acc>
                      <m:accPr>
                        <m:chr m:val="̅"/>
                        <m:ctrlPr>
                          <a:rPr kumimoji="1" lang="ja-JP" altLang="en-US" sz="2400" i="1" smtClean="0">
                            <a:latin typeface="Cambria Math" panose="02040503050406030204" pitchFamily="18" charset="0"/>
                          </a:rPr>
                        </m:ctrlPr>
                      </m:accPr>
                      <m:e>
                        <m:r>
                          <m:rPr>
                            <m:sty m:val="p"/>
                          </m:rPr>
                          <a:rPr lang="en-US" altLang="ja-JP" sz="2400" i="1">
                            <a:latin typeface="Cambria Math" panose="02040503050406030204" pitchFamily="18" charset="0"/>
                          </a:rPr>
                          <m:t>X</m:t>
                        </m:r>
                      </m:e>
                    </m:acc>
                  </m:oMath>
                </a14:m>
                <a:r>
                  <a:rPr kumimoji="1" lang="ja-JP" altLang="en-US" sz="2400" dirty="0"/>
                  <a:t>：標本平均</a:t>
                </a:r>
              </a:p>
            </p:txBody>
          </p:sp>
        </mc:Choice>
        <mc:Fallback xmlns="">
          <p:sp>
            <p:nvSpPr>
              <p:cNvPr id="6" name="テキスト ボックス 5">
                <a:extLst>
                  <a:ext uri="{FF2B5EF4-FFF2-40B4-BE49-F238E27FC236}">
                    <a16:creationId xmlns:a16="http://schemas.microsoft.com/office/drawing/2014/main" id="{9EFE6EE8-0D11-D3C4-5BA0-B216604E13DC}"/>
                  </a:ext>
                </a:extLst>
              </p:cNvPr>
              <p:cNvSpPr txBox="1">
                <a:spLocks noRot="1" noChangeAspect="1" noMove="1" noResize="1" noEditPoints="1" noAdjustHandles="1" noChangeArrowheads="1" noChangeShapeType="1" noTextEdit="1"/>
              </p:cNvSpPr>
              <p:nvPr/>
            </p:nvSpPr>
            <p:spPr>
              <a:xfrm>
                <a:off x="682271" y="5331452"/>
                <a:ext cx="2207656" cy="461665"/>
              </a:xfrm>
              <a:prstGeom prst="rect">
                <a:avLst/>
              </a:prstGeom>
              <a:blipFill>
                <a:blip r:embed="rId3"/>
                <a:stretch>
                  <a:fillRect l="-4420" t="-17333" r="-3315" b="-24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FA27DE65-54BD-0778-6E02-6784F76F6AE0}"/>
                  </a:ext>
                </a:extLst>
              </p:cNvPr>
              <p:cNvSpPr txBox="1"/>
              <p:nvPr/>
            </p:nvSpPr>
            <p:spPr>
              <a:xfrm>
                <a:off x="6404939" y="5331452"/>
                <a:ext cx="1900136" cy="461665"/>
              </a:xfrm>
              <a:prstGeom prst="rect">
                <a:avLst/>
              </a:prstGeom>
              <a:noFill/>
            </p:spPr>
            <p:txBody>
              <a:bodyPr wrap="none" rtlCol="0">
                <a:spAutoFit/>
              </a:bodyPr>
              <a:lstStyle/>
              <a:p>
                <a:r>
                  <a:rPr kumimoji="1" lang="ja-JP" altLang="en-US" sz="2400" dirty="0"/>
                  <a:t>・</a:t>
                </a:r>
                <a14:m>
                  <m:oMath xmlns:m="http://schemas.openxmlformats.org/officeDocument/2006/math">
                    <m:r>
                      <a:rPr kumimoji="1" lang="ja-JP" altLang="en-US" sz="2400" i="1" smtClean="0">
                        <a:latin typeface="Cambria Math" panose="02040503050406030204" pitchFamily="18" charset="0"/>
                      </a:rPr>
                      <m:t>𝜇</m:t>
                    </m:r>
                  </m:oMath>
                </a14:m>
                <a:r>
                  <a:rPr kumimoji="1" lang="ja-JP" altLang="en-US" sz="2400" dirty="0"/>
                  <a:t>：母平均</a:t>
                </a:r>
              </a:p>
            </p:txBody>
          </p:sp>
        </mc:Choice>
        <mc:Fallback xmlns="">
          <p:sp>
            <p:nvSpPr>
              <p:cNvPr id="7" name="テキスト ボックス 6">
                <a:extLst>
                  <a:ext uri="{FF2B5EF4-FFF2-40B4-BE49-F238E27FC236}">
                    <a16:creationId xmlns:a16="http://schemas.microsoft.com/office/drawing/2014/main" id="{FA27DE65-54BD-0778-6E02-6784F76F6AE0}"/>
                  </a:ext>
                </a:extLst>
              </p:cNvPr>
              <p:cNvSpPr txBox="1">
                <a:spLocks noRot="1" noChangeAspect="1" noMove="1" noResize="1" noEditPoints="1" noAdjustHandles="1" noChangeArrowheads="1" noChangeShapeType="1" noTextEdit="1"/>
              </p:cNvSpPr>
              <p:nvPr/>
            </p:nvSpPr>
            <p:spPr>
              <a:xfrm>
                <a:off x="6404939" y="5331452"/>
                <a:ext cx="1900136" cy="461665"/>
              </a:xfrm>
              <a:prstGeom prst="rect">
                <a:avLst/>
              </a:prstGeom>
              <a:blipFill>
                <a:blip r:embed="rId4"/>
                <a:stretch>
                  <a:fillRect l="-5145" t="-17333" r="-4180" b="-24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56DB5C3D-DAC3-8FAA-FE95-D11961142426}"/>
                  </a:ext>
                </a:extLst>
              </p:cNvPr>
              <p:cNvSpPr txBox="1"/>
              <p:nvPr/>
            </p:nvSpPr>
            <p:spPr>
              <a:xfrm>
                <a:off x="3404128" y="5331452"/>
                <a:ext cx="2816412" cy="461665"/>
              </a:xfrm>
              <a:prstGeom prst="rect">
                <a:avLst/>
              </a:prstGeom>
              <a:noFill/>
            </p:spPr>
            <p:txBody>
              <a:bodyPr wrap="none" rtlCol="0">
                <a:spAutoFit/>
              </a:bodyPr>
              <a:lstStyle/>
              <a:p>
                <a:r>
                  <a:rPr kumimoji="1" lang="ja-JP" altLang="en-US" sz="2400" dirty="0"/>
                  <a:t>・</a:t>
                </a:r>
                <a14:m>
                  <m:oMath xmlns:m="http://schemas.openxmlformats.org/officeDocument/2006/math">
                    <m:r>
                      <a:rPr lang="en-US" altLang="ja-JP" sz="2400" i="1" dirty="0">
                        <a:latin typeface="Cambria Math" panose="02040503050406030204" pitchFamily="18" charset="0"/>
                      </a:rPr>
                      <m:t>𝑆</m:t>
                    </m:r>
                  </m:oMath>
                </a14:m>
                <a:r>
                  <a:rPr kumimoji="1" lang="ja-JP" altLang="en-US" sz="2400" dirty="0"/>
                  <a:t>：標本標準偏差</a:t>
                </a:r>
              </a:p>
            </p:txBody>
          </p:sp>
        </mc:Choice>
        <mc:Fallback xmlns="">
          <p:sp>
            <p:nvSpPr>
              <p:cNvPr id="8" name="テキスト ボックス 7">
                <a:extLst>
                  <a:ext uri="{FF2B5EF4-FFF2-40B4-BE49-F238E27FC236}">
                    <a16:creationId xmlns:a16="http://schemas.microsoft.com/office/drawing/2014/main" id="{56DB5C3D-DAC3-8FAA-FE95-D11961142426}"/>
                  </a:ext>
                </a:extLst>
              </p:cNvPr>
              <p:cNvSpPr txBox="1">
                <a:spLocks noRot="1" noChangeAspect="1" noMove="1" noResize="1" noEditPoints="1" noAdjustHandles="1" noChangeArrowheads="1" noChangeShapeType="1" noTextEdit="1"/>
              </p:cNvSpPr>
              <p:nvPr/>
            </p:nvSpPr>
            <p:spPr>
              <a:xfrm>
                <a:off x="3404128" y="5331452"/>
                <a:ext cx="2816412" cy="461665"/>
              </a:xfrm>
              <a:prstGeom prst="rect">
                <a:avLst/>
              </a:prstGeom>
              <a:blipFill>
                <a:blip r:embed="rId5"/>
                <a:stretch>
                  <a:fillRect l="-3247" t="-17333" r="-2597" b="-24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4715DDA2-E24B-A80F-38BA-65E2B9948332}"/>
                  </a:ext>
                </a:extLst>
              </p:cNvPr>
              <p:cNvSpPr txBox="1"/>
              <p:nvPr/>
            </p:nvSpPr>
            <p:spPr>
              <a:xfrm>
                <a:off x="8489475" y="5331452"/>
                <a:ext cx="2520690" cy="461665"/>
              </a:xfrm>
              <a:prstGeom prst="rect">
                <a:avLst/>
              </a:prstGeom>
              <a:noFill/>
            </p:spPr>
            <p:txBody>
              <a:bodyPr wrap="none" rtlCol="0">
                <a:spAutoFit/>
              </a:bodyPr>
              <a:lstStyle/>
              <a:p>
                <a:r>
                  <a:rPr kumimoji="1" lang="ja-JP" altLang="en-US" sz="2400" dirty="0"/>
                  <a:t>・</a:t>
                </a:r>
                <a14:m>
                  <m:oMath xmlns:m="http://schemas.openxmlformats.org/officeDocument/2006/math">
                    <m:r>
                      <a:rPr kumimoji="1" lang="en-US" altLang="ja-JP" sz="2400" b="0" i="1" smtClean="0">
                        <a:latin typeface="Cambria Math" panose="02040503050406030204" pitchFamily="18" charset="0"/>
                      </a:rPr>
                      <m:t>𝑛</m:t>
                    </m:r>
                  </m:oMath>
                </a14:m>
                <a:r>
                  <a:rPr kumimoji="1" lang="ja-JP" altLang="en-US" sz="2400"/>
                  <a:t>：</a:t>
                </a:r>
                <a:r>
                  <a:rPr lang="ja-JP" altLang="en-US" sz="2400"/>
                  <a:t>サンプル数</a:t>
                </a:r>
                <a:endParaRPr kumimoji="1" lang="ja-JP" altLang="en-US" sz="2400" dirty="0"/>
              </a:p>
            </p:txBody>
          </p:sp>
        </mc:Choice>
        <mc:Fallback xmlns="">
          <p:sp>
            <p:nvSpPr>
              <p:cNvPr id="9" name="テキスト ボックス 8">
                <a:extLst>
                  <a:ext uri="{FF2B5EF4-FFF2-40B4-BE49-F238E27FC236}">
                    <a16:creationId xmlns:a16="http://schemas.microsoft.com/office/drawing/2014/main" id="{4715DDA2-E24B-A80F-38BA-65E2B9948332}"/>
                  </a:ext>
                </a:extLst>
              </p:cNvPr>
              <p:cNvSpPr txBox="1">
                <a:spLocks noRot="1" noChangeAspect="1" noMove="1" noResize="1" noEditPoints="1" noAdjustHandles="1" noChangeArrowheads="1" noChangeShapeType="1" noTextEdit="1"/>
              </p:cNvSpPr>
              <p:nvPr/>
            </p:nvSpPr>
            <p:spPr>
              <a:xfrm>
                <a:off x="8489475" y="5331452"/>
                <a:ext cx="2520690" cy="461665"/>
              </a:xfrm>
              <a:prstGeom prst="rect">
                <a:avLst/>
              </a:prstGeom>
              <a:blipFill>
                <a:blip r:embed="rId6"/>
                <a:stretch>
                  <a:fillRect l="-3874" t="-17333" r="-2906" b="-2400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3616572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EA38B9-91C4-7F05-0588-B2A2BD94501C}"/>
              </a:ext>
            </a:extLst>
          </p:cNvPr>
          <p:cNvSpPr>
            <a:spLocks noGrp="1"/>
          </p:cNvSpPr>
          <p:nvPr>
            <p:ph type="title"/>
          </p:nvPr>
        </p:nvSpPr>
        <p:spPr>
          <a:xfrm>
            <a:off x="532676" y="2350316"/>
            <a:ext cx="5205663" cy="1371600"/>
          </a:xfrm>
        </p:spPr>
        <p:txBody>
          <a:bodyPr/>
          <a:lstStyle/>
          <a:p>
            <a:r>
              <a:rPr kumimoji="1" lang="ja-JP" altLang="en-US" sz="4400" b="1" dirty="0"/>
              <a:t>中心極限定理</a:t>
            </a:r>
          </a:p>
        </p:txBody>
      </p:sp>
      <p:sp>
        <p:nvSpPr>
          <p:cNvPr id="3" name="テキスト ボックス 2">
            <a:extLst>
              <a:ext uri="{FF2B5EF4-FFF2-40B4-BE49-F238E27FC236}">
                <a16:creationId xmlns:a16="http://schemas.microsoft.com/office/drawing/2014/main" id="{78F12BCA-CD9B-F44F-BB8C-D93F3F081A26}"/>
              </a:ext>
            </a:extLst>
          </p:cNvPr>
          <p:cNvSpPr txBox="1"/>
          <p:nvPr/>
        </p:nvSpPr>
        <p:spPr>
          <a:xfrm>
            <a:off x="4210328" y="2743728"/>
            <a:ext cx="7981672" cy="584775"/>
          </a:xfrm>
          <a:prstGeom prst="rect">
            <a:avLst/>
          </a:prstGeom>
          <a:noFill/>
        </p:spPr>
        <p:txBody>
          <a:bodyPr wrap="none" rtlCol="0">
            <a:spAutoFit/>
          </a:bodyPr>
          <a:lstStyle/>
          <a:p>
            <a:r>
              <a:rPr kumimoji="1" lang="en-US" altLang="ja-JP" sz="3200" dirty="0"/>
              <a:t>…</a:t>
            </a:r>
            <a:r>
              <a:rPr kumimoji="1" lang="ja-JP" altLang="en-US" sz="3200" dirty="0"/>
              <a:t>標本の</a:t>
            </a:r>
            <a:r>
              <a:rPr lang="ja-JP" altLang="en-US" sz="3200" dirty="0"/>
              <a:t>大きさが大きいときに利用する。</a:t>
            </a:r>
            <a:endParaRPr kumimoji="1" lang="ja-JP" altLang="en-US" sz="3200" dirty="0"/>
          </a:p>
        </p:txBody>
      </p:sp>
      <p:sp>
        <p:nvSpPr>
          <p:cNvPr id="4" name="タイトル 1">
            <a:extLst>
              <a:ext uri="{FF2B5EF4-FFF2-40B4-BE49-F238E27FC236}">
                <a16:creationId xmlns:a16="http://schemas.microsoft.com/office/drawing/2014/main" id="{7B37BC88-77DD-EDB6-00A4-B50EF425EE99}"/>
              </a:ext>
            </a:extLst>
          </p:cNvPr>
          <p:cNvSpPr txBox="1">
            <a:spLocks/>
          </p:cNvSpPr>
          <p:nvPr/>
        </p:nvSpPr>
        <p:spPr>
          <a:xfrm>
            <a:off x="407624" y="4479994"/>
            <a:ext cx="5205663"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4400" b="1" dirty="0"/>
              <a:t>ｔ分布の定理</a:t>
            </a:r>
          </a:p>
        </p:txBody>
      </p:sp>
      <p:sp>
        <p:nvSpPr>
          <p:cNvPr id="5" name="テキスト ボックス 4">
            <a:extLst>
              <a:ext uri="{FF2B5EF4-FFF2-40B4-BE49-F238E27FC236}">
                <a16:creationId xmlns:a16="http://schemas.microsoft.com/office/drawing/2014/main" id="{2DFC36E7-78F6-9323-F8D2-C4C04B5247B4}"/>
              </a:ext>
            </a:extLst>
          </p:cNvPr>
          <p:cNvSpPr txBox="1"/>
          <p:nvPr/>
        </p:nvSpPr>
        <p:spPr>
          <a:xfrm>
            <a:off x="4210328" y="4873406"/>
            <a:ext cx="6750566" cy="584775"/>
          </a:xfrm>
          <a:prstGeom prst="rect">
            <a:avLst/>
          </a:prstGeom>
          <a:noFill/>
        </p:spPr>
        <p:txBody>
          <a:bodyPr wrap="none" rtlCol="0">
            <a:spAutoFit/>
          </a:bodyPr>
          <a:lstStyle/>
          <a:p>
            <a:r>
              <a:rPr kumimoji="1" lang="en-US" altLang="ja-JP" sz="3200" dirty="0"/>
              <a:t>…</a:t>
            </a:r>
            <a:r>
              <a:rPr kumimoji="1" lang="ja-JP" altLang="en-US" sz="3200" dirty="0"/>
              <a:t>標本の小さいときでの利用可能。</a:t>
            </a:r>
          </a:p>
        </p:txBody>
      </p:sp>
      <p:sp>
        <p:nvSpPr>
          <p:cNvPr id="6" name="テキスト ボックス 5">
            <a:extLst>
              <a:ext uri="{FF2B5EF4-FFF2-40B4-BE49-F238E27FC236}">
                <a16:creationId xmlns:a16="http://schemas.microsoft.com/office/drawing/2014/main" id="{0301561E-5C5E-B1E5-1C3F-8F3712D82349}"/>
              </a:ext>
            </a:extLst>
          </p:cNvPr>
          <p:cNvSpPr txBox="1"/>
          <p:nvPr/>
        </p:nvSpPr>
        <p:spPr>
          <a:xfrm>
            <a:off x="1720443" y="737160"/>
            <a:ext cx="8751114" cy="923330"/>
          </a:xfrm>
          <a:custGeom>
            <a:avLst/>
            <a:gdLst>
              <a:gd name="csX0" fmla="*/ 0 w 8751114"/>
              <a:gd name="csY0" fmla="*/ 0 h 923330"/>
              <a:gd name="csX1" fmla="*/ 848185 w 8751114"/>
              <a:gd name="csY1" fmla="*/ 0 h 923330"/>
              <a:gd name="csX2" fmla="*/ 1521348 w 8751114"/>
              <a:gd name="csY2" fmla="*/ 0 h 923330"/>
              <a:gd name="csX3" fmla="*/ 2369532 w 8751114"/>
              <a:gd name="csY3" fmla="*/ 0 h 923330"/>
              <a:gd name="csX4" fmla="*/ 3217717 w 8751114"/>
              <a:gd name="csY4" fmla="*/ 0 h 923330"/>
              <a:gd name="csX5" fmla="*/ 3628346 w 8751114"/>
              <a:gd name="csY5" fmla="*/ 0 h 923330"/>
              <a:gd name="csX6" fmla="*/ 4213998 w 8751114"/>
              <a:gd name="csY6" fmla="*/ 0 h 923330"/>
              <a:gd name="csX7" fmla="*/ 4887161 w 8751114"/>
              <a:gd name="csY7" fmla="*/ 0 h 923330"/>
              <a:gd name="csX8" fmla="*/ 5560323 w 8751114"/>
              <a:gd name="csY8" fmla="*/ 0 h 923330"/>
              <a:gd name="csX9" fmla="*/ 6233486 w 8751114"/>
              <a:gd name="csY9" fmla="*/ 0 h 923330"/>
              <a:gd name="csX10" fmla="*/ 7081671 w 8751114"/>
              <a:gd name="csY10" fmla="*/ 0 h 923330"/>
              <a:gd name="csX11" fmla="*/ 7929856 w 8751114"/>
              <a:gd name="csY11" fmla="*/ 0 h 923330"/>
              <a:gd name="csX12" fmla="*/ 8751114 w 8751114"/>
              <a:gd name="csY12" fmla="*/ 0 h 923330"/>
              <a:gd name="csX13" fmla="*/ 8751114 w 8751114"/>
              <a:gd name="csY13" fmla="*/ 452432 h 923330"/>
              <a:gd name="csX14" fmla="*/ 8751114 w 8751114"/>
              <a:gd name="csY14" fmla="*/ 923330 h 923330"/>
              <a:gd name="csX15" fmla="*/ 8077951 w 8751114"/>
              <a:gd name="csY15" fmla="*/ 923330 h 923330"/>
              <a:gd name="csX16" fmla="*/ 7404789 w 8751114"/>
              <a:gd name="csY16" fmla="*/ 923330 h 923330"/>
              <a:gd name="csX17" fmla="*/ 6994160 w 8751114"/>
              <a:gd name="csY17" fmla="*/ 923330 h 923330"/>
              <a:gd name="csX18" fmla="*/ 6233486 w 8751114"/>
              <a:gd name="csY18" fmla="*/ 923330 h 923330"/>
              <a:gd name="csX19" fmla="*/ 5385301 w 8751114"/>
              <a:gd name="csY19" fmla="*/ 923330 h 923330"/>
              <a:gd name="csX20" fmla="*/ 4712138 w 8751114"/>
              <a:gd name="csY20" fmla="*/ 923330 h 923330"/>
              <a:gd name="csX21" fmla="*/ 4126487 w 8751114"/>
              <a:gd name="csY21" fmla="*/ 923330 h 923330"/>
              <a:gd name="csX22" fmla="*/ 3628346 w 8751114"/>
              <a:gd name="csY22" fmla="*/ 923330 h 923330"/>
              <a:gd name="csX23" fmla="*/ 3217717 w 8751114"/>
              <a:gd name="csY23" fmla="*/ 923330 h 923330"/>
              <a:gd name="csX24" fmla="*/ 2369532 w 8751114"/>
              <a:gd name="csY24" fmla="*/ 923330 h 923330"/>
              <a:gd name="csX25" fmla="*/ 1783881 w 8751114"/>
              <a:gd name="csY25" fmla="*/ 923330 h 923330"/>
              <a:gd name="csX26" fmla="*/ 1110718 w 8751114"/>
              <a:gd name="csY26" fmla="*/ 923330 h 923330"/>
              <a:gd name="csX27" fmla="*/ 0 w 8751114"/>
              <a:gd name="csY27" fmla="*/ 923330 h 923330"/>
              <a:gd name="csX28" fmla="*/ 0 w 8751114"/>
              <a:gd name="csY28" fmla="*/ 452432 h 923330"/>
              <a:gd name="csX29" fmla="*/ 0 w 8751114"/>
              <a:gd name="csY29"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8751114" h="923330" extrusionOk="0">
                <a:moveTo>
                  <a:pt x="0" y="0"/>
                </a:moveTo>
                <a:cubicBezTo>
                  <a:pt x="414303" y="6244"/>
                  <a:pt x="572608" y="33026"/>
                  <a:pt x="848185" y="0"/>
                </a:cubicBezTo>
                <a:cubicBezTo>
                  <a:pt x="1123762" y="-33026"/>
                  <a:pt x="1311239" y="-26643"/>
                  <a:pt x="1521348" y="0"/>
                </a:cubicBezTo>
                <a:cubicBezTo>
                  <a:pt x="1731457" y="26643"/>
                  <a:pt x="2046155" y="1487"/>
                  <a:pt x="2369532" y="0"/>
                </a:cubicBezTo>
                <a:cubicBezTo>
                  <a:pt x="2692909" y="-1487"/>
                  <a:pt x="2847246" y="-13515"/>
                  <a:pt x="3217717" y="0"/>
                </a:cubicBezTo>
                <a:cubicBezTo>
                  <a:pt x="3588189" y="13515"/>
                  <a:pt x="3506141" y="-7150"/>
                  <a:pt x="3628346" y="0"/>
                </a:cubicBezTo>
                <a:cubicBezTo>
                  <a:pt x="3750551" y="7150"/>
                  <a:pt x="3972045" y="20209"/>
                  <a:pt x="4213998" y="0"/>
                </a:cubicBezTo>
                <a:cubicBezTo>
                  <a:pt x="4455951" y="-20209"/>
                  <a:pt x="4749970" y="10704"/>
                  <a:pt x="4887161" y="0"/>
                </a:cubicBezTo>
                <a:cubicBezTo>
                  <a:pt x="5024352" y="-10704"/>
                  <a:pt x="5317288" y="-18224"/>
                  <a:pt x="5560323" y="0"/>
                </a:cubicBezTo>
                <a:cubicBezTo>
                  <a:pt x="5803358" y="18224"/>
                  <a:pt x="6098049" y="-23784"/>
                  <a:pt x="6233486" y="0"/>
                </a:cubicBezTo>
                <a:cubicBezTo>
                  <a:pt x="6368923" y="23784"/>
                  <a:pt x="6825773" y="249"/>
                  <a:pt x="7081671" y="0"/>
                </a:cubicBezTo>
                <a:cubicBezTo>
                  <a:pt x="7337569" y="-249"/>
                  <a:pt x="7587988" y="36630"/>
                  <a:pt x="7929856" y="0"/>
                </a:cubicBezTo>
                <a:cubicBezTo>
                  <a:pt x="8271724" y="-36630"/>
                  <a:pt x="8351330" y="35808"/>
                  <a:pt x="8751114" y="0"/>
                </a:cubicBezTo>
                <a:cubicBezTo>
                  <a:pt x="8744405" y="102062"/>
                  <a:pt x="8758520" y="286974"/>
                  <a:pt x="8751114" y="452432"/>
                </a:cubicBezTo>
                <a:cubicBezTo>
                  <a:pt x="8743708" y="617890"/>
                  <a:pt x="8765937" y="798149"/>
                  <a:pt x="8751114" y="923330"/>
                </a:cubicBezTo>
                <a:cubicBezTo>
                  <a:pt x="8584254" y="920347"/>
                  <a:pt x="8396781" y="910907"/>
                  <a:pt x="8077951" y="923330"/>
                </a:cubicBezTo>
                <a:cubicBezTo>
                  <a:pt x="7759121" y="935753"/>
                  <a:pt x="7625699" y="898837"/>
                  <a:pt x="7404789" y="923330"/>
                </a:cubicBezTo>
                <a:cubicBezTo>
                  <a:pt x="7183879" y="947823"/>
                  <a:pt x="7089359" y="927080"/>
                  <a:pt x="6994160" y="923330"/>
                </a:cubicBezTo>
                <a:cubicBezTo>
                  <a:pt x="6898961" y="919580"/>
                  <a:pt x="6565480" y="925214"/>
                  <a:pt x="6233486" y="923330"/>
                </a:cubicBezTo>
                <a:cubicBezTo>
                  <a:pt x="5901492" y="921446"/>
                  <a:pt x="5662249" y="964339"/>
                  <a:pt x="5385301" y="923330"/>
                </a:cubicBezTo>
                <a:cubicBezTo>
                  <a:pt x="5108353" y="882321"/>
                  <a:pt x="4964441" y="898091"/>
                  <a:pt x="4712138" y="923330"/>
                </a:cubicBezTo>
                <a:cubicBezTo>
                  <a:pt x="4459835" y="948569"/>
                  <a:pt x="4297502" y="901169"/>
                  <a:pt x="4126487" y="923330"/>
                </a:cubicBezTo>
                <a:cubicBezTo>
                  <a:pt x="3955472" y="945491"/>
                  <a:pt x="3734594" y="920105"/>
                  <a:pt x="3628346" y="923330"/>
                </a:cubicBezTo>
                <a:cubicBezTo>
                  <a:pt x="3522098" y="926555"/>
                  <a:pt x="3318683" y="908047"/>
                  <a:pt x="3217717" y="923330"/>
                </a:cubicBezTo>
                <a:cubicBezTo>
                  <a:pt x="3116751" y="938613"/>
                  <a:pt x="2676744" y="908684"/>
                  <a:pt x="2369532" y="923330"/>
                </a:cubicBezTo>
                <a:cubicBezTo>
                  <a:pt x="2062320" y="937976"/>
                  <a:pt x="1973935" y="929674"/>
                  <a:pt x="1783881" y="923330"/>
                </a:cubicBezTo>
                <a:cubicBezTo>
                  <a:pt x="1593827" y="916986"/>
                  <a:pt x="1308988" y="906587"/>
                  <a:pt x="1110718" y="923330"/>
                </a:cubicBezTo>
                <a:cubicBezTo>
                  <a:pt x="912448" y="940073"/>
                  <a:pt x="439919" y="870403"/>
                  <a:pt x="0" y="923330"/>
                </a:cubicBezTo>
                <a:cubicBezTo>
                  <a:pt x="20670" y="708208"/>
                  <a:pt x="-9176" y="600791"/>
                  <a:pt x="0" y="452432"/>
                </a:cubicBezTo>
                <a:cubicBezTo>
                  <a:pt x="9176" y="304073"/>
                  <a:pt x="19957" y="118208"/>
                  <a:pt x="0" y="0"/>
                </a:cubicBezTo>
                <a:close/>
              </a:path>
            </a:pathLst>
          </a:custGeom>
          <a:noFill/>
          <a:ln>
            <a:solidFill>
              <a:schemeClr val="tx1"/>
            </a:solidFill>
            <a:extLst>
              <a:ext uri="{C807C97D-BFC1-408E-A445-0C87EB9F89A2}">
                <ask:lineSketchStyleProps xmlns:ask="http://schemas.microsoft.com/office/drawing/2018/sketchyshapes" sd="4153990969">
                  <a:prstGeom prst="rect">
                    <a:avLst/>
                  </a:prstGeom>
                  <ask:type>
                    <ask:lineSketchFreehand/>
                  </ask:type>
                </ask:lineSketchStyleProps>
              </a:ext>
            </a:extLst>
          </a:ln>
        </p:spPr>
        <p:txBody>
          <a:bodyPr wrap="none" rtlCol="0">
            <a:spAutoFit/>
          </a:bodyPr>
          <a:lstStyle/>
          <a:p>
            <a:r>
              <a:rPr kumimoji="1" lang="ja-JP" altLang="en-US" sz="5400" dirty="0"/>
              <a:t>それぞれが使われる場面、</a:t>
            </a:r>
            <a:r>
              <a:rPr kumimoji="1" lang="ja-JP" altLang="en-US" sz="2400" dirty="0"/>
              <a:t>、</a:t>
            </a:r>
          </a:p>
        </p:txBody>
      </p:sp>
    </p:spTree>
    <p:extLst>
      <p:ext uri="{BB962C8B-B14F-4D97-AF65-F5344CB8AC3E}">
        <p14:creationId xmlns:p14="http://schemas.microsoft.com/office/powerpoint/2010/main" val="14748749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8DADDD-B44B-D969-291E-82F7008491AB}"/>
              </a:ext>
            </a:extLst>
          </p:cNvPr>
          <p:cNvSpPr>
            <a:spLocks noGrp="1"/>
          </p:cNvSpPr>
          <p:nvPr>
            <p:ph type="title"/>
          </p:nvPr>
        </p:nvSpPr>
        <p:spPr>
          <a:xfrm>
            <a:off x="597568" y="498214"/>
            <a:ext cx="10996863" cy="1105997"/>
          </a:xfrm>
          <a:custGeom>
            <a:avLst/>
            <a:gdLst>
              <a:gd name="connsiteX0" fmla="*/ 0 w 10996863"/>
              <a:gd name="connsiteY0" fmla="*/ 0 h 1105997"/>
              <a:gd name="connsiteX1" fmla="*/ 577335 w 10996863"/>
              <a:gd name="connsiteY1" fmla="*/ 0 h 1105997"/>
              <a:gd name="connsiteX2" fmla="*/ 934733 w 10996863"/>
              <a:gd name="connsiteY2" fmla="*/ 0 h 1105997"/>
              <a:gd name="connsiteX3" fmla="*/ 1622037 w 10996863"/>
              <a:gd name="connsiteY3" fmla="*/ 0 h 1105997"/>
              <a:gd name="connsiteX4" fmla="*/ 1979435 w 10996863"/>
              <a:gd name="connsiteY4" fmla="*/ 0 h 1105997"/>
              <a:gd name="connsiteX5" fmla="*/ 2446802 w 10996863"/>
              <a:gd name="connsiteY5" fmla="*/ 0 h 1105997"/>
              <a:gd name="connsiteX6" fmla="*/ 2804200 w 10996863"/>
              <a:gd name="connsiteY6" fmla="*/ 0 h 1105997"/>
              <a:gd name="connsiteX7" fmla="*/ 3271567 w 10996863"/>
              <a:gd name="connsiteY7" fmla="*/ 0 h 1105997"/>
              <a:gd name="connsiteX8" fmla="*/ 3848902 w 10996863"/>
              <a:gd name="connsiteY8" fmla="*/ 0 h 1105997"/>
              <a:gd name="connsiteX9" fmla="*/ 4316269 w 10996863"/>
              <a:gd name="connsiteY9" fmla="*/ 0 h 1105997"/>
              <a:gd name="connsiteX10" fmla="*/ 4673667 w 10996863"/>
              <a:gd name="connsiteY10" fmla="*/ 0 h 1105997"/>
              <a:gd name="connsiteX11" fmla="*/ 5360971 w 10996863"/>
              <a:gd name="connsiteY11" fmla="*/ 0 h 1105997"/>
              <a:gd name="connsiteX12" fmla="*/ 5718369 w 10996863"/>
              <a:gd name="connsiteY12" fmla="*/ 0 h 1105997"/>
              <a:gd name="connsiteX13" fmla="*/ 6515641 w 10996863"/>
              <a:gd name="connsiteY13" fmla="*/ 0 h 1105997"/>
              <a:gd name="connsiteX14" fmla="*/ 7202945 w 10996863"/>
              <a:gd name="connsiteY14" fmla="*/ 0 h 1105997"/>
              <a:gd name="connsiteX15" fmla="*/ 7890249 w 10996863"/>
              <a:gd name="connsiteY15" fmla="*/ 0 h 1105997"/>
              <a:gd name="connsiteX16" fmla="*/ 8357616 w 10996863"/>
              <a:gd name="connsiteY16" fmla="*/ 0 h 1105997"/>
              <a:gd name="connsiteX17" fmla="*/ 9154888 w 10996863"/>
              <a:gd name="connsiteY17" fmla="*/ 0 h 1105997"/>
              <a:gd name="connsiteX18" fmla="*/ 9732224 w 10996863"/>
              <a:gd name="connsiteY18" fmla="*/ 0 h 1105997"/>
              <a:gd name="connsiteX19" fmla="*/ 10996863 w 10996863"/>
              <a:gd name="connsiteY19" fmla="*/ 0 h 1105997"/>
              <a:gd name="connsiteX20" fmla="*/ 10996863 w 10996863"/>
              <a:gd name="connsiteY20" fmla="*/ 530879 h 1105997"/>
              <a:gd name="connsiteX21" fmla="*/ 10996863 w 10996863"/>
              <a:gd name="connsiteY21" fmla="*/ 1105997 h 1105997"/>
              <a:gd name="connsiteX22" fmla="*/ 10309559 w 10996863"/>
              <a:gd name="connsiteY22" fmla="*/ 1105997 h 1105997"/>
              <a:gd name="connsiteX23" fmla="*/ 9952161 w 10996863"/>
              <a:gd name="connsiteY23" fmla="*/ 1105997 h 1105997"/>
              <a:gd name="connsiteX24" fmla="*/ 9154888 w 10996863"/>
              <a:gd name="connsiteY24" fmla="*/ 1105997 h 1105997"/>
              <a:gd name="connsiteX25" fmla="*/ 8357616 w 10996863"/>
              <a:gd name="connsiteY25" fmla="*/ 1105997 h 1105997"/>
              <a:gd name="connsiteX26" fmla="*/ 8000218 w 10996863"/>
              <a:gd name="connsiteY26" fmla="*/ 1105997 h 1105997"/>
              <a:gd name="connsiteX27" fmla="*/ 7092977 w 10996863"/>
              <a:gd name="connsiteY27" fmla="*/ 1105997 h 1105997"/>
              <a:gd name="connsiteX28" fmla="*/ 6295704 w 10996863"/>
              <a:gd name="connsiteY28" fmla="*/ 1105997 h 1105997"/>
              <a:gd name="connsiteX29" fmla="*/ 5608400 w 10996863"/>
              <a:gd name="connsiteY29" fmla="*/ 1105997 h 1105997"/>
              <a:gd name="connsiteX30" fmla="*/ 5141033 w 10996863"/>
              <a:gd name="connsiteY30" fmla="*/ 1105997 h 1105997"/>
              <a:gd name="connsiteX31" fmla="*/ 4563698 w 10996863"/>
              <a:gd name="connsiteY31" fmla="*/ 1105997 h 1105997"/>
              <a:gd name="connsiteX32" fmla="*/ 4096331 w 10996863"/>
              <a:gd name="connsiteY32" fmla="*/ 1105997 h 1105997"/>
              <a:gd name="connsiteX33" fmla="*/ 3299059 w 10996863"/>
              <a:gd name="connsiteY33" fmla="*/ 1105997 h 1105997"/>
              <a:gd name="connsiteX34" fmla="*/ 2611755 w 10996863"/>
              <a:gd name="connsiteY34" fmla="*/ 1105997 h 1105997"/>
              <a:gd name="connsiteX35" fmla="*/ 2034420 w 10996863"/>
              <a:gd name="connsiteY35" fmla="*/ 1105997 h 1105997"/>
              <a:gd name="connsiteX36" fmla="*/ 1347116 w 10996863"/>
              <a:gd name="connsiteY36" fmla="*/ 1105997 h 1105997"/>
              <a:gd name="connsiteX37" fmla="*/ 659812 w 10996863"/>
              <a:gd name="connsiteY37" fmla="*/ 1105997 h 1105997"/>
              <a:gd name="connsiteX38" fmla="*/ 0 w 10996863"/>
              <a:gd name="connsiteY38" fmla="*/ 1105997 h 1105997"/>
              <a:gd name="connsiteX39" fmla="*/ 0 w 10996863"/>
              <a:gd name="connsiteY39" fmla="*/ 586178 h 1105997"/>
              <a:gd name="connsiteX40" fmla="*/ 0 w 10996863"/>
              <a:gd name="connsiteY40" fmla="*/ 0 h 110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996863" h="1105997" fill="none" extrusionOk="0">
                <a:moveTo>
                  <a:pt x="0" y="0"/>
                </a:moveTo>
                <a:cubicBezTo>
                  <a:pt x="281119" y="-14072"/>
                  <a:pt x="431488" y="-8499"/>
                  <a:pt x="577335" y="0"/>
                </a:cubicBezTo>
                <a:cubicBezTo>
                  <a:pt x="723182" y="8499"/>
                  <a:pt x="833028" y="-2231"/>
                  <a:pt x="934733" y="0"/>
                </a:cubicBezTo>
                <a:cubicBezTo>
                  <a:pt x="1036438" y="2231"/>
                  <a:pt x="1323256" y="-5265"/>
                  <a:pt x="1622037" y="0"/>
                </a:cubicBezTo>
                <a:cubicBezTo>
                  <a:pt x="1920818" y="5265"/>
                  <a:pt x="1867999" y="369"/>
                  <a:pt x="1979435" y="0"/>
                </a:cubicBezTo>
                <a:cubicBezTo>
                  <a:pt x="2090871" y="-369"/>
                  <a:pt x="2235828" y="-21533"/>
                  <a:pt x="2446802" y="0"/>
                </a:cubicBezTo>
                <a:cubicBezTo>
                  <a:pt x="2657776" y="21533"/>
                  <a:pt x="2629195" y="5828"/>
                  <a:pt x="2804200" y="0"/>
                </a:cubicBezTo>
                <a:cubicBezTo>
                  <a:pt x="2979205" y="-5828"/>
                  <a:pt x="3127006" y="15320"/>
                  <a:pt x="3271567" y="0"/>
                </a:cubicBezTo>
                <a:cubicBezTo>
                  <a:pt x="3416128" y="-15320"/>
                  <a:pt x="3587708" y="28295"/>
                  <a:pt x="3848902" y="0"/>
                </a:cubicBezTo>
                <a:cubicBezTo>
                  <a:pt x="4110097" y="-28295"/>
                  <a:pt x="4119001" y="12984"/>
                  <a:pt x="4316269" y="0"/>
                </a:cubicBezTo>
                <a:cubicBezTo>
                  <a:pt x="4513537" y="-12984"/>
                  <a:pt x="4579692" y="779"/>
                  <a:pt x="4673667" y="0"/>
                </a:cubicBezTo>
                <a:cubicBezTo>
                  <a:pt x="4767642" y="-779"/>
                  <a:pt x="5195812" y="-13293"/>
                  <a:pt x="5360971" y="0"/>
                </a:cubicBezTo>
                <a:cubicBezTo>
                  <a:pt x="5526130" y="13293"/>
                  <a:pt x="5555407" y="14243"/>
                  <a:pt x="5718369" y="0"/>
                </a:cubicBezTo>
                <a:cubicBezTo>
                  <a:pt x="5881331" y="-14243"/>
                  <a:pt x="6295364" y="-12952"/>
                  <a:pt x="6515641" y="0"/>
                </a:cubicBezTo>
                <a:cubicBezTo>
                  <a:pt x="6735918" y="12952"/>
                  <a:pt x="6906758" y="-21140"/>
                  <a:pt x="7202945" y="0"/>
                </a:cubicBezTo>
                <a:cubicBezTo>
                  <a:pt x="7499132" y="21140"/>
                  <a:pt x="7744677" y="22153"/>
                  <a:pt x="7890249" y="0"/>
                </a:cubicBezTo>
                <a:cubicBezTo>
                  <a:pt x="8035821" y="-22153"/>
                  <a:pt x="8129594" y="-11230"/>
                  <a:pt x="8357616" y="0"/>
                </a:cubicBezTo>
                <a:cubicBezTo>
                  <a:pt x="8585638" y="11230"/>
                  <a:pt x="8876217" y="-25819"/>
                  <a:pt x="9154888" y="0"/>
                </a:cubicBezTo>
                <a:cubicBezTo>
                  <a:pt x="9433559" y="25819"/>
                  <a:pt x="9467817" y="-21730"/>
                  <a:pt x="9732224" y="0"/>
                </a:cubicBezTo>
                <a:cubicBezTo>
                  <a:pt x="9996631" y="21730"/>
                  <a:pt x="10557927" y="51670"/>
                  <a:pt x="10996863" y="0"/>
                </a:cubicBezTo>
                <a:cubicBezTo>
                  <a:pt x="10994284" y="159407"/>
                  <a:pt x="10979520" y="283631"/>
                  <a:pt x="10996863" y="530879"/>
                </a:cubicBezTo>
                <a:cubicBezTo>
                  <a:pt x="11014206" y="778127"/>
                  <a:pt x="10970007" y="821826"/>
                  <a:pt x="10996863" y="1105997"/>
                </a:cubicBezTo>
                <a:cubicBezTo>
                  <a:pt x="10769565" y="1089493"/>
                  <a:pt x="10561949" y="1118047"/>
                  <a:pt x="10309559" y="1105997"/>
                </a:cubicBezTo>
                <a:cubicBezTo>
                  <a:pt x="10057169" y="1093947"/>
                  <a:pt x="10126437" y="1115959"/>
                  <a:pt x="9952161" y="1105997"/>
                </a:cubicBezTo>
                <a:cubicBezTo>
                  <a:pt x="9777885" y="1096035"/>
                  <a:pt x="9492979" y="1080400"/>
                  <a:pt x="9154888" y="1105997"/>
                </a:cubicBezTo>
                <a:cubicBezTo>
                  <a:pt x="8816797" y="1131594"/>
                  <a:pt x="8669773" y="1071144"/>
                  <a:pt x="8357616" y="1105997"/>
                </a:cubicBezTo>
                <a:cubicBezTo>
                  <a:pt x="8045459" y="1140850"/>
                  <a:pt x="8141517" y="1095882"/>
                  <a:pt x="8000218" y="1105997"/>
                </a:cubicBezTo>
                <a:cubicBezTo>
                  <a:pt x="7858919" y="1116112"/>
                  <a:pt x="7293951" y="1096851"/>
                  <a:pt x="7092977" y="1105997"/>
                </a:cubicBezTo>
                <a:cubicBezTo>
                  <a:pt x="6892003" y="1115143"/>
                  <a:pt x="6498464" y="1114655"/>
                  <a:pt x="6295704" y="1105997"/>
                </a:cubicBezTo>
                <a:cubicBezTo>
                  <a:pt x="6092944" y="1097339"/>
                  <a:pt x="5769992" y="1124993"/>
                  <a:pt x="5608400" y="1105997"/>
                </a:cubicBezTo>
                <a:cubicBezTo>
                  <a:pt x="5446808" y="1087001"/>
                  <a:pt x="5325128" y="1118445"/>
                  <a:pt x="5141033" y="1105997"/>
                </a:cubicBezTo>
                <a:cubicBezTo>
                  <a:pt x="4956938" y="1093549"/>
                  <a:pt x="4732242" y="1127014"/>
                  <a:pt x="4563698" y="1105997"/>
                </a:cubicBezTo>
                <a:cubicBezTo>
                  <a:pt x="4395154" y="1084980"/>
                  <a:pt x="4318484" y="1125616"/>
                  <a:pt x="4096331" y="1105997"/>
                </a:cubicBezTo>
                <a:cubicBezTo>
                  <a:pt x="3874178" y="1086378"/>
                  <a:pt x="3673554" y="1141145"/>
                  <a:pt x="3299059" y="1105997"/>
                </a:cubicBezTo>
                <a:cubicBezTo>
                  <a:pt x="2924564" y="1070849"/>
                  <a:pt x="2894240" y="1080578"/>
                  <a:pt x="2611755" y="1105997"/>
                </a:cubicBezTo>
                <a:cubicBezTo>
                  <a:pt x="2329270" y="1131416"/>
                  <a:pt x="2272644" y="1106645"/>
                  <a:pt x="2034420" y="1105997"/>
                </a:cubicBezTo>
                <a:cubicBezTo>
                  <a:pt x="1796196" y="1105349"/>
                  <a:pt x="1579258" y="1111270"/>
                  <a:pt x="1347116" y="1105997"/>
                </a:cubicBezTo>
                <a:cubicBezTo>
                  <a:pt x="1114974" y="1100724"/>
                  <a:pt x="981234" y="1130777"/>
                  <a:pt x="659812" y="1105997"/>
                </a:cubicBezTo>
                <a:cubicBezTo>
                  <a:pt x="338390" y="1081217"/>
                  <a:pt x="167545" y="1107827"/>
                  <a:pt x="0" y="1105997"/>
                </a:cubicBezTo>
                <a:cubicBezTo>
                  <a:pt x="9736" y="932805"/>
                  <a:pt x="-2701" y="746000"/>
                  <a:pt x="0" y="586178"/>
                </a:cubicBezTo>
                <a:cubicBezTo>
                  <a:pt x="2701" y="426356"/>
                  <a:pt x="27477" y="134090"/>
                  <a:pt x="0" y="0"/>
                </a:cubicBezTo>
                <a:close/>
              </a:path>
              <a:path w="10996863" h="1105997" stroke="0" extrusionOk="0">
                <a:moveTo>
                  <a:pt x="0" y="0"/>
                </a:moveTo>
                <a:cubicBezTo>
                  <a:pt x="280295" y="12064"/>
                  <a:pt x="515616" y="24890"/>
                  <a:pt x="797273" y="0"/>
                </a:cubicBezTo>
                <a:cubicBezTo>
                  <a:pt x="1078930" y="-24890"/>
                  <a:pt x="1037297" y="-5498"/>
                  <a:pt x="1154671" y="0"/>
                </a:cubicBezTo>
                <a:cubicBezTo>
                  <a:pt x="1272045" y="5498"/>
                  <a:pt x="1394097" y="-10710"/>
                  <a:pt x="1622037" y="0"/>
                </a:cubicBezTo>
                <a:cubicBezTo>
                  <a:pt x="1849977" y="10710"/>
                  <a:pt x="2335489" y="-11011"/>
                  <a:pt x="2529278" y="0"/>
                </a:cubicBezTo>
                <a:cubicBezTo>
                  <a:pt x="2723067" y="11011"/>
                  <a:pt x="2987611" y="13713"/>
                  <a:pt x="3436520" y="0"/>
                </a:cubicBezTo>
                <a:cubicBezTo>
                  <a:pt x="3885429" y="-13713"/>
                  <a:pt x="3683566" y="15502"/>
                  <a:pt x="3793918" y="0"/>
                </a:cubicBezTo>
                <a:cubicBezTo>
                  <a:pt x="3904270" y="-15502"/>
                  <a:pt x="4032700" y="14452"/>
                  <a:pt x="4261284" y="0"/>
                </a:cubicBezTo>
                <a:cubicBezTo>
                  <a:pt x="4489868" y="-14452"/>
                  <a:pt x="4762233" y="-22007"/>
                  <a:pt x="4948588" y="0"/>
                </a:cubicBezTo>
                <a:cubicBezTo>
                  <a:pt x="5134943" y="22007"/>
                  <a:pt x="5662719" y="971"/>
                  <a:pt x="5855830" y="0"/>
                </a:cubicBezTo>
                <a:cubicBezTo>
                  <a:pt x="6048941" y="-971"/>
                  <a:pt x="6338071" y="25478"/>
                  <a:pt x="6653102" y="0"/>
                </a:cubicBezTo>
                <a:cubicBezTo>
                  <a:pt x="6968133" y="-25478"/>
                  <a:pt x="7131394" y="-15542"/>
                  <a:pt x="7340406" y="0"/>
                </a:cubicBezTo>
                <a:cubicBezTo>
                  <a:pt x="7549418" y="15542"/>
                  <a:pt x="7851201" y="-22264"/>
                  <a:pt x="8027710" y="0"/>
                </a:cubicBezTo>
                <a:cubicBezTo>
                  <a:pt x="8204219" y="22264"/>
                  <a:pt x="8304433" y="1699"/>
                  <a:pt x="8385108" y="0"/>
                </a:cubicBezTo>
                <a:cubicBezTo>
                  <a:pt x="8465783" y="-1699"/>
                  <a:pt x="8621405" y="-4104"/>
                  <a:pt x="8742506" y="0"/>
                </a:cubicBezTo>
                <a:cubicBezTo>
                  <a:pt x="8863607" y="4104"/>
                  <a:pt x="9080235" y="4"/>
                  <a:pt x="9209873" y="0"/>
                </a:cubicBezTo>
                <a:cubicBezTo>
                  <a:pt x="9339511" y="-4"/>
                  <a:pt x="9587237" y="-30674"/>
                  <a:pt x="9897177" y="0"/>
                </a:cubicBezTo>
                <a:cubicBezTo>
                  <a:pt x="10207117" y="30674"/>
                  <a:pt x="10148681" y="21019"/>
                  <a:pt x="10364543" y="0"/>
                </a:cubicBezTo>
                <a:cubicBezTo>
                  <a:pt x="10580405" y="-21019"/>
                  <a:pt x="10691336" y="21749"/>
                  <a:pt x="10996863" y="0"/>
                </a:cubicBezTo>
                <a:cubicBezTo>
                  <a:pt x="10983675" y="239536"/>
                  <a:pt x="11013368" y="324313"/>
                  <a:pt x="10996863" y="575118"/>
                </a:cubicBezTo>
                <a:cubicBezTo>
                  <a:pt x="10980358" y="825923"/>
                  <a:pt x="11019347" y="940031"/>
                  <a:pt x="10996863" y="1105997"/>
                </a:cubicBezTo>
                <a:cubicBezTo>
                  <a:pt x="10879018" y="1108433"/>
                  <a:pt x="10624269" y="1116477"/>
                  <a:pt x="10529496" y="1105997"/>
                </a:cubicBezTo>
                <a:cubicBezTo>
                  <a:pt x="10434723" y="1095517"/>
                  <a:pt x="10142342" y="1072661"/>
                  <a:pt x="9842192" y="1105997"/>
                </a:cubicBezTo>
                <a:cubicBezTo>
                  <a:pt x="9542042" y="1139333"/>
                  <a:pt x="9560618" y="1100575"/>
                  <a:pt x="9374826" y="1105997"/>
                </a:cubicBezTo>
                <a:cubicBezTo>
                  <a:pt x="9189034" y="1111419"/>
                  <a:pt x="9102889" y="1093984"/>
                  <a:pt x="9017428" y="1105997"/>
                </a:cubicBezTo>
                <a:cubicBezTo>
                  <a:pt x="8931967" y="1118010"/>
                  <a:pt x="8735035" y="1113675"/>
                  <a:pt x="8660030" y="1105997"/>
                </a:cubicBezTo>
                <a:cubicBezTo>
                  <a:pt x="8585025" y="1098319"/>
                  <a:pt x="8147465" y="1144164"/>
                  <a:pt x="7752788" y="1105997"/>
                </a:cubicBezTo>
                <a:cubicBezTo>
                  <a:pt x="7358111" y="1067830"/>
                  <a:pt x="7514806" y="1120326"/>
                  <a:pt x="7285422" y="1105997"/>
                </a:cubicBezTo>
                <a:cubicBezTo>
                  <a:pt x="7056038" y="1091668"/>
                  <a:pt x="6961464" y="1133858"/>
                  <a:pt x="6708086" y="1105997"/>
                </a:cubicBezTo>
                <a:cubicBezTo>
                  <a:pt x="6454708" y="1078136"/>
                  <a:pt x="6309088" y="1137570"/>
                  <a:pt x="5910814" y="1105997"/>
                </a:cubicBezTo>
                <a:cubicBezTo>
                  <a:pt x="5512540" y="1074424"/>
                  <a:pt x="5534741" y="1111227"/>
                  <a:pt x="5333479" y="1105997"/>
                </a:cubicBezTo>
                <a:cubicBezTo>
                  <a:pt x="5132218" y="1100767"/>
                  <a:pt x="5098030" y="1097407"/>
                  <a:pt x="4976081" y="1105997"/>
                </a:cubicBezTo>
                <a:cubicBezTo>
                  <a:pt x="4854132" y="1114587"/>
                  <a:pt x="4461141" y="1100459"/>
                  <a:pt x="4178808" y="1105997"/>
                </a:cubicBezTo>
                <a:cubicBezTo>
                  <a:pt x="3896475" y="1111535"/>
                  <a:pt x="3862487" y="1113271"/>
                  <a:pt x="3711441" y="1105997"/>
                </a:cubicBezTo>
                <a:cubicBezTo>
                  <a:pt x="3560395" y="1098723"/>
                  <a:pt x="3156469" y="1091081"/>
                  <a:pt x="2804200" y="1105997"/>
                </a:cubicBezTo>
                <a:cubicBezTo>
                  <a:pt x="2451931" y="1120913"/>
                  <a:pt x="2442275" y="1122703"/>
                  <a:pt x="2226865" y="1105997"/>
                </a:cubicBezTo>
                <a:cubicBezTo>
                  <a:pt x="2011456" y="1089291"/>
                  <a:pt x="1804006" y="1110696"/>
                  <a:pt x="1539561" y="1105997"/>
                </a:cubicBezTo>
                <a:cubicBezTo>
                  <a:pt x="1275116" y="1101298"/>
                  <a:pt x="1106519" y="1105678"/>
                  <a:pt x="852257" y="1105997"/>
                </a:cubicBezTo>
                <a:cubicBezTo>
                  <a:pt x="597995" y="1106316"/>
                  <a:pt x="333353" y="1071964"/>
                  <a:pt x="0" y="1105997"/>
                </a:cubicBezTo>
                <a:cubicBezTo>
                  <a:pt x="-9015" y="975055"/>
                  <a:pt x="-21761" y="833133"/>
                  <a:pt x="0" y="564058"/>
                </a:cubicBezTo>
                <a:cubicBezTo>
                  <a:pt x="21761" y="294983"/>
                  <a:pt x="21127" y="278835"/>
                  <a:pt x="0" y="0"/>
                </a:cubicBezTo>
                <a:close/>
              </a:path>
            </a:pathLst>
          </a:custGeom>
          <a:ln>
            <a:solidFill>
              <a:schemeClr val="tx1"/>
            </a:solidFill>
            <a:extLst>
              <a:ext uri="{C807C97D-BFC1-408E-A445-0C87EB9F89A2}">
                <ask:lineSketchStyleProps xmlns:ask="http://schemas.microsoft.com/office/drawing/2018/sketchyshapes" sd="1777750864">
                  <ask:type>
                    <ask:lineSketchFreehand/>
                  </ask:type>
                </ask:lineSketchStyleProps>
              </a:ext>
            </a:extLst>
          </a:ln>
        </p:spPr>
        <p:txBody>
          <a:bodyPr/>
          <a:lstStyle/>
          <a:p>
            <a:r>
              <a:rPr kumimoji="1" lang="ja-JP" altLang="en-US" dirty="0"/>
              <a:t>小さな標本の母平均の検定（ｔ検定）</a:t>
            </a:r>
          </a:p>
        </p:txBody>
      </p:sp>
      <p:sp>
        <p:nvSpPr>
          <p:cNvPr id="6" name="テキスト ボックス 5">
            <a:extLst>
              <a:ext uri="{FF2B5EF4-FFF2-40B4-BE49-F238E27FC236}">
                <a16:creationId xmlns:a16="http://schemas.microsoft.com/office/drawing/2014/main" id="{B344D6BD-B612-2D76-EBDF-CC582DAE7EBE}"/>
              </a:ext>
            </a:extLst>
          </p:cNvPr>
          <p:cNvSpPr txBox="1"/>
          <p:nvPr/>
        </p:nvSpPr>
        <p:spPr>
          <a:xfrm>
            <a:off x="605051" y="2397948"/>
            <a:ext cx="8149389" cy="2062103"/>
          </a:xfrm>
          <a:prstGeom prst="rect">
            <a:avLst/>
          </a:prstGeom>
          <a:noFill/>
        </p:spPr>
        <p:txBody>
          <a:bodyPr wrap="square">
            <a:spAutoFit/>
          </a:bodyPr>
          <a:lstStyle/>
          <a:p>
            <a:r>
              <a:rPr kumimoji="1" lang="ja-JP" altLang="en-US" sz="3200" dirty="0"/>
              <a:t>ｔ分布を利用して、区間推定をする</a:t>
            </a:r>
            <a:r>
              <a:rPr lang="ja-JP" altLang="en-US" sz="3200" dirty="0"/>
              <a:t>。</a:t>
            </a:r>
            <a:endParaRPr lang="en-US" altLang="ja-JP" sz="3200" dirty="0"/>
          </a:p>
          <a:p>
            <a:endParaRPr lang="en-US" altLang="ja-JP" sz="3200" dirty="0"/>
          </a:p>
          <a:p>
            <a:r>
              <a:rPr lang="ja-JP" altLang="en-US" sz="3200" dirty="0"/>
              <a:t>理論的には、正規分布を扱う</a:t>
            </a:r>
            <a:endParaRPr lang="en-US" altLang="ja-JP" sz="3200" dirty="0"/>
          </a:p>
          <a:p>
            <a:r>
              <a:rPr lang="ja-JP" altLang="en-US" sz="3200" dirty="0"/>
              <a:t>時と同様にします。</a:t>
            </a:r>
          </a:p>
        </p:txBody>
      </p:sp>
    </p:spTree>
    <p:extLst>
      <p:ext uri="{BB962C8B-B14F-4D97-AF65-F5344CB8AC3E}">
        <p14:creationId xmlns:p14="http://schemas.microsoft.com/office/powerpoint/2010/main" val="14012683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00C16E-EC66-F44A-34B9-FC9271CFB751}"/>
              </a:ext>
            </a:extLst>
          </p:cNvPr>
          <p:cNvSpPr>
            <a:spLocks noGrp="1"/>
          </p:cNvSpPr>
          <p:nvPr>
            <p:ph type="title"/>
          </p:nvPr>
        </p:nvSpPr>
        <p:spPr>
          <a:xfrm>
            <a:off x="553452" y="482173"/>
            <a:ext cx="4531895" cy="1371600"/>
          </a:xfrm>
          <a:custGeom>
            <a:avLst/>
            <a:gdLst>
              <a:gd name="connsiteX0" fmla="*/ 0 w 4531895"/>
              <a:gd name="connsiteY0" fmla="*/ 0 h 1371600"/>
              <a:gd name="connsiteX1" fmla="*/ 4531895 w 4531895"/>
              <a:gd name="connsiteY1" fmla="*/ 0 h 1371600"/>
              <a:gd name="connsiteX2" fmla="*/ 4531895 w 4531895"/>
              <a:gd name="connsiteY2" fmla="*/ 1371600 h 1371600"/>
              <a:gd name="connsiteX3" fmla="*/ 0 w 4531895"/>
              <a:gd name="connsiteY3" fmla="*/ 1371600 h 1371600"/>
              <a:gd name="connsiteX4" fmla="*/ 0 w 4531895"/>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1895" h="1371600" fill="none" extrusionOk="0">
                <a:moveTo>
                  <a:pt x="0" y="0"/>
                </a:moveTo>
                <a:cubicBezTo>
                  <a:pt x="1651594" y="107801"/>
                  <a:pt x="3549939" y="7465"/>
                  <a:pt x="4531895" y="0"/>
                </a:cubicBezTo>
                <a:cubicBezTo>
                  <a:pt x="4631090" y="307174"/>
                  <a:pt x="4539821" y="1102410"/>
                  <a:pt x="4531895" y="1371600"/>
                </a:cubicBezTo>
                <a:cubicBezTo>
                  <a:pt x="2862503" y="1318286"/>
                  <a:pt x="1592494" y="1233865"/>
                  <a:pt x="0" y="1371600"/>
                </a:cubicBezTo>
                <a:cubicBezTo>
                  <a:pt x="26812" y="1229179"/>
                  <a:pt x="-32995" y="175514"/>
                  <a:pt x="0" y="0"/>
                </a:cubicBezTo>
                <a:close/>
              </a:path>
              <a:path w="4531895" h="1371600" stroke="0" extrusionOk="0">
                <a:moveTo>
                  <a:pt x="0" y="0"/>
                </a:moveTo>
                <a:cubicBezTo>
                  <a:pt x="648280" y="-141386"/>
                  <a:pt x="2856538" y="115642"/>
                  <a:pt x="4531895" y="0"/>
                </a:cubicBezTo>
                <a:cubicBezTo>
                  <a:pt x="4607925" y="397899"/>
                  <a:pt x="4494012" y="895666"/>
                  <a:pt x="4531895" y="1371600"/>
                </a:cubicBezTo>
                <a:cubicBezTo>
                  <a:pt x="2550523" y="1400765"/>
                  <a:pt x="505391" y="1224817"/>
                  <a:pt x="0" y="1371600"/>
                </a:cubicBezTo>
                <a:cubicBezTo>
                  <a:pt x="16425" y="1158545"/>
                  <a:pt x="86110" y="181367"/>
                  <a:pt x="0" y="0"/>
                </a:cubicBezTo>
                <a:close/>
              </a:path>
            </a:pathLst>
          </a:custGeom>
          <a:ln>
            <a:solidFill>
              <a:schemeClr val="tx1"/>
            </a:solidFill>
            <a:extLst>
              <a:ext uri="{C807C97D-BFC1-408E-A445-0C87EB9F89A2}">
                <ask:lineSketchStyleProps xmlns:ask="http://schemas.microsoft.com/office/drawing/2018/sketchyshapes" sd="814049235">
                  <ask:type>
                    <ask:lineSketchCurved/>
                  </ask:type>
                </ask:lineSketchStyleProps>
              </a:ext>
            </a:extLst>
          </a:ln>
        </p:spPr>
        <p:txBody>
          <a:bodyPr/>
          <a:lstStyle/>
          <a:p>
            <a:r>
              <a:rPr kumimoji="1" lang="en-US" altLang="ja-JP" b="1" dirty="0"/>
              <a:t>1</a:t>
            </a:r>
            <a:r>
              <a:rPr kumimoji="1" lang="ja-JP" altLang="en-US" b="1" dirty="0"/>
              <a:t>標本のｔ検定</a:t>
            </a:r>
          </a:p>
        </p:txBody>
      </p:sp>
      <p:sp>
        <p:nvSpPr>
          <p:cNvPr id="4" name="テキスト ボックス 3">
            <a:extLst>
              <a:ext uri="{FF2B5EF4-FFF2-40B4-BE49-F238E27FC236}">
                <a16:creationId xmlns:a16="http://schemas.microsoft.com/office/drawing/2014/main" id="{F28771AC-E45B-577C-773E-D245876B3A77}"/>
              </a:ext>
            </a:extLst>
          </p:cNvPr>
          <p:cNvSpPr txBox="1"/>
          <p:nvPr/>
        </p:nvSpPr>
        <p:spPr>
          <a:xfrm>
            <a:off x="874294" y="2041222"/>
            <a:ext cx="11085095" cy="1200329"/>
          </a:xfrm>
          <a:prstGeom prst="rect">
            <a:avLst/>
          </a:prstGeom>
          <a:noFill/>
        </p:spPr>
        <p:txBody>
          <a:bodyPr wrap="square">
            <a:spAutoFit/>
          </a:bodyPr>
          <a:lstStyle/>
          <a:p>
            <a:r>
              <a:rPr lang="ja-JP" altLang="en-US" sz="3600" dirty="0"/>
              <a:t>「１つのグループの平均値が、ある基準値と本当に違うかどうか」を調べる方法。</a:t>
            </a:r>
          </a:p>
        </p:txBody>
      </p:sp>
      <p:sp>
        <p:nvSpPr>
          <p:cNvPr id="6" name="テキスト ボックス 5">
            <a:extLst>
              <a:ext uri="{FF2B5EF4-FFF2-40B4-BE49-F238E27FC236}">
                <a16:creationId xmlns:a16="http://schemas.microsoft.com/office/drawing/2014/main" id="{E6BA3E93-4A62-8D05-990E-541E4FDC3854}"/>
              </a:ext>
            </a:extLst>
          </p:cNvPr>
          <p:cNvSpPr txBox="1"/>
          <p:nvPr/>
        </p:nvSpPr>
        <p:spPr>
          <a:xfrm>
            <a:off x="553452" y="3616450"/>
            <a:ext cx="11085095" cy="2677656"/>
          </a:xfrm>
          <a:custGeom>
            <a:avLst/>
            <a:gdLst>
              <a:gd name="csX0" fmla="*/ 0 w 11085095"/>
              <a:gd name="csY0" fmla="*/ 0 h 2677656"/>
              <a:gd name="csX1" fmla="*/ 472575 w 11085095"/>
              <a:gd name="csY1" fmla="*/ 0 h 2677656"/>
              <a:gd name="csX2" fmla="*/ 723448 w 11085095"/>
              <a:gd name="csY2" fmla="*/ 0 h 2677656"/>
              <a:gd name="csX3" fmla="*/ 1306874 w 11085095"/>
              <a:gd name="csY3" fmla="*/ 0 h 2677656"/>
              <a:gd name="csX4" fmla="*/ 1557748 w 11085095"/>
              <a:gd name="csY4" fmla="*/ 0 h 2677656"/>
              <a:gd name="csX5" fmla="*/ 2362876 w 11085095"/>
              <a:gd name="csY5" fmla="*/ 0 h 2677656"/>
              <a:gd name="csX6" fmla="*/ 3168003 w 11085095"/>
              <a:gd name="csY6" fmla="*/ 0 h 2677656"/>
              <a:gd name="csX7" fmla="*/ 3529728 w 11085095"/>
              <a:gd name="csY7" fmla="*/ 0 h 2677656"/>
              <a:gd name="csX8" fmla="*/ 4002303 w 11085095"/>
              <a:gd name="csY8" fmla="*/ 0 h 2677656"/>
              <a:gd name="csX9" fmla="*/ 4364027 w 11085095"/>
              <a:gd name="csY9" fmla="*/ 0 h 2677656"/>
              <a:gd name="csX10" fmla="*/ 4947453 w 11085095"/>
              <a:gd name="csY10" fmla="*/ 0 h 2677656"/>
              <a:gd name="csX11" fmla="*/ 5752581 w 11085095"/>
              <a:gd name="csY11" fmla="*/ 0 h 2677656"/>
              <a:gd name="csX12" fmla="*/ 6557709 w 11085095"/>
              <a:gd name="csY12" fmla="*/ 0 h 2677656"/>
              <a:gd name="csX13" fmla="*/ 7030284 w 11085095"/>
              <a:gd name="csY13" fmla="*/ 0 h 2677656"/>
              <a:gd name="csX14" fmla="*/ 7613710 w 11085095"/>
              <a:gd name="csY14" fmla="*/ 0 h 2677656"/>
              <a:gd name="csX15" fmla="*/ 8418838 w 11085095"/>
              <a:gd name="csY15" fmla="*/ 0 h 2677656"/>
              <a:gd name="csX16" fmla="*/ 9223966 w 11085095"/>
              <a:gd name="csY16" fmla="*/ 0 h 2677656"/>
              <a:gd name="csX17" fmla="*/ 9696541 w 11085095"/>
              <a:gd name="csY17" fmla="*/ 0 h 2677656"/>
              <a:gd name="csX18" fmla="*/ 10390818 w 11085095"/>
              <a:gd name="csY18" fmla="*/ 0 h 2677656"/>
              <a:gd name="csX19" fmla="*/ 11085095 w 11085095"/>
              <a:gd name="csY19" fmla="*/ 0 h 2677656"/>
              <a:gd name="csX20" fmla="*/ 11085095 w 11085095"/>
              <a:gd name="csY20" fmla="*/ 481978 h 2677656"/>
              <a:gd name="csX21" fmla="*/ 11085095 w 11085095"/>
              <a:gd name="csY21" fmla="*/ 1071062 h 2677656"/>
              <a:gd name="csX22" fmla="*/ 11085095 w 11085095"/>
              <a:gd name="csY22" fmla="*/ 1660147 h 2677656"/>
              <a:gd name="csX23" fmla="*/ 11085095 w 11085095"/>
              <a:gd name="csY23" fmla="*/ 2142125 h 2677656"/>
              <a:gd name="csX24" fmla="*/ 11085095 w 11085095"/>
              <a:gd name="csY24" fmla="*/ 2677656 h 2677656"/>
              <a:gd name="csX25" fmla="*/ 10390818 w 11085095"/>
              <a:gd name="csY25" fmla="*/ 2677656 h 2677656"/>
              <a:gd name="csX26" fmla="*/ 10139945 w 11085095"/>
              <a:gd name="csY26" fmla="*/ 2677656 h 2677656"/>
              <a:gd name="csX27" fmla="*/ 9556519 w 11085095"/>
              <a:gd name="csY27" fmla="*/ 2677656 h 2677656"/>
              <a:gd name="csX28" fmla="*/ 9194795 w 11085095"/>
              <a:gd name="csY28" fmla="*/ 2677656 h 2677656"/>
              <a:gd name="csX29" fmla="*/ 8389667 w 11085095"/>
              <a:gd name="csY29" fmla="*/ 2677656 h 2677656"/>
              <a:gd name="csX30" fmla="*/ 7695390 w 11085095"/>
              <a:gd name="csY30" fmla="*/ 2677656 h 2677656"/>
              <a:gd name="csX31" fmla="*/ 7444516 w 11085095"/>
              <a:gd name="csY31" fmla="*/ 2677656 h 2677656"/>
              <a:gd name="csX32" fmla="*/ 7082792 w 11085095"/>
              <a:gd name="csY32" fmla="*/ 2677656 h 2677656"/>
              <a:gd name="csX33" fmla="*/ 6388515 w 11085095"/>
              <a:gd name="csY33" fmla="*/ 2677656 h 2677656"/>
              <a:gd name="csX34" fmla="*/ 6026791 w 11085095"/>
              <a:gd name="csY34" fmla="*/ 2677656 h 2677656"/>
              <a:gd name="csX35" fmla="*/ 5775918 w 11085095"/>
              <a:gd name="csY35" fmla="*/ 2677656 h 2677656"/>
              <a:gd name="csX36" fmla="*/ 5303343 w 11085095"/>
              <a:gd name="csY36" fmla="*/ 2677656 h 2677656"/>
              <a:gd name="csX37" fmla="*/ 4498215 w 11085095"/>
              <a:gd name="csY37" fmla="*/ 2677656 h 2677656"/>
              <a:gd name="csX38" fmla="*/ 3914789 w 11085095"/>
              <a:gd name="csY38" fmla="*/ 2677656 h 2677656"/>
              <a:gd name="csX39" fmla="*/ 3663916 w 11085095"/>
              <a:gd name="csY39" fmla="*/ 2677656 h 2677656"/>
              <a:gd name="csX40" fmla="*/ 3302191 w 11085095"/>
              <a:gd name="csY40" fmla="*/ 2677656 h 2677656"/>
              <a:gd name="csX41" fmla="*/ 2497064 w 11085095"/>
              <a:gd name="csY41" fmla="*/ 2677656 h 2677656"/>
              <a:gd name="csX42" fmla="*/ 2135339 w 11085095"/>
              <a:gd name="csY42" fmla="*/ 2677656 h 2677656"/>
              <a:gd name="csX43" fmla="*/ 1441062 w 11085095"/>
              <a:gd name="csY43" fmla="*/ 2677656 h 2677656"/>
              <a:gd name="csX44" fmla="*/ 635934 w 11085095"/>
              <a:gd name="csY44" fmla="*/ 2677656 h 2677656"/>
              <a:gd name="csX45" fmla="*/ 0 w 11085095"/>
              <a:gd name="csY45" fmla="*/ 2677656 h 2677656"/>
              <a:gd name="csX46" fmla="*/ 0 w 11085095"/>
              <a:gd name="csY46" fmla="*/ 2088572 h 2677656"/>
              <a:gd name="csX47" fmla="*/ 0 w 11085095"/>
              <a:gd name="csY47" fmla="*/ 1553040 h 2677656"/>
              <a:gd name="csX48" fmla="*/ 0 w 11085095"/>
              <a:gd name="csY48" fmla="*/ 1044286 h 2677656"/>
              <a:gd name="csX49" fmla="*/ 0 w 11085095"/>
              <a:gd name="csY49" fmla="*/ 508755 h 2677656"/>
              <a:gd name="csX50" fmla="*/ 0 w 11085095"/>
              <a:gd name="csY50" fmla="*/ 0 h 26776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1085095" h="2677656" extrusionOk="0">
                <a:moveTo>
                  <a:pt x="0" y="0"/>
                </a:moveTo>
                <a:cubicBezTo>
                  <a:pt x="228535" y="-14738"/>
                  <a:pt x="320276" y="8621"/>
                  <a:pt x="472575" y="0"/>
                </a:cubicBezTo>
                <a:cubicBezTo>
                  <a:pt x="624875" y="-8621"/>
                  <a:pt x="628922" y="15880"/>
                  <a:pt x="723448" y="0"/>
                </a:cubicBezTo>
                <a:cubicBezTo>
                  <a:pt x="817974" y="-15880"/>
                  <a:pt x="1046006" y="47084"/>
                  <a:pt x="1306874" y="0"/>
                </a:cubicBezTo>
                <a:cubicBezTo>
                  <a:pt x="1567742" y="-47084"/>
                  <a:pt x="1465582" y="10384"/>
                  <a:pt x="1557748" y="0"/>
                </a:cubicBezTo>
                <a:cubicBezTo>
                  <a:pt x="1649914" y="-10384"/>
                  <a:pt x="2078092" y="72975"/>
                  <a:pt x="2362876" y="0"/>
                </a:cubicBezTo>
                <a:cubicBezTo>
                  <a:pt x="2647660" y="-72975"/>
                  <a:pt x="2955684" y="80883"/>
                  <a:pt x="3168003" y="0"/>
                </a:cubicBezTo>
                <a:cubicBezTo>
                  <a:pt x="3380322" y="-80883"/>
                  <a:pt x="3430676" y="24856"/>
                  <a:pt x="3529728" y="0"/>
                </a:cubicBezTo>
                <a:cubicBezTo>
                  <a:pt x="3628781" y="-24856"/>
                  <a:pt x="3820651" y="8678"/>
                  <a:pt x="4002303" y="0"/>
                </a:cubicBezTo>
                <a:cubicBezTo>
                  <a:pt x="4183956" y="-8678"/>
                  <a:pt x="4248716" y="36871"/>
                  <a:pt x="4364027" y="0"/>
                </a:cubicBezTo>
                <a:cubicBezTo>
                  <a:pt x="4479338" y="-36871"/>
                  <a:pt x="4810794" y="7377"/>
                  <a:pt x="4947453" y="0"/>
                </a:cubicBezTo>
                <a:cubicBezTo>
                  <a:pt x="5084112" y="-7377"/>
                  <a:pt x="5501917" y="12751"/>
                  <a:pt x="5752581" y="0"/>
                </a:cubicBezTo>
                <a:cubicBezTo>
                  <a:pt x="6003245" y="-12751"/>
                  <a:pt x="6202850" y="62813"/>
                  <a:pt x="6557709" y="0"/>
                </a:cubicBezTo>
                <a:cubicBezTo>
                  <a:pt x="6912568" y="-62813"/>
                  <a:pt x="6836246" y="30230"/>
                  <a:pt x="7030284" y="0"/>
                </a:cubicBezTo>
                <a:cubicBezTo>
                  <a:pt x="7224323" y="-30230"/>
                  <a:pt x="7422715" y="52868"/>
                  <a:pt x="7613710" y="0"/>
                </a:cubicBezTo>
                <a:cubicBezTo>
                  <a:pt x="7804705" y="-52868"/>
                  <a:pt x="8113414" y="44027"/>
                  <a:pt x="8418838" y="0"/>
                </a:cubicBezTo>
                <a:cubicBezTo>
                  <a:pt x="8724262" y="-44027"/>
                  <a:pt x="8908725" y="49867"/>
                  <a:pt x="9223966" y="0"/>
                </a:cubicBezTo>
                <a:cubicBezTo>
                  <a:pt x="9539207" y="-49867"/>
                  <a:pt x="9556157" y="8754"/>
                  <a:pt x="9696541" y="0"/>
                </a:cubicBezTo>
                <a:cubicBezTo>
                  <a:pt x="9836926" y="-8754"/>
                  <a:pt x="10210224" y="80020"/>
                  <a:pt x="10390818" y="0"/>
                </a:cubicBezTo>
                <a:cubicBezTo>
                  <a:pt x="10571412" y="-80020"/>
                  <a:pt x="10810081" y="38581"/>
                  <a:pt x="11085095" y="0"/>
                </a:cubicBezTo>
                <a:cubicBezTo>
                  <a:pt x="11119614" y="120539"/>
                  <a:pt x="11055433" y="342223"/>
                  <a:pt x="11085095" y="481978"/>
                </a:cubicBezTo>
                <a:cubicBezTo>
                  <a:pt x="11114757" y="621733"/>
                  <a:pt x="11076412" y="785988"/>
                  <a:pt x="11085095" y="1071062"/>
                </a:cubicBezTo>
                <a:cubicBezTo>
                  <a:pt x="11093778" y="1356136"/>
                  <a:pt x="11064948" y="1433971"/>
                  <a:pt x="11085095" y="1660147"/>
                </a:cubicBezTo>
                <a:cubicBezTo>
                  <a:pt x="11105242" y="1886323"/>
                  <a:pt x="11041004" y="2011935"/>
                  <a:pt x="11085095" y="2142125"/>
                </a:cubicBezTo>
                <a:cubicBezTo>
                  <a:pt x="11129186" y="2272315"/>
                  <a:pt x="11026966" y="2426096"/>
                  <a:pt x="11085095" y="2677656"/>
                </a:cubicBezTo>
                <a:cubicBezTo>
                  <a:pt x="10749657" y="2714440"/>
                  <a:pt x="10625562" y="2648093"/>
                  <a:pt x="10390818" y="2677656"/>
                </a:cubicBezTo>
                <a:cubicBezTo>
                  <a:pt x="10156074" y="2707219"/>
                  <a:pt x="10207252" y="2671070"/>
                  <a:pt x="10139945" y="2677656"/>
                </a:cubicBezTo>
                <a:cubicBezTo>
                  <a:pt x="10072638" y="2684242"/>
                  <a:pt x="9748366" y="2621732"/>
                  <a:pt x="9556519" y="2677656"/>
                </a:cubicBezTo>
                <a:cubicBezTo>
                  <a:pt x="9364672" y="2733580"/>
                  <a:pt x="9341243" y="2635955"/>
                  <a:pt x="9194795" y="2677656"/>
                </a:cubicBezTo>
                <a:cubicBezTo>
                  <a:pt x="9048347" y="2719357"/>
                  <a:pt x="8740921" y="2607557"/>
                  <a:pt x="8389667" y="2677656"/>
                </a:cubicBezTo>
                <a:cubicBezTo>
                  <a:pt x="8038413" y="2747755"/>
                  <a:pt x="7957123" y="2596870"/>
                  <a:pt x="7695390" y="2677656"/>
                </a:cubicBezTo>
                <a:cubicBezTo>
                  <a:pt x="7433657" y="2758442"/>
                  <a:pt x="7535907" y="2675795"/>
                  <a:pt x="7444516" y="2677656"/>
                </a:cubicBezTo>
                <a:cubicBezTo>
                  <a:pt x="7353125" y="2679517"/>
                  <a:pt x="7170044" y="2644612"/>
                  <a:pt x="7082792" y="2677656"/>
                </a:cubicBezTo>
                <a:cubicBezTo>
                  <a:pt x="6995540" y="2710700"/>
                  <a:pt x="6635782" y="2625802"/>
                  <a:pt x="6388515" y="2677656"/>
                </a:cubicBezTo>
                <a:cubicBezTo>
                  <a:pt x="6141248" y="2729510"/>
                  <a:pt x="6122540" y="2674375"/>
                  <a:pt x="6026791" y="2677656"/>
                </a:cubicBezTo>
                <a:cubicBezTo>
                  <a:pt x="5931042" y="2680937"/>
                  <a:pt x="5834866" y="2673937"/>
                  <a:pt x="5775918" y="2677656"/>
                </a:cubicBezTo>
                <a:cubicBezTo>
                  <a:pt x="5716970" y="2681375"/>
                  <a:pt x="5500708" y="2670788"/>
                  <a:pt x="5303343" y="2677656"/>
                </a:cubicBezTo>
                <a:cubicBezTo>
                  <a:pt x="5105978" y="2684524"/>
                  <a:pt x="4660109" y="2610893"/>
                  <a:pt x="4498215" y="2677656"/>
                </a:cubicBezTo>
                <a:cubicBezTo>
                  <a:pt x="4336321" y="2744419"/>
                  <a:pt x="4170853" y="2623669"/>
                  <a:pt x="3914789" y="2677656"/>
                </a:cubicBezTo>
                <a:cubicBezTo>
                  <a:pt x="3658725" y="2731643"/>
                  <a:pt x="3779291" y="2661219"/>
                  <a:pt x="3663916" y="2677656"/>
                </a:cubicBezTo>
                <a:cubicBezTo>
                  <a:pt x="3548541" y="2694093"/>
                  <a:pt x="3380609" y="2647003"/>
                  <a:pt x="3302191" y="2677656"/>
                </a:cubicBezTo>
                <a:cubicBezTo>
                  <a:pt x="3223773" y="2708309"/>
                  <a:pt x="2873991" y="2593004"/>
                  <a:pt x="2497064" y="2677656"/>
                </a:cubicBezTo>
                <a:cubicBezTo>
                  <a:pt x="2120137" y="2762308"/>
                  <a:pt x="2229989" y="2639019"/>
                  <a:pt x="2135339" y="2677656"/>
                </a:cubicBezTo>
                <a:cubicBezTo>
                  <a:pt x="2040689" y="2716293"/>
                  <a:pt x="1646500" y="2623441"/>
                  <a:pt x="1441062" y="2677656"/>
                </a:cubicBezTo>
                <a:cubicBezTo>
                  <a:pt x="1235624" y="2731871"/>
                  <a:pt x="806266" y="2654680"/>
                  <a:pt x="635934" y="2677656"/>
                </a:cubicBezTo>
                <a:cubicBezTo>
                  <a:pt x="465602" y="2700632"/>
                  <a:pt x="197148" y="2654580"/>
                  <a:pt x="0" y="2677656"/>
                </a:cubicBezTo>
                <a:cubicBezTo>
                  <a:pt x="-15544" y="2403015"/>
                  <a:pt x="52244" y="2261923"/>
                  <a:pt x="0" y="2088572"/>
                </a:cubicBezTo>
                <a:cubicBezTo>
                  <a:pt x="-52244" y="1915221"/>
                  <a:pt x="30164" y="1664527"/>
                  <a:pt x="0" y="1553040"/>
                </a:cubicBezTo>
                <a:cubicBezTo>
                  <a:pt x="-30164" y="1441553"/>
                  <a:pt x="13346" y="1172233"/>
                  <a:pt x="0" y="1044286"/>
                </a:cubicBezTo>
                <a:cubicBezTo>
                  <a:pt x="-13346" y="916339"/>
                  <a:pt x="17219" y="776078"/>
                  <a:pt x="0" y="508755"/>
                </a:cubicBezTo>
                <a:cubicBezTo>
                  <a:pt x="-17219" y="241432"/>
                  <a:pt x="53793" y="172832"/>
                  <a:pt x="0" y="0"/>
                </a:cubicBezTo>
                <a:close/>
              </a:path>
            </a:pathLst>
          </a:custGeom>
          <a:noFill/>
          <a:ln>
            <a:solidFill>
              <a:schemeClr val="tx1"/>
            </a:solidFill>
            <a:extLst>
              <a:ext uri="{C807C97D-BFC1-408E-A445-0C87EB9F89A2}">
                <ask:lineSketchStyleProps xmlns:ask="http://schemas.microsoft.com/office/drawing/2018/sketchyshapes" sd="2167219608">
                  <a:prstGeom prst="rect">
                    <a:avLst/>
                  </a:prstGeom>
                  <ask:type>
                    <ask:lineSketchScribble/>
                  </ask:type>
                </ask:lineSketchStyleProps>
              </a:ext>
            </a:extLst>
          </a:ln>
        </p:spPr>
        <p:txBody>
          <a:bodyPr wrap="square">
            <a:spAutoFit/>
          </a:bodyPr>
          <a:lstStyle/>
          <a:p>
            <a:r>
              <a:rPr lang="ja-JP" altLang="en-US" sz="4000" dirty="0"/>
              <a:t>♦　</a:t>
            </a:r>
            <a:r>
              <a:rPr lang="ja-JP" altLang="en-US" sz="3200" dirty="0"/>
              <a:t>使用例：学習効果の検証</a:t>
            </a:r>
            <a:endParaRPr lang="en-US" altLang="ja-JP" sz="3200" dirty="0"/>
          </a:p>
          <a:p>
            <a:r>
              <a:rPr lang="ja-JP" altLang="en-US" sz="3200" dirty="0"/>
              <a:t>・状況　：英語学習アプリを使った後の</a:t>
            </a:r>
            <a:r>
              <a:rPr lang="en-US" altLang="ja-JP" sz="3200" dirty="0"/>
              <a:t>TOEIC</a:t>
            </a:r>
            <a:r>
              <a:rPr lang="ja-JP" altLang="en-US" sz="3200" dirty="0"/>
              <a:t>スコア</a:t>
            </a:r>
            <a:endParaRPr lang="en-US" altLang="ja-JP" sz="3200" dirty="0"/>
          </a:p>
          <a:p>
            <a:r>
              <a:rPr lang="ja-JP" altLang="en-US" sz="3200" dirty="0"/>
              <a:t>・基準値：一般的な</a:t>
            </a:r>
            <a:r>
              <a:rPr lang="en-US" altLang="ja-JP" sz="3200" dirty="0"/>
              <a:t>TOEIC</a:t>
            </a:r>
            <a:r>
              <a:rPr lang="ja-JP" altLang="en-US" sz="3200" dirty="0"/>
              <a:t>平均点</a:t>
            </a:r>
            <a:r>
              <a:rPr lang="en-US" altLang="ja-JP" sz="3200" dirty="0"/>
              <a:t>500</a:t>
            </a:r>
            <a:r>
              <a:rPr lang="ja-JP" altLang="en-US" sz="3200" dirty="0"/>
              <a:t>点</a:t>
            </a:r>
            <a:endParaRPr lang="en-US" altLang="ja-JP" sz="3200" dirty="0"/>
          </a:p>
          <a:p>
            <a:r>
              <a:rPr lang="ja-JP" altLang="en-US" sz="3200" dirty="0"/>
              <a:t>・検定　：「アプリ使用後の平均スコア</a:t>
            </a:r>
            <a:r>
              <a:rPr lang="en-US" altLang="ja-JP" sz="3200" dirty="0"/>
              <a:t>520</a:t>
            </a:r>
            <a:r>
              <a:rPr lang="ja-JP" altLang="en-US" sz="3200" dirty="0"/>
              <a:t>点は、一般平　</a:t>
            </a:r>
            <a:endParaRPr lang="en-US" altLang="ja-JP" sz="3200" dirty="0"/>
          </a:p>
          <a:p>
            <a:r>
              <a:rPr lang="ja-JP" altLang="en-US" sz="3200" dirty="0"/>
              <a:t>　　　　　　均</a:t>
            </a:r>
            <a:r>
              <a:rPr lang="en-US" altLang="ja-JP" sz="3200" dirty="0"/>
              <a:t>500</a:t>
            </a:r>
            <a:r>
              <a:rPr lang="ja-JP" altLang="en-US" sz="3200" dirty="0"/>
              <a:t>点と本当に違うのか？」</a:t>
            </a:r>
            <a:endParaRPr lang="ja-JP" altLang="en-US" sz="4000" dirty="0"/>
          </a:p>
        </p:txBody>
      </p:sp>
    </p:spTree>
    <p:extLst>
      <p:ext uri="{BB962C8B-B14F-4D97-AF65-F5344CB8AC3E}">
        <p14:creationId xmlns:p14="http://schemas.microsoft.com/office/powerpoint/2010/main" val="41043494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20321-DBB9-AC9F-0A9B-62D46F8C674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A8CCB7D-28D8-55D0-7B85-D7CEB4AB6231}"/>
              </a:ext>
            </a:extLst>
          </p:cNvPr>
          <p:cNvSpPr>
            <a:spLocks noGrp="1"/>
          </p:cNvSpPr>
          <p:nvPr>
            <p:ph type="title"/>
          </p:nvPr>
        </p:nvSpPr>
        <p:spPr>
          <a:xfrm>
            <a:off x="553452" y="482173"/>
            <a:ext cx="6185278" cy="1371600"/>
          </a:xfrm>
          <a:custGeom>
            <a:avLst/>
            <a:gdLst>
              <a:gd name="connsiteX0" fmla="*/ 0 w 6185278"/>
              <a:gd name="connsiteY0" fmla="*/ 0 h 1371600"/>
              <a:gd name="connsiteX1" fmla="*/ 6185278 w 6185278"/>
              <a:gd name="connsiteY1" fmla="*/ 0 h 1371600"/>
              <a:gd name="connsiteX2" fmla="*/ 6185278 w 6185278"/>
              <a:gd name="connsiteY2" fmla="*/ 1371600 h 1371600"/>
              <a:gd name="connsiteX3" fmla="*/ 0 w 6185278"/>
              <a:gd name="connsiteY3" fmla="*/ 1371600 h 1371600"/>
              <a:gd name="connsiteX4" fmla="*/ 0 w 6185278"/>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85278" h="1371600" fill="none" extrusionOk="0">
                <a:moveTo>
                  <a:pt x="0" y="0"/>
                </a:moveTo>
                <a:cubicBezTo>
                  <a:pt x="2025370" y="107801"/>
                  <a:pt x="5417722" y="7465"/>
                  <a:pt x="6185278" y="0"/>
                </a:cubicBezTo>
                <a:cubicBezTo>
                  <a:pt x="6284473" y="307174"/>
                  <a:pt x="6193204" y="1102410"/>
                  <a:pt x="6185278" y="1371600"/>
                </a:cubicBezTo>
                <a:cubicBezTo>
                  <a:pt x="4729846" y="1318286"/>
                  <a:pt x="2534075" y="1233865"/>
                  <a:pt x="0" y="1371600"/>
                </a:cubicBezTo>
                <a:cubicBezTo>
                  <a:pt x="26812" y="1229179"/>
                  <a:pt x="-32995" y="175514"/>
                  <a:pt x="0" y="0"/>
                </a:cubicBezTo>
                <a:close/>
              </a:path>
              <a:path w="6185278" h="1371600" stroke="0" extrusionOk="0">
                <a:moveTo>
                  <a:pt x="0" y="0"/>
                </a:moveTo>
                <a:cubicBezTo>
                  <a:pt x="2929992" y="-141386"/>
                  <a:pt x="3596764" y="115642"/>
                  <a:pt x="6185278" y="0"/>
                </a:cubicBezTo>
                <a:cubicBezTo>
                  <a:pt x="6261308" y="397899"/>
                  <a:pt x="6147395" y="895666"/>
                  <a:pt x="6185278" y="1371600"/>
                </a:cubicBezTo>
                <a:cubicBezTo>
                  <a:pt x="4207360" y="1400765"/>
                  <a:pt x="1459601" y="1224817"/>
                  <a:pt x="0" y="1371600"/>
                </a:cubicBezTo>
                <a:cubicBezTo>
                  <a:pt x="16425" y="1158545"/>
                  <a:pt x="86110" y="181367"/>
                  <a:pt x="0" y="0"/>
                </a:cubicBezTo>
                <a:close/>
              </a:path>
            </a:pathLst>
          </a:custGeom>
          <a:ln>
            <a:solidFill>
              <a:schemeClr val="tx1"/>
            </a:solidFill>
            <a:extLst>
              <a:ext uri="{C807C97D-BFC1-408E-A445-0C87EB9F89A2}">
                <ask:lineSketchStyleProps xmlns:ask="http://schemas.microsoft.com/office/drawing/2018/sketchyshapes" sd="814049235">
                  <ask:type>
                    <ask:lineSketchCurved/>
                  </ask:type>
                </ask:lineSketchStyleProps>
              </a:ext>
            </a:extLst>
          </a:ln>
        </p:spPr>
        <p:txBody>
          <a:bodyPr/>
          <a:lstStyle/>
          <a:p>
            <a:r>
              <a:rPr kumimoji="1" lang="ja-JP" altLang="en-US" b="1" dirty="0"/>
              <a:t>独立２標本のｔ検定</a:t>
            </a:r>
          </a:p>
        </p:txBody>
      </p:sp>
      <p:sp>
        <p:nvSpPr>
          <p:cNvPr id="4" name="テキスト ボックス 3">
            <a:extLst>
              <a:ext uri="{FF2B5EF4-FFF2-40B4-BE49-F238E27FC236}">
                <a16:creationId xmlns:a16="http://schemas.microsoft.com/office/drawing/2014/main" id="{49BA174E-CC87-40F9-E1AC-85B5CFC2DF3E}"/>
              </a:ext>
            </a:extLst>
          </p:cNvPr>
          <p:cNvSpPr txBox="1"/>
          <p:nvPr/>
        </p:nvSpPr>
        <p:spPr>
          <a:xfrm>
            <a:off x="874294" y="2041222"/>
            <a:ext cx="11085095" cy="1200329"/>
          </a:xfrm>
          <a:prstGeom prst="rect">
            <a:avLst/>
          </a:prstGeom>
          <a:noFill/>
        </p:spPr>
        <p:txBody>
          <a:bodyPr wrap="square">
            <a:spAutoFit/>
          </a:bodyPr>
          <a:lstStyle/>
          <a:p>
            <a:r>
              <a:rPr lang="ja-JP" altLang="en-US" sz="3600" dirty="0"/>
              <a:t>「全く別々の２つのグループの平均値に本当に差があるかどうか」を調べる方法。</a:t>
            </a:r>
          </a:p>
        </p:txBody>
      </p:sp>
      <p:sp>
        <p:nvSpPr>
          <p:cNvPr id="6" name="テキスト ボックス 5">
            <a:extLst>
              <a:ext uri="{FF2B5EF4-FFF2-40B4-BE49-F238E27FC236}">
                <a16:creationId xmlns:a16="http://schemas.microsoft.com/office/drawing/2014/main" id="{8ACD414C-63DD-9AAD-1DAF-D05E90A188F1}"/>
              </a:ext>
            </a:extLst>
          </p:cNvPr>
          <p:cNvSpPr txBox="1"/>
          <p:nvPr/>
        </p:nvSpPr>
        <p:spPr>
          <a:xfrm>
            <a:off x="446737" y="3616450"/>
            <a:ext cx="11301315" cy="2677656"/>
          </a:xfrm>
          <a:custGeom>
            <a:avLst/>
            <a:gdLst>
              <a:gd name="csX0" fmla="*/ 0 w 11301315"/>
              <a:gd name="csY0" fmla="*/ 0 h 2677656"/>
              <a:gd name="csX1" fmla="*/ 481793 w 11301315"/>
              <a:gd name="csY1" fmla="*/ 0 h 2677656"/>
              <a:gd name="csX2" fmla="*/ 737560 w 11301315"/>
              <a:gd name="csY2" fmla="*/ 0 h 2677656"/>
              <a:gd name="csX3" fmla="*/ 1332366 w 11301315"/>
              <a:gd name="csY3" fmla="*/ 0 h 2677656"/>
              <a:gd name="csX4" fmla="*/ 1588132 w 11301315"/>
              <a:gd name="csY4" fmla="*/ 0 h 2677656"/>
              <a:gd name="csX5" fmla="*/ 2408965 w 11301315"/>
              <a:gd name="csY5" fmla="*/ 0 h 2677656"/>
              <a:gd name="csX6" fmla="*/ 3229797 w 11301315"/>
              <a:gd name="csY6" fmla="*/ 0 h 2677656"/>
              <a:gd name="csX7" fmla="*/ 3598577 w 11301315"/>
              <a:gd name="csY7" fmla="*/ 0 h 2677656"/>
              <a:gd name="csX8" fmla="*/ 4080370 w 11301315"/>
              <a:gd name="csY8" fmla="*/ 0 h 2677656"/>
              <a:gd name="csX9" fmla="*/ 4449149 w 11301315"/>
              <a:gd name="csY9" fmla="*/ 0 h 2677656"/>
              <a:gd name="csX10" fmla="*/ 5043955 w 11301315"/>
              <a:gd name="csY10" fmla="*/ 0 h 2677656"/>
              <a:gd name="csX11" fmla="*/ 5864788 w 11301315"/>
              <a:gd name="csY11" fmla="*/ 0 h 2677656"/>
              <a:gd name="csX12" fmla="*/ 6685620 w 11301315"/>
              <a:gd name="csY12" fmla="*/ 0 h 2677656"/>
              <a:gd name="csX13" fmla="*/ 7167413 w 11301315"/>
              <a:gd name="csY13" fmla="*/ 0 h 2677656"/>
              <a:gd name="csX14" fmla="*/ 7762219 w 11301315"/>
              <a:gd name="csY14" fmla="*/ 0 h 2677656"/>
              <a:gd name="csX15" fmla="*/ 8583051 w 11301315"/>
              <a:gd name="csY15" fmla="*/ 0 h 2677656"/>
              <a:gd name="csX16" fmla="*/ 9403884 w 11301315"/>
              <a:gd name="csY16" fmla="*/ 0 h 2677656"/>
              <a:gd name="csX17" fmla="*/ 9885677 w 11301315"/>
              <a:gd name="csY17" fmla="*/ 0 h 2677656"/>
              <a:gd name="csX18" fmla="*/ 10593496 w 11301315"/>
              <a:gd name="csY18" fmla="*/ 0 h 2677656"/>
              <a:gd name="csX19" fmla="*/ 11301315 w 11301315"/>
              <a:gd name="csY19" fmla="*/ 0 h 2677656"/>
              <a:gd name="csX20" fmla="*/ 11301315 w 11301315"/>
              <a:gd name="csY20" fmla="*/ 481978 h 2677656"/>
              <a:gd name="csX21" fmla="*/ 11301315 w 11301315"/>
              <a:gd name="csY21" fmla="*/ 1071062 h 2677656"/>
              <a:gd name="csX22" fmla="*/ 11301315 w 11301315"/>
              <a:gd name="csY22" fmla="*/ 1660147 h 2677656"/>
              <a:gd name="csX23" fmla="*/ 11301315 w 11301315"/>
              <a:gd name="csY23" fmla="*/ 2142125 h 2677656"/>
              <a:gd name="csX24" fmla="*/ 11301315 w 11301315"/>
              <a:gd name="csY24" fmla="*/ 2677656 h 2677656"/>
              <a:gd name="csX25" fmla="*/ 10593496 w 11301315"/>
              <a:gd name="csY25" fmla="*/ 2677656 h 2677656"/>
              <a:gd name="csX26" fmla="*/ 10337729 w 11301315"/>
              <a:gd name="csY26" fmla="*/ 2677656 h 2677656"/>
              <a:gd name="csX27" fmla="*/ 9742923 w 11301315"/>
              <a:gd name="csY27" fmla="*/ 2677656 h 2677656"/>
              <a:gd name="csX28" fmla="*/ 9374143 w 11301315"/>
              <a:gd name="csY28" fmla="*/ 2677656 h 2677656"/>
              <a:gd name="csX29" fmla="*/ 8553311 w 11301315"/>
              <a:gd name="csY29" fmla="*/ 2677656 h 2677656"/>
              <a:gd name="csX30" fmla="*/ 7845492 w 11301315"/>
              <a:gd name="csY30" fmla="*/ 2677656 h 2677656"/>
              <a:gd name="csX31" fmla="*/ 7589725 w 11301315"/>
              <a:gd name="csY31" fmla="*/ 2677656 h 2677656"/>
              <a:gd name="csX32" fmla="*/ 7220945 w 11301315"/>
              <a:gd name="csY32" fmla="*/ 2677656 h 2677656"/>
              <a:gd name="csX33" fmla="*/ 6513126 w 11301315"/>
              <a:gd name="csY33" fmla="*/ 2677656 h 2677656"/>
              <a:gd name="csX34" fmla="*/ 6144347 w 11301315"/>
              <a:gd name="csY34" fmla="*/ 2677656 h 2677656"/>
              <a:gd name="csX35" fmla="*/ 5888580 w 11301315"/>
              <a:gd name="csY35" fmla="*/ 2677656 h 2677656"/>
              <a:gd name="csX36" fmla="*/ 5406787 w 11301315"/>
              <a:gd name="csY36" fmla="*/ 2677656 h 2677656"/>
              <a:gd name="csX37" fmla="*/ 4585955 w 11301315"/>
              <a:gd name="csY37" fmla="*/ 2677656 h 2677656"/>
              <a:gd name="csX38" fmla="*/ 3991149 w 11301315"/>
              <a:gd name="csY38" fmla="*/ 2677656 h 2677656"/>
              <a:gd name="csX39" fmla="*/ 3735382 w 11301315"/>
              <a:gd name="csY39" fmla="*/ 2677656 h 2677656"/>
              <a:gd name="csX40" fmla="*/ 3366602 w 11301315"/>
              <a:gd name="csY40" fmla="*/ 2677656 h 2677656"/>
              <a:gd name="csX41" fmla="*/ 2545770 w 11301315"/>
              <a:gd name="csY41" fmla="*/ 2677656 h 2677656"/>
              <a:gd name="csX42" fmla="*/ 2176990 w 11301315"/>
              <a:gd name="csY42" fmla="*/ 2677656 h 2677656"/>
              <a:gd name="csX43" fmla="*/ 1469171 w 11301315"/>
              <a:gd name="csY43" fmla="*/ 2677656 h 2677656"/>
              <a:gd name="csX44" fmla="*/ 648339 w 11301315"/>
              <a:gd name="csY44" fmla="*/ 2677656 h 2677656"/>
              <a:gd name="csX45" fmla="*/ 0 w 11301315"/>
              <a:gd name="csY45" fmla="*/ 2677656 h 2677656"/>
              <a:gd name="csX46" fmla="*/ 0 w 11301315"/>
              <a:gd name="csY46" fmla="*/ 2088572 h 2677656"/>
              <a:gd name="csX47" fmla="*/ 0 w 11301315"/>
              <a:gd name="csY47" fmla="*/ 1553040 h 2677656"/>
              <a:gd name="csX48" fmla="*/ 0 w 11301315"/>
              <a:gd name="csY48" fmla="*/ 1044286 h 2677656"/>
              <a:gd name="csX49" fmla="*/ 0 w 11301315"/>
              <a:gd name="csY49" fmla="*/ 508755 h 2677656"/>
              <a:gd name="csX50" fmla="*/ 0 w 11301315"/>
              <a:gd name="csY50" fmla="*/ 0 h 26776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1301315" h="2677656" extrusionOk="0">
                <a:moveTo>
                  <a:pt x="0" y="0"/>
                </a:moveTo>
                <a:cubicBezTo>
                  <a:pt x="196505" y="-5427"/>
                  <a:pt x="301159" y="12901"/>
                  <a:pt x="481793" y="0"/>
                </a:cubicBezTo>
                <a:cubicBezTo>
                  <a:pt x="662427" y="-12901"/>
                  <a:pt x="660774" y="24562"/>
                  <a:pt x="737560" y="0"/>
                </a:cubicBezTo>
                <a:cubicBezTo>
                  <a:pt x="814346" y="-24562"/>
                  <a:pt x="1134088" y="57163"/>
                  <a:pt x="1332366" y="0"/>
                </a:cubicBezTo>
                <a:cubicBezTo>
                  <a:pt x="1530644" y="-57163"/>
                  <a:pt x="1517818" y="3333"/>
                  <a:pt x="1588132" y="0"/>
                </a:cubicBezTo>
                <a:cubicBezTo>
                  <a:pt x="1658446" y="-3333"/>
                  <a:pt x="2042048" y="85978"/>
                  <a:pt x="2408965" y="0"/>
                </a:cubicBezTo>
                <a:cubicBezTo>
                  <a:pt x="2775882" y="-85978"/>
                  <a:pt x="3012243" y="29368"/>
                  <a:pt x="3229797" y="0"/>
                </a:cubicBezTo>
                <a:cubicBezTo>
                  <a:pt x="3447351" y="-29368"/>
                  <a:pt x="3481676" y="8564"/>
                  <a:pt x="3598577" y="0"/>
                </a:cubicBezTo>
                <a:cubicBezTo>
                  <a:pt x="3715478" y="-8564"/>
                  <a:pt x="3955549" y="56489"/>
                  <a:pt x="4080370" y="0"/>
                </a:cubicBezTo>
                <a:cubicBezTo>
                  <a:pt x="4205191" y="-56489"/>
                  <a:pt x="4328517" y="13464"/>
                  <a:pt x="4449149" y="0"/>
                </a:cubicBezTo>
                <a:cubicBezTo>
                  <a:pt x="4569781" y="-13464"/>
                  <a:pt x="4822432" y="59240"/>
                  <a:pt x="5043955" y="0"/>
                </a:cubicBezTo>
                <a:cubicBezTo>
                  <a:pt x="5265478" y="-59240"/>
                  <a:pt x="5646717" y="98331"/>
                  <a:pt x="5864788" y="0"/>
                </a:cubicBezTo>
                <a:cubicBezTo>
                  <a:pt x="6082859" y="-98331"/>
                  <a:pt x="6390082" y="50399"/>
                  <a:pt x="6685620" y="0"/>
                </a:cubicBezTo>
                <a:cubicBezTo>
                  <a:pt x="6981158" y="-50399"/>
                  <a:pt x="6997296" y="37528"/>
                  <a:pt x="7167413" y="0"/>
                </a:cubicBezTo>
                <a:cubicBezTo>
                  <a:pt x="7337530" y="-37528"/>
                  <a:pt x="7596147" y="480"/>
                  <a:pt x="7762219" y="0"/>
                </a:cubicBezTo>
                <a:cubicBezTo>
                  <a:pt x="7928291" y="-480"/>
                  <a:pt x="8199044" y="5273"/>
                  <a:pt x="8583051" y="0"/>
                </a:cubicBezTo>
                <a:cubicBezTo>
                  <a:pt x="8967058" y="-5273"/>
                  <a:pt x="8995121" y="78542"/>
                  <a:pt x="9403884" y="0"/>
                </a:cubicBezTo>
                <a:cubicBezTo>
                  <a:pt x="9812647" y="-78542"/>
                  <a:pt x="9717508" y="22505"/>
                  <a:pt x="9885677" y="0"/>
                </a:cubicBezTo>
                <a:cubicBezTo>
                  <a:pt x="10053846" y="-22505"/>
                  <a:pt x="10423366" y="11983"/>
                  <a:pt x="10593496" y="0"/>
                </a:cubicBezTo>
                <a:cubicBezTo>
                  <a:pt x="10763626" y="-11983"/>
                  <a:pt x="11067375" y="63217"/>
                  <a:pt x="11301315" y="0"/>
                </a:cubicBezTo>
                <a:cubicBezTo>
                  <a:pt x="11335834" y="120539"/>
                  <a:pt x="11271653" y="342223"/>
                  <a:pt x="11301315" y="481978"/>
                </a:cubicBezTo>
                <a:cubicBezTo>
                  <a:pt x="11330977" y="621733"/>
                  <a:pt x="11292632" y="785988"/>
                  <a:pt x="11301315" y="1071062"/>
                </a:cubicBezTo>
                <a:cubicBezTo>
                  <a:pt x="11309998" y="1356136"/>
                  <a:pt x="11281168" y="1433971"/>
                  <a:pt x="11301315" y="1660147"/>
                </a:cubicBezTo>
                <a:cubicBezTo>
                  <a:pt x="11321462" y="1886323"/>
                  <a:pt x="11257224" y="2011935"/>
                  <a:pt x="11301315" y="2142125"/>
                </a:cubicBezTo>
                <a:cubicBezTo>
                  <a:pt x="11345406" y="2272315"/>
                  <a:pt x="11243186" y="2426096"/>
                  <a:pt x="11301315" y="2677656"/>
                </a:cubicBezTo>
                <a:cubicBezTo>
                  <a:pt x="10993586" y="2740685"/>
                  <a:pt x="10842574" y="2657055"/>
                  <a:pt x="10593496" y="2677656"/>
                </a:cubicBezTo>
                <a:cubicBezTo>
                  <a:pt x="10344418" y="2698257"/>
                  <a:pt x="10439337" y="2655865"/>
                  <a:pt x="10337729" y="2677656"/>
                </a:cubicBezTo>
                <a:cubicBezTo>
                  <a:pt x="10236121" y="2699447"/>
                  <a:pt x="9889118" y="2615524"/>
                  <a:pt x="9742923" y="2677656"/>
                </a:cubicBezTo>
                <a:cubicBezTo>
                  <a:pt x="9596728" y="2739788"/>
                  <a:pt x="9483642" y="2661462"/>
                  <a:pt x="9374143" y="2677656"/>
                </a:cubicBezTo>
                <a:cubicBezTo>
                  <a:pt x="9264644" y="2693850"/>
                  <a:pt x="8862051" y="2583013"/>
                  <a:pt x="8553311" y="2677656"/>
                </a:cubicBezTo>
                <a:cubicBezTo>
                  <a:pt x="8244571" y="2772299"/>
                  <a:pt x="8122040" y="2626732"/>
                  <a:pt x="7845492" y="2677656"/>
                </a:cubicBezTo>
                <a:cubicBezTo>
                  <a:pt x="7568944" y="2728580"/>
                  <a:pt x="7658488" y="2672471"/>
                  <a:pt x="7589725" y="2677656"/>
                </a:cubicBezTo>
                <a:cubicBezTo>
                  <a:pt x="7520962" y="2682841"/>
                  <a:pt x="7322550" y="2664673"/>
                  <a:pt x="7220945" y="2677656"/>
                </a:cubicBezTo>
                <a:cubicBezTo>
                  <a:pt x="7119340" y="2690639"/>
                  <a:pt x="6777653" y="2625964"/>
                  <a:pt x="6513126" y="2677656"/>
                </a:cubicBezTo>
                <a:cubicBezTo>
                  <a:pt x="6248599" y="2729348"/>
                  <a:pt x="6236669" y="2636710"/>
                  <a:pt x="6144347" y="2677656"/>
                </a:cubicBezTo>
                <a:cubicBezTo>
                  <a:pt x="6052025" y="2718602"/>
                  <a:pt x="6012237" y="2658541"/>
                  <a:pt x="5888580" y="2677656"/>
                </a:cubicBezTo>
                <a:cubicBezTo>
                  <a:pt x="5764923" y="2696771"/>
                  <a:pt x="5629996" y="2661618"/>
                  <a:pt x="5406787" y="2677656"/>
                </a:cubicBezTo>
                <a:cubicBezTo>
                  <a:pt x="5183578" y="2693694"/>
                  <a:pt x="4941487" y="2675100"/>
                  <a:pt x="4585955" y="2677656"/>
                </a:cubicBezTo>
                <a:cubicBezTo>
                  <a:pt x="4230423" y="2680212"/>
                  <a:pt x="4222423" y="2608971"/>
                  <a:pt x="3991149" y="2677656"/>
                </a:cubicBezTo>
                <a:cubicBezTo>
                  <a:pt x="3759875" y="2746341"/>
                  <a:pt x="3853684" y="2660926"/>
                  <a:pt x="3735382" y="2677656"/>
                </a:cubicBezTo>
                <a:cubicBezTo>
                  <a:pt x="3617080" y="2694386"/>
                  <a:pt x="3473814" y="2671351"/>
                  <a:pt x="3366602" y="2677656"/>
                </a:cubicBezTo>
                <a:cubicBezTo>
                  <a:pt x="3259390" y="2683961"/>
                  <a:pt x="2712484" y="2631691"/>
                  <a:pt x="2545770" y="2677656"/>
                </a:cubicBezTo>
                <a:cubicBezTo>
                  <a:pt x="2379056" y="2723621"/>
                  <a:pt x="2270748" y="2634620"/>
                  <a:pt x="2176990" y="2677656"/>
                </a:cubicBezTo>
                <a:cubicBezTo>
                  <a:pt x="2083232" y="2720692"/>
                  <a:pt x="1651047" y="2640791"/>
                  <a:pt x="1469171" y="2677656"/>
                </a:cubicBezTo>
                <a:cubicBezTo>
                  <a:pt x="1287295" y="2714521"/>
                  <a:pt x="1040733" y="2586647"/>
                  <a:pt x="648339" y="2677656"/>
                </a:cubicBezTo>
                <a:cubicBezTo>
                  <a:pt x="255945" y="2768665"/>
                  <a:pt x="224241" y="2662106"/>
                  <a:pt x="0" y="2677656"/>
                </a:cubicBezTo>
                <a:cubicBezTo>
                  <a:pt x="-15544" y="2403015"/>
                  <a:pt x="52244" y="2261923"/>
                  <a:pt x="0" y="2088572"/>
                </a:cubicBezTo>
                <a:cubicBezTo>
                  <a:pt x="-52244" y="1915221"/>
                  <a:pt x="30164" y="1664527"/>
                  <a:pt x="0" y="1553040"/>
                </a:cubicBezTo>
                <a:cubicBezTo>
                  <a:pt x="-30164" y="1441553"/>
                  <a:pt x="13346" y="1172233"/>
                  <a:pt x="0" y="1044286"/>
                </a:cubicBezTo>
                <a:cubicBezTo>
                  <a:pt x="-13346" y="916339"/>
                  <a:pt x="17219" y="776078"/>
                  <a:pt x="0" y="508755"/>
                </a:cubicBezTo>
                <a:cubicBezTo>
                  <a:pt x="-17219" y="241432"/>
                  <a:pt x="53793" y="172832"/>
                  <a:pt x="0" y="0"/>
                </a:cubicBezTo>
                <a:close/>
              </a:path>
            </a:pathLst>
          </a:custGeom>
          <a:noFill/>
          <a:ln>
            <a:solidFill>
              <a:schemeClr val="tx1"/>
            </a:solidFill>
            <a:extLst>
              <a:ext uri="{C807C97D-BFC1-408E-A445-0C87EB9F89A2}">
                <ask:lineSketchStyleProps xmlns:ask="http://schemas.microsoft.com/office/drawing/2018/sketchyshapes" sd="2167219608">
                  <a:prstGeom prst="rect">
                    <a:avLst/>
                  </a:prstGeom>
                  <ask:type>
                    <ask:lineSketchScribble/>
                  </ask:type>
                </ask:lineSketchStyleProps>
              </a:ext>
            </a:extLst>
          </a:ln>
        </p:spPr>
        <p:txBody>
          <a:bodyPr wrap="square">
            <a:spAutoFit/>
          </a:bodyPr>
          <a:lstStyle/>
          <a:p>
            <a:r>
              <a:rPr lang="ja-JP" altLang="en-US" sz="4000" dirty="0"/>
              <a:t>♦　</a:t>
            </a:r>
            <a:r>
              <a:rPr lang="ja-JP" altLang="en-US" sz="3200" dirty="0"/>
              <a:t>使用例：学習効果の検証</a:t>
            </a:r>
            <a:endParaRPr lang="en-US" altLang="ja-JP" sz="3200" dirty="0"/>
          </a:p>
          <a:p>
            <a:r>
              <a:rPr lang="ja-JP" altLang="en-US" sz="3200" dirty="0"/>
              <a:t>・広告</a:t>
            </a:r>
            <a:r>
              <a:rPr lang="en-US" altLang="ja-JP" sz="3200" dirty="0"/>
              <a:t>A</a:t>
            </a:r>
            <a:r>
              <a:rPr lang="ja-JP" altLang="en-US" sz="3200" dirty="0"/>
              <a:t>を見た人の商品購入率＝</a:t>
            </a:r>
            <a:r>
              <a:rPr lang="en-US" altLang="ja-JP" sz="3200" dirty="0"/>
              <a:t>12%</a:t>
            </a:r>
          </a:p>
          <a:p>
            <a:r>
              <a:rPr lang="ja-JP" altLang="en-US" sz="3200" dirty="0"/>
              <a:t>・広告</a:t>
            </a:r>
            <a:r>
              <a:rPr lang="en-US" altLang="ja-JP" sz="3200" dirty="0"/>
              <a:t>B</a:t>
            </a:r>
            <a:r>
              <a:rPr lang="ja-JP" altLang="en-US" sz="3200" dirty="0"/>
              <a:t>を見た人の商品購入率＝</a:t>
            </a:r>
            <a:r>
              <a:rPr lang="en-US" altLang="ja-JP" sz="3200" dirty="0"/>
              <a:t>8%</a:t>
            </a:r>
          </a:p>
          <a:p>
            <a:endParaRPr lang="en-US" altLang="ja-JP" sz="3200" dirty="0"/>
          </a:p>
          <a:p>
            <a:r>
              <a:rPr lang="ja-JP" altLang="en-US" sz="3200" dirty="0"/>
              <a:t>「</a:t>
            </a:r>
            <a:r>
              <a:rPr lang="en-US" altLang="ja-JP" sz="3200" dirty="0"/>
              <a:t>12%</a:t>
            </a:r>
            <a:r>
              <a:rPr lang="ja-JP" altLang="en-US" sz="3200" dirty="0"/>
              <a:t>と</a:t>
            </a:r>
            <a:r>
              <a:rPr lang="en-US" altLang="ja-JP" sz="3200" dirty="0"/>
              <a:t>8</a:t>
            </a:r>
            <a:r>
              <a:rPr lang="ja-JP" altLang="en-US" sz="3200" dirty="0"/>
              <a:t>％の差は偶然か。広告Ａの方が効果的なのか」</a:t>
            </a:r>
            <a:endParaRPr lang="en-US" altLang="ja-JP" sz="3200" dirty="0"/>
          </a:p>
        </p:txBody>
      </p:sp>
    </p:spTree>
    <p:extLst>
      <p:ext uri="{BB962C8B-B14F-4D97-AF65-F5344CB8AC3E}">
        <p14:creationId xmlns:p14="http://schemas.microsoft.com/office/powerpoint/2010/main" val="2656650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7FE324-1154-ABD0-DAB6-7DBBD88EDB97}"/>
              </a:ext>
            </a:extLst>
          </p:cNvPr>
          <p:cNvSpPr>
            <a:spLocks noGrp="1"/>
          </p:cNvSpPr>
          <p:nvPr>
            <p:ph type="title"/>
          </p:nvPr>
        </p:nvSpPr>
        <p:spPr>
          <a:xfrm>
            <a:off x="647700" y="642592"/>
            <a:ext cx="10896599" cy="2458415"/>
          </a:xfrm>
          <a:custGeom>
            <a:avLst/>
            <a:gdLst>
              <a:gd name="connsiteX0" fmla="*/ 0 w 10896599"/>
              <a:gd name="connsiteY0" fmla="*/ 0 h 2458415"/>
              <a:gd name="connsiteX1" fmla="*/ 463105 w 10896599"/>
              <a:gd name="connsiteY1" fmla="*/ 0 h 2458415"/>
              <a:gd name="connsiteX2" fmla="*/ 1144143 w 10896599"/>
              <a:gd name="connsiteY2" fmla="*/ 0 h 2458415"/>
              <a:gd name="connsiteX3" fmla="*/ 1716214 w 10896599"/>
              <a:gd name="connsiteY3" fmla="*/ 0 h 2458415"/>
              <a:gd name="connsiteX4" fmla="*/ 2288286 w 10896599"/>
              <a:gd name="connsiteY4" fmla="*/ 0 h 2458415"/>
              <a:gd name="connsiteX5" fmla="*/ 3078289 w 10896599"/>
              <a:gd name="connsiteY5" fmla="*/ 0 h 2458415"/>
              <a:gd name="connsiteX6" fmla="*/ 3432429 w 10896599"/>
              <a:gd name="connsiteY6" fmla="*/ 0 h 2458415"/>
              <a:gd name="connsiteX7" fmla="*/ 4113466 w 10896599"/>
              <a:gd name="connsiteY7" fmla="*/ 0 h 2458415"/>
              <a:gd name="connsiteX8" fmla="*/ 4467606 w 10896599"/>
              <a:gd name="connsiteY8" fmla="*/ 0 h 2458415"/>
              <a:gd name="connsiteX9" fmla="*/ 5148643 w 10896599"/>
              <a:gd name="connsiteY9" fmla="*/ 0 h 2458415"/>
              <a:gd name="connsiteX10" fmla="*/ 5611748 w 10896599"/>
              <a:gd name="connsiteY10" fmla="*/ 0 h 2458415"/>
              <a:gd name="connsiteX11" fmla="*/ 6510718 w 10896599"/>
              <a:gd name="connsiteY11" fmla="*/ 0 h 2458415"/>
              <a:gd name="connsiteX12" fmla="*/ 6864857 w 10896599"/>
              <a:gd name="connsiteY12" fmla="*/ 0 h 2458415"/>
              <a:gd name="connsiteX13" fmla="*/ 7327963 w 10896599"/>
              <a:gd name="connsiteY13" fmla="*/ 0 h 2458415"/>
              <a:gd name="connsiteX14" fmla="*/ 8226932 w 10896599"/>
              <a:gd name="connsiteY14" fmla="*/ 0 h 2458415"/>
              <a:gd name="connsiteX15" fmla="*/ 9016936 w 10896599"/>
              <a:gd name="connsiteY15" fmla="*/ 0 h 2458415"/>
              <a:gd name="connsiteX16" fmla="*/ 9371075 w 10896599"/>
              <a:gd name="connsiteY16" fmla="*/ 0 h 2458415"/>
              <a:gd name="connsiteX17" fmla="*/ 10161079 w 10896599"/>
              <a:gd name="connsiteY17" fmla="*/ 0 h 2458415"/>
              <a:gd name="connsiteX18" fmla="*/ 10896599 w 10896599"/>
              <a:gd name="connsiteY18" fmla="*/ 0 h 2458415"/>
              <a:gd name="connsiteX19" fmla="*/ 10896599 w 10896599"/>
              <a:gd name="connsiteY19" fmla="*/ 663772 h 2458415"/>
              <a:gd name="connsiteX20" fmla="*/ 10896599 w 10896599"/>
              <a:gd name="connsiteY20" fmla="*/ 1229208 h 2458415"/>
              <a:gd name="connsiteX21" fmla="*/ 10896599 w 10896599"/>
              <a:gd name="connsiteY21" fmla="*/ 1794643 h 2458415"/>
              <a:gd name="connsiteX22" fmla="*/ 10896599 w 10896599"/>
              <a:gd name="connsiteY22" fmla="*/ 2458415 h 2458415"/>
              <a:gd name="connsiteX23" fmla="*/ 10542460 w 10896599"/>
              <a:gd name="connsiteY23" fmla="*/ 2458415 h 2458415"/>
              <a:gd name="connsiteX24" fmla="*/ 9861422 w 10896599"/>
              <a:gd name="connsiteY24" fmla="*/ 2458415 h 2458415"/>
              <a:gd name="connsiteX25" fmla="*/ 9289351 w 10896599"/>
              <a:gd name="connsiteY25" fmla="*/ 2458415 h 2458415"/>
              <a:gd name="connsiteX26" fmla="*/ 8608313 w 10896599"/>
              <a:gd name="connsiteY26" fmla="*/ 2458415 h 2458415"/>
              <a:gd name="connsiteX27" fmla="*/ 8254174 w 10896599"/>
              <a:gd name="connsiteY27" fmla="*/ 2458415 h 2458415"/>
              <a:gd name="connsiteX28" fmla="*/ 7573136 w 10896599"/>
              <a:gd name="connsiteY28" fmla="*/ 2458415 h 2458415"/>
              <a:gd name="connsiteX29" fmla="*/ 7001065 w 10896599"/>
              <a:gd name="connsiteY29" fmla="*/ 2458415 h 2458415"/>
              <a:gd name="connsiteX30" fmla="*/ 6320027 w 10896599"/>
              <a:gd name="connsiteY30" fmla="*/ 2458415 h 2458415"/>
              <a:gd name="connsiteX31" fmla="*/ 5965888 w 10896599"/>
              <a:gd name="connsiteY31" fmla="*/ 2458415 h 2458415"/>
              <a:gd name="connsiteX32" fmla="*/ 5284851 w 10896599"/>
              <a:gd name="connsiteY32" fmla="*/ 2458415 h 2458415"/>
              <a:gd name="connsiteX33" fmla="*/ 4821745 w 10896599"/>
              <a:gd name="connsiteY33" fmla="*/ 2458415 h 2458415"/>
              <a:gd name="connsiteX34" fmla="*/ 3922776 w 10896599"/>
              <a:gd name="connsiteY34" fmla="*/ 2458415 h 2458415"/>
              <a:gd name="connsiteX35" fmla="*/ 3350704 w 10896599"/>
              <a:gd name="connsiteY35" fmla="*/ 2458415 h 2458415"/>
              <a:gd name="connsiteX36" fmla="*/ 2887599 w 10896599"/>
              <a:gd name="connsiteY36" fmla="*/ 2458415 h 2458415"/>
              <a:gd name="connsiteX37" fmla="*/ 2533459 w 10896599"/>
              <a:gd name="connsiteY37" fmla="*/ 2458415 h 2458415"/>
              <a:gd name="connsiteX38" fmla="*/ 1852422 w 10896599"/>
              <a:gd name="connsiteY38" fmla="*/ 2458415 h 2458415"/>
              <a:gd name="connsiteX39" fmla="*/ 1280350 w 10896599"/>
              <a:gd name="connsiteY39" fmla="*/ 2458415 h 2458415"/>
              <a:gd name="connsiteX40" fmla="*/ 0 w 10896599"/>
              <a:gd name="connsiteY40" fmla="*/ 2458415 h 2458415"/>
              <a:gd name="connsiteX41" fmla="*/ 0 w 10896599"/>
              <a:gd name="connsiteY41" fmla="*/ 1892980 h 2458415"/>
              <a:gd name="connsiteX42" fmla="*/ 0 w 10896599"/>
              <a:gd name="connsiteY42" fmla="*/ 1302960 h 2458415"/>
              <a:gd name="connsiteX43" fmla="*/ 0 w 10896599"/>
              <a:gd name="connsiteY43" fmla="*/ 639188 h 2458415"/>
              <a:gd name="connsiteX44" fmla="*/ 0 w 10896599"/>
              <a:gd name="connsiteY44" fmla="*/ 0 h 24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96599" h="2458415" fill="none" extrusionOk="0">
                <a:moveTo>
                  <a:pt x="0" y="0"/>
                </a:moveTo>
                <a:cubicBezTo>
                  <a:pt x="150730" y="-2636"/>
                  <a:pt x="252786" y="-903"/>
                  <a:pt x="463105" y="0"/>
                </a:cubicBezTo>
                <a:cubicBezTo>
                  <a:pt x="673424" y="903"/>
                  <a:pt x="812371" y="-23657"/>
                  <a:pt x="1144143" y="0"/>
                </a:cubicBezTo>
                <a:cubicBezTo>
                  <a:pt x="1475915" y="23657"/>
                  <a:pt x="1560138" y="13835"/>
                  <a:pt x="1716214" y="0"/>
                </a:cubicBezTo>
                <a:cubicBezTo>
                  <a:pt x="1872290" y="-13835"/>
                  <a:pt x="2056800" y="8559"/>
                  <a:pt x="2288286" y="0"/>
                </a:cubicBezTo>
                <a:cubicBezTo>
                  <a:pt x="2519772" y="-8559"/>
                  <a:pt x="2691479" y="-18109"/>
                  <a:pt x="3078289" y="0"/>
                </a:cubicBezTo>
                <a:cubicBezTo>
                  <a:pt x="3465099" y="18109"/>
                  <a:pt x="3274081" y="14321"/>
                  <a:pt x="3432429" y="0"/>
                </a:cubicBezTo>
                <a:cubicBezTo>
                  <a:pt x="3590777" y="-14321"/>
                  <a:pt x="3847405" y="-21623"/>
                  <a:pt x="4113466" y="0"/>
                </a:cubicBezTo>
                <a:cubicBezTo>
                  <a:pt x="4379527" y="21623"/>
                  <a:pt x="4314871" y="8578"/>
                  <a:pt x="4467606" y="0"/>
                </a:cubicBezTo>
                <a:cubicBezTo>
                  <a:pt x="4620341" y="-8578"/>
                  <a:pt x="4856627" y="24908"/>
                  <a:pt x="5148643" y="0"/>
                </a:cubicBezTo>
                <a:cubicBezTo>
                  <a:pt x="5440659" y="-24908"/>
                  <a:pt x="5439208" y="9241"/>
                  <a:pt x="5611748" y="0"/>
                </a:cubicBezTo>
                <a:cubicBezTo>
                  <a:pt x="5784288" y="-9241"/>
                  <a:pt x="6201037" y="-44792"/>
                  <a:pt x="6510718" y="0"/>
                </a:cubicBezTo>
                <a:cubicBezTo>
                  <a:pt x="6820399" y="44792"/>
                  <a:pt x="6773118" y="11105"/>
                  <a:pt x="6864857" y="0"/>
                </a:cubicBezTo>
                <a:cubicBezTo>
                  <a:pt x="6956596" y="-11105"/>
                  <a:pt x="7135298" y="-8859"/>
                  <a:pt x="7327963" y="0"/>
                </a:cubicBezTo>
                <a:cubicBezTo>
                  <a:pt x="7520628" y="8859"/>
                  <a:pt x="8043691" y="17629"/>
                  <a:pt x="8226932" y="0"/>
                </a:cubicBezTo>
                <a:cubicBezTo>
                  <a:pt x="8410173" y="-17629"/>
                  <a:pt x="8763147" y="18386"/>
                  <a:pt x="9016936" y="0"/>
                </a:cubicBezTo>
                <a:cubicBezTo>
                  <a:pt x="9270725" y="-18386"/>
                  <a:pt x="9279149" y="14015"/>
                  <a:pt x="9371075" y="0"/>
                </a:cubicBezTo>
                <a:cubicBezTo>
                  <a:pt x="9463001" y="-14015"/>
                  <a:pt x="9889105" y="-38912"/>
                  <a:pt x="10161079" y="0"/>
                </a:cubicBezTo>
                <a:cubicBezTo>
                  <a:pt x="10433053" y="38912"/>
                  <a:pt x="10588498" y="-8650"/>
                  <a:pt x="10896599" y="0"/>
                </a:cubicBezTo>
                <a:cubicBezTo>
                  <a:pt x="10864409" y="188177"/>
                  <a:pt x="10907086" y="451289"/>
                  <a:pt x="10896599" y="663772"/>
                </a:cubicBezTo>
                <a:cubicBezTo>
                  <a:pt x="10886112" y="876255"/>
                  <a:pt x="10882075" y="1046067"/>
                  <a:pt x="10896599" y="1229208"/>
                </a:cubicBezTo>
                <a:cubicBezTo>
                  <a:pt x="10911123" y="1412349"/>
                  <a:pt x="10880937" y="1588203"/>
                  <a:pt x="10896599" y="1794643"/>
                </a:cubicBezTo>
                <a:cubicBezTo>
                  <a:pt x="10912261" y="2001084"/>
                  <a:pt x="10916685" y="2235601"/>
                  <a:pt x="10896599" y="2458415"/>
                </a:cubicBezTo>
                <a:cubicBezTo>
                  <a:pt x="10825447" y="2470651"/>
                  <a:pt x="10694002" y="2456385"/>
                  <a:pt x="10542460" y="2458415"/>
                </a:cubicBezTo>
                <a:cubicBezTo>
                  <a:pt x="10390918" y="2460445"/>
                  <a:pt x="10075677" y="2430355"/>
                  <a:pt x="9861422" y="2458415"/>
                </a:cubicBezTo>
                <a:cubicBezTo>
                  <a:pt x="9647167" y="2486475"/>
                  <a:pt x="9481523" y="2438472"/>
                  <a:pt x="9289351" y="2458415"/>
                </a:cubicBezTo>
                <a:cubicBezTo>
                  <a:pt x="9097179" y="2478358"/>
                  <a:pt x="8864488" y="2479528"/>
                  <a:pt x="8608313" y="2458415"/>
                </a:cubicBezTo>
                <a:cubicBezTo>
                  <a:pt x="8352138" y="2437302"/>
                  <a:pt x="8395312" y="2462254"/>
                  <a:pt x="8254174" y="2458415"/>
                </a:cubicBezTo>
                <a:cubicBezTo>
                  <a:pt x="8113036" y="2454576"/>
                  <a:pt x="7892861" y="2446847"/>
                  <a:pt x="7573136" y="2458415"/>
                </a:cubicBezTo>
                <a:cubicBezTo>
                  <a:pt x="7253411" y="2469983"/>
                  <a:pt x="7250300" y="2447627"/>
                  <a:pt x="7001065" y="2458415"/>
                </a:cubicBezTo>
                <a:cubicBezTo>
                  <a:pt x="6751830" y="2469203"/>
                  <a:pt x="6556063" y="2452837"/>
                  <a:pt x="6320027" y="2458415"/>
                </a:cubicBezTo>
                <a:cubicBezTo>
                  <a:pt x="6083991" y="2463993"/>
                  <a:pt x="6055710" y="2449110"/>
                  <a:pt x="5965888" y="2458415"/>
                </a:cubicBezTo>
                <a:cubicBezTo>
                  <a:pt x="5876066" y="2467720"/>
                  <a:pt x="5598617" y="2475282"/>
                  <a:pt x="5284851" y="2458415"/>
                </a:cubicBezTo>
                <a:cubicBezTo>
                  <a:pt x="4971085" y="2441548"/>
                  <a:pt x="5024667" y="2458993"/>
                  <a:pt x="4821745" y="2458415"/>
                </a:cubicBezTo>
                <a:cubicBezTo>
                  <a:pt x="4618823" y="2457837"/>
                  <a:pt x="4213064" y="2467631"/>
                  <a:pt x="3922776" y="2458415"/>
                </a:cubicBezTo>
                <a:cubicBezTo>
                  <a:pt x="3632488" y="2449199"/>
                  <a:pt x="3582879" y="2432794"/>
                  <a:pt x="3350704" y="2458415"/>
                </a:cubicBezTo>
                <a:cubicBezTo>
                  <a:pt x="3118529" y="2484036"/>
                  <a:pt x="2995414" y="2477940"/>
                  <a:pt x="2887599" y="2458415"/>
                </a:cubicBezTo>
                <a:cubicBezTo>
                  <a:pt x="2779785" y="2438890"/>
                  <a:pt x="2650751" y="2460820"/>
                  <a:pt x="2533459" y="2458415"/>
                </a:cubicBezTo>
                <a:cubicBezTo>
                  <a:pt x="2416167" y="2456010"/>
                  <a:pt x="2106819" y="2473900"/>
                  <a:pt x="1852422" y="2458415"/>
                </a:cubicBezTo>
                <a:cubicBezTo>
                  <a:pt x="1598025" y="2442930"/>
                  <a:pt x="1458832" y="2466355"/>
                  <a:pt x="1280350" y="2458415"/>
                </a:cubicBezTo>
                <a:cubicBezTo>
                  <a:pt x="1101868" y="2450475"/>
                  <a:pt x="487663" y="2400925"/>
                  <a:pt x="0" y="2458415"/>
                </a:cubicBezTo>
                <a:cubicBezTo>
                  <a:pt x="15216" y="2214852"/>
                  <a:pt x="13094" y="2071236"/>
                  <a:pt x="0" y="1892980"/>
                </a:cubicBezTo>
                <a:cubicBezTo>
                  <a:pt x="-13094" y="1714724"/>
                  <a:pt x="-7585" y="1578336"/>
                  <a:pt x="0" y="1302960"/>
                </a:cubicBezTo>
                <a:cubicBezTo>
                  <a:pt x="7585" y="1027584"/>
                  <a:pt x="-13134" y="827576"/>
                  <a:pt x="0" y="639188"/>
                </a:cubicBezTo>
                <a:cubicBezTo>
                  <a:pt x="13134" y="450800"/>
                  <a:pt x="-6771" y="134133"/>
                  <a:pt x="0" y="0"/>
                </a:cubicBezTo>
                <a:close/>
              </a:path>
              <a:path w="10896599" h="2458415" stroke="0" extrusionOk="0">
                <a:moveTo>
                  <a:pt x="0" y="0"/>
                </a:moveTo>
                <a:cubicBezTo>
                  <a:pt x="247135" y="38220"/>
                  <a:pt x="649112" y="-42655"/>
                  <a:pt x="898969" y="0"/>
                </a:cubicBezTo>
                <a:cubicBezTo>
                  <a:pt x="1148826" y="42655"/>
                  <a:pt x="1086758" y="1981"/>
                  <a:pt x="1253109" y="0"/>
                </a:cubicBezTo>
                <a:cubicBezTo>
                  <a:pt x="1419460" y="-1981"/>
                  <a:pt x="1576839" y="-25626"/>
                  <a:pt x="1825180" y="0"/>
                </a:cubicBezTo>
                <a:cubicBezTo>
                  <a:pt x="2073521" y="25626"/>
                  <a:pt x="2204472" y="5280"/>
                  <a:pt x="2397252" y="0"/>
                </a:cubicBezTo>
                <a:cubicBezTo>
                  <a:pt x="2590032" y="-5280"/>
                  <a:pt x="2806186" y="-2818"/>
                  <a:pt x="2969323" y="0"/>
                </a:cubicBezTo>
                <a:cubicBezTo>
                  <a:pt x="3132460" y="2818"/>
                  <a:pt x="3420681" y="-11867"/>
                  <a:pt x="3650361" y="0"/>
                </a:cubicBezTo>
                <a:cubicBezTo>
                  <a:pt x="3880041" y="11867"/>
                  <a:pt x="4107882" y="-13635"/>
                  <a:pt x="4331398" y="0"/>
                </a:cubicBezTo>
                <a:cubicBezTo>
                  <a:pt x="4554914" y="13635"/>
                  <a:pt x="4510345" y="10268"/>
                  <a:pt x="4685538" y="0"/>
                </a:cubicBezTo>
                <a:cubicBezTo>
                  <a:pt x="4860731" y="-10268"/>
                  <a:pt x="5223641" y="-8682"/>
                  <a:pt x="5366575" y="0"/>
                </a:cubicBezTo>
                <a:cubicBezTo>
                  <a:pt x="5509509" y="8682"/>
                  <a:pt x="5575464" y="854"/>
                  <a:pt x="5720714" y="0"/>
                </a:cubicBezTo>
                <a:cubicBezTo>
                  <a:pt x="5865964" y="-854"/>
                  <a:pt x="5914750" y="-15944"/>
                  <a:pt x="6074854" y="0"/>
                </a:cubicBezTo>
                <a:cubicBezTo>
                  <a:pt x="6234958" y="15944"/>
                  <a:pt x="6666658" y="-18073"/>
                  <a:pt x="6864857" y="0"/>
                </a:cubicBezTo>
                <a:cubicBezTo>
                  <a:pt x="7063056" y="18073"/>
                  <a:pt x="7094141" y="-2105"/>
                  <a:pt x="7218997" y="0"/>
                </a:cubicBezTo>
                <a:cubicBezTo>
                  <a:pt x="7343853" y="2105"/>
                  <a:pt x="7630662" y="797"/>
                  <a:pt x="7900034" y="0"/>
                </a:cubicBezTo>
                <a:cubicBezTo>
                  <a:pt x="8169406" y="-797"/>
                  <a:pt x="8330544" y="-786"/>
                  <a:pt x="8581072" y="0"/>
                </a:cubicBezTo>
                <a:cubicBezTo>
                  <a:pt x="8831600" y="786"/>
                  <a:pt x="8943541" y="3360"/>
                  <a:pt x="9044177" y="0"/>
                </a:cubicBezTo>
                <a:cubicBezTo>
                  <a:pt x="9144814" y="-3360"/>
                  <a:pt x="9604658" y="-25318"/>
                  <a:pt x="9943147" y="0"/>
                </a:cubicBezTo>
                <a:cubicBezTo>
                  <a:pt x="10281636" y="25318"/>
                  <a:pt x="10568244" y="32037"/>
                  <a:pt x="10896599" y="0"/>
                </a:cubicBezTo>
                <a:cubicBezTo>
                  <a:pt x="10867549" y="167851"/>
                  <a:pt x="10909886" y="341707"/>
                  <a:pt x="10896599" y="614604"/>
                </a:cubicBezTo>
                <a:cubicBezTo>
                  <a:pt x="10883312" y="887501"/>
                  <a:pt x="10878016" y="1090236"/>
                  <a:pt x="10896599" y="1278376"/>
                </a:cubicBezTo>
                <a:cubicBezTo>
                  <a:pt x="10915182" y="1466516"/>
                  <a:pt x="10921732" y="1891300"/>
                  <a:pt x="10896599" y="2458415"/>
                </a:cubicBezTo>
                <a:cubicBezTo>
                  <a:pt x="10719304" y="2438082"/>
                  <a:pt x="10465777" y="2472817"/>
                  <a:pt x="10324528" y="2458415"/>
                </a:cubicBezTo>
                <a:cubicBezTo>
                  <a:pt x="10183279" y="2444013"/>
                  <a:pt x="9928914" y="2439099"/>
                  <a:pt x="9752456" y="2458415"/>
                </a:cubicBezTo>
                <a:cubicBezTo>
                  <a:pt x="9575998" y="2477731"/>
                  <a:pt x="9532309" y="2446023"/>
                  <a:pt x="9398317" y="2458415"/>
                </a:cubicBezTo>
                <a:cubicBezTo>
                  <a:pt x="9264325" y="2470807"/>
                  <a:pt x="8855461" y="2430896"/>
                  <a:pt x="8717279" y="2458415"/>
                </a:cubicBezTo>
                <a:cubicBezTo>
                  <a:pt x="8579097" y="2485934"/>
                  <a:pt x="8209642" y="2456847"/>
                  <a:pt x="7818310" y="2458415"/>
                </a:cubicBezTo>
                <a:cubicBezTo>
                  <a:pt x="7426978" y="2459983"/>
                  <a:pt x="7592725" y="2469754"/>
                  <a:pt x="7464170" y="2458415"/>
                </a:cubicBezTo>
                <a:cubicBezTo>
                  <a:pt x="7335615" y="2447076"/>
                  <a:pt x="7165045" y="2481387"/>
                  <a:pt x="7001065" y="2458415"/>
                </a:cubicBezTo>
                <a:cubicBezTo>
                  <a:pt x="6837085" y="2435443"/>
                  <a:pt x="6787730" y="2454628"/>
                  <a:pt x="6646925" y="2458415"/>
                </a:cubicBezTo>
                <a:cubicBezTo>
                  <a:pt x="6506120" y="2462202"/>
                  <a:pt x="6331903" y="2467722"/>
                  <a:pt x="6183820" y="2458415"/>
                </a:cubicBezTo>
                <a:cubicBezTo>
                  <a:pt x="6035737" y="2449108"/>
                  <a:pt x="5640790" y="2437809"/>
                  <a:pt x="5393817" y="2458415"/>
                </a:cubicBezTo>
                <a:cubicBezTo>
                  <a:pt x="5146844" y="2479021"/>
                  <a:pt x="5180335" y="2460488"/>
                  <a:pt x="5039677" y="2458415"/>
                </a:cubicBezTo>
                <a:cubicBezTo>
                  <a:pt x="4899019" y="2456342"/>
                  <a:pt x="4785009" y="2457556"/>
                  <a:pt x="4576572" y="2458415"/>
                </a:cubicBezTo>
                <a:cubicBezTo>
                  <a:pt x="4368136" y="2459274"/>
                  <a:pt x="4392188" y="2449257"/>
                  <a:pt x="4222432" y="2458415"/>
                </a:cubicBezTo>
                <a:cubicBezTo>
                  <a:pt x="4052676" y="2467573"/>
                  <a:pt x="3832301" y="2486597"/>
                  <a:pt x="3650361" y="2458415"/>
                </a:cubicBezTo>
                <a:cubicBezTo>
                  <a:pt x="3468421" y="2430233"/>
                  <a:pt x="3457825" y="2468049"/>
                  <a:pt x="3296221" y="2458415"/>
                </a:cubicBezTo>
                <a:cubicBezTo>
                  <a:pt x="3134617" y="2448781"/>
                  <a:pt x="2977460" y="2477732"/>
                  <a:pt x="2724150" y="2458415"/>
                </a:cubicBezTo>
                <a:cubicBezTo>
                  <a:pt x="2470840" y="2439098"/>
                  <a:pt x="2340428" y="2433466"/>
                  <a:pt x="2152078" y="2458415"/>
                </a:cubicBezTo>
                <a:cubicBezTo>
                  <a:pt x="1963728" y="2483364"/>
                  <a:pt x="1740591" y="2480849"/>
                  <a:pt x="1580007" y="2458415"/>
                </a:cubicBezTo>
                <a:cubicBezTo>
                  <a:pt x="1419423" y="2435981"/>
                  <a:pt x="1017609" y="2477844"/>
                  <a:pt x="790003" y="2458415"/>
                </a:cubicBezTo>
                <a:cubicBezTo>
                  <a:pt x="562397" y="2438986"/>
                  <a:pt x="352564" y="2426214"/>
                  <a:pt x="0" y="2458415"/>
                </a:cubicBezTo>
                <a:cubicBezTo>
                  <a:pt x="16858" y="2280865"/>
                  <a:pt x="-20680" y="2106075"/>
                  <a:pt x="0" y="1794643"/>
                </a:cubicBezTo>
                <a:cubicBezTo>
                  <a:pt x="20680" y="1483211"/>
                  <a:pt x="-24994" y="1486966"/>
                  <a:pt x="0" y="1204623"/>
                </a:cubicBezTo>
                <a:cubicBezTo>
                  <a:pt x="24994" y="922280"/>
                  <a:pt x="14608" y="702770"/>
                  <a:pt x="0" y="540851"/>
                </a:cubicBezTo>
                <a:cubicBezTo>
                  <a:pt x="-14608" y="378932"/>
                  <a:pt x="22894" y="202643"/>
                  <a:pt x="0" y="0"/>
                </a:cubicBezTo>
                <a:close/>
              </a:path>
            </a:pathLst>
          </a:custGeom>
          <a:ln>
            <a:solidFill>
              <a:schemeClr val="tx1"/>
            </a:solidFill>
            <a:extLst>
              <a:ext uri="{C807C97D-BFC1-408E-A445-0C87EB9F89A2}">
                <ask:lineSketchStyleProps xmlns:ask="http://schemas.microsoft.com/office/drawing/2018/sketchyshapes" sd="4117061094">
                  <ask:type>
                    <ask:lineSketchFreehand/>
                  </ask:type>
                </ask:lineSketchStyleProps>
              </a:ext>
            </a:extLst>
          </a:ln>
        </p:spPr>
        <p:txBody>
          <a:bodyPr/>
          <a:lstStyle/>
          <a:p>
            <a:r>
              <a:rPr kumimoji="1" lang="ja-JP" altLang="en-US" dirty="0"/>
              <a:t>スプレッドシートを用いた</a:t>
            </a:r>
            <a:r>
              <a:rPr kumimoji="1" lang="en-US" altLang="ja-JP" dirty="0"/>
              <a:t>2</a:t>
            </a:r>
            <a:r>
              <a:rPr kumimoji="1" lang="ja-JP" altLang="en-US" dirty="0"/>
              <a:t>標本のｔ検定の方法を確認</a:t>
            </a:r>
          </a:p>
        </p:txBody>
      </p:sp>
      <p:pic>
        <p:nvPicPr>
          <p:cNvPr id="4" name="図 3">
            <a:extLst>
              <a:ext uri="{FF2B5EF4-FFF2-40B4-BE49-F238E27FC236}">
                <a16:creationId xmlns:a16="http://schemas.microsoft.com/office/drawing/2014/main" id="{3A6719D5-9256-D344-F66F-37F6FEA1525E}"/>
              </a:ext>
            </a:extLst>
          </p:cNvPr>
          <p:cNvPicPr>
            <a:picLocks noChangeAspect="1"/>
          </p:cNvPicPr>
          <p:nvPr/>
        </p:nvPicPr>
        <p:blipFill>
          <a:blip r:embed="rId2"/>
          <a:stretch>
            <a:fillRect/>
          </a:stretch>
        </p:blipFill>
        <p:spPr>
          <a:xfrm>
            <a:off x="1355042" y="3617846"/>
            <a:ext cx="9481915" cy="1431232"/>
          </a:xfrm>
          <a:prstGeom prst="rect">
            <a:avLst/>
          </a:prstGeom>
        </p:spPr>
      </p:pic>
    </p:spTree>
    <p:extLst>
      <p:ext uri="{BB962C8B-B14F-4D97-AF65-F5344CB8AC3E}">
        <p14:creationId xmlns:p14="http://schemas.microsoft.com/office/powerpoint/2010/main" val="23204088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56D68BD-345F-D17D-29E9-EF59BF17136F}"/>
              </a:ext>
            </a:extLst>
          </p:cNvPr>
          <p:cNvPicPr>
            <a:picLocks noChangeAspect="1"/>
          </p:cNvPicPr>
          <p:nvPr/>
        </p:nvPicPr>
        <p:blipFill>
          <a:blip r:embed="rId2"/>
          <a:stretch>
            <a:fillRect/>
          </a:stretch>
        </p:blipFill>
        <p:spPr>
          <a:xfrm>
            <a:off x="1355042" y="562508"/>
            <a:ext cx="9481915" cy="1431232"/>
          </a:xfrm>
          <a:prstGeom prst="rect">
            <a:avLst/>
          </a:prstGeom>
        </p:spPr>
      </p:pic>
      <p:pic>
        <p:nvPicPr>
          <p:cNvPr id="4" name="図 3">
            <a:extLst>
              <a:ext uri="{FF2B5EF4-FFF2-40B4-BE49-F238E27FC236}">
                <a16:creationId xmlns:a16="http://schemas.microsoft.com/office/drawing/2014/main" id="{6B0B93AD-BBEC-6927-1C2A-4475B5F52059}"/>
              </a:ext>
            </a:extLst>
          </p:cNvPr>
          <p:cNvPicPr>
            <a:picLocks noChangeAspect="1"/>
          </p:cNvPicPr>
          <p:nvPr/>
        </p:nvPicPr>
        <p:blipFill>
          <a:blip r:embed="rId2"/>
          <a:srcRect l="25192" t="14583" r="25122" b="4167"/>
          <a:stretch>
            <a:fillRect/>
          </a:stretch>
        </p:blipFill>
        <p:spPr>
          <a:xfrm>
            <a:off x="1066800" y="2564366"/>
            <a:ext cx="3503157" cy="864704"/>
          </a:xfrm>
          <a:prstGeom prst="rect">
            <a:avLst/>
          </a:prstGeom>
        </p:spPr>
      </p:pic>
      <p:sp>
        <p:nvSpPr>
          <p:cNvPr id="5" name="テキスト ボックス 4">
            <a:extLst>
              <a:ext uri="{FF2B5EF4-FFF2-40B4-BE49-F238E27FC236}">
                <a16:creationId xmlns:a16="http://schemas.microsoft.com/office/drawing/2014/main" id="{AC953C1D-B969-9395-EBF6-2E61F7186A1D}"/>
              </a:ext>
            </a:extLst>
          </p:cNvPr>
          <p:cNvSpPr txBox="1"/>
          <p:nvPr/>
        </p:nvSpPr>
        <p:spPr>
          <a:xfrm>
            <a:off x="5002695" y="2561537"/>
            <a:ext cx="5591595" cy="707886"/>
          </a:xfrm>
          <a:prstGeom prst="rect">
            <a:avLst/>
          </a:prstGeom>
          <a:noFill/>
        </p:spPr>
        <p:txBody>
          <a:bodyPr wrap="none" rtlCol="0">
            <a:spAutoFit/>
          </a:bodyPr>
          <a:lstStyle/>
          <a:p>
            <a:r>
              <a:rPr kumimoji="1" lang="en-US" altLang="ja-JP" sz="4000" dirty="0"/>
              <a:t>…</a:t>
            </a:r>
            <a:r>
              <a:rPr kumimoji="1" lang="ja-JP" altLang="en-US" sz="4000" dirty="0"/>
              <a:t>　</a:t>
            </a:r>
            <a:r>
              <a:rPr kumimoji="1" lang="en-US" altLang="ja-JP" sz="4000" dirty="0"/>
              <a:t>2</a:t>
            </a:r>
            <a:r>
              <a:rPr kumimoji="1" lang="ja-JP" altLang="en-US" sz="4000" dirty="0"/>
              <a:t>つのデータセット</a:t>
            </a:r>
          </a:p>
        </p:txBody>
      </p:sp>
      <p:pic>
        <p:nvPicPr>
          <p:cNvPr id="6" name="図 5">
            <a:extLst>
              <a:ext uri="{FF2B5EF4-FFF2-40B4-BE49-F238E27FC236}">
                <a16:creationId xmlns:a16="http://schemas.microsoft.com/office/drawing/2014/main" id="{3BF9FC7C-6FD6-D9F6-9A70-D87F74766FBF}"/>
              </a:ext>
            </a:extLst>
          </p:cNvPr>
          <p:cNvPicPr>
            <a:picLocks noChangeAspect="1"/>
          </p:cNvPicPr>
          <p:nvPr/>
        </p:nvPicPr>
        <p:blipFill>
          <a:blip r:embed="rId2"/>
          <a:srcRect l="74878" t="1950" r="13910" b="1533"/>
          <a:stretch>
            <a:fillRect/>
          </a:stretch>
        </p:blipFill>
        <p:spPr>
          <a:xfrm>
            <a:off x="3779410" y="3816697"/>
            <a:ext cx="790547" cy="1027180"/>
          </a:xfrm>
          <a:prstGeom prst="rect">
            <a:avLst/>
          </a:prstGeom>
        </p:spPr>
      </p:pic>
      <p:sp>
        <p:nvSpPr>
          <p:cNvPr id="7" name="テキスト ボックス 6">
            <a:extLst>
              <a:ext uri="{FF2B5EF4-FFF2-40B4-BE49-F238E27FC236}">
                <a16:creationId xmlns:a16="http://schemas.microsoft.com/office/drawing/2014/main" id="{8D41EFB8-2EFB-358A-2336-CE3388CA855C}"/>
              </a:ext>
            </a:extLst>
          </p:cNvPr>
          <p:cNvSpPr txBox="1"/>
          <p:nvPr/>
        </p:nvSpPr>
        <p:spPr>
          <a:xfrm>
            <a:off x="5320747" y="3668567"/>
            <a:ext cx="4174541" cy="1323439"/>
          </a:xfrm>
          <a:prstGeom prst="rect">
            <a:avLst/>
          </a:prstGeom>
          <a:noFill/>
        </p:spPr>
        <p:txBody>
          <a:bodyPr wrap="none" rtlCol="0">
            <a:spAutoFit/>
          </a:bodyPr>
          <a:lstStyle/>
          <a:p>
            <a:r>
              <a:rPr lang="en-US" altLang="ja-JP" sz="4000" dirty="0"/>
              <a:t>   </a:t>
            </a:r>
            <a:r>
              <a:rPr kumimoji="1" lang="ja-JP" altLang="en-US" sz="4000" dirty="0"/>
              <a:t>　</a:t>
            </a:r>
            <a:r>
              <a:rPr lang="en-US" altLang="ja-JP" sz="4000" dirty="0"/>
              <a:t>1</a:t>
            </a:r>
            <a:r>
              <a:rPr lang="ja-JP" altLang="en-US" sz="4000" dirty="0"/>
              <a:t>は片側検定</a:t>
            </a:r>
            <a:endParaRPr lang="en-US" altLang="ja-JP" sz="4000" dirty="0"/>
          </a:p>
          <a:p>
            <a:r>
              <a:rPr lang="ja-JP" altLang="en-US" sz="4000" dirty="0"/>
              <a:t>　   ２は両側検定</a:t>
            </a:r>
            <a:endParaRPr kumimoji="1" lang="ja-JP" altLang="en-US" sz="4000" dirty="0"/>
          </a:p>
        </p:txBody>
      </p:sp>
      <p:sp>
        <p:nvSpPr>
          <p:cNvPr id="9" name="テキスト ボックス 8">
            <a:extLst>
              <a:ext uri="{FF2B5EF4-FFF2-40B4-BE49-F238E27FC236}">
                <a16:creationId xmlns:a16="http://schemas.microsoft.com/office/drawing/2014/main" id="{3F0FC2E5-DECF-0811-6490-A6F27BECF51C}"/>
              </a:ext>
            </a:extLst>
          </p:cNvPr>
          <p:cNvSpPr txBox="1"/>
          <p:nvPr/>
        </p:nvSpPr>
        <p:spPr>
          <a:xfrm>
            <a:off x="5002695" y="3976343"/>
            <a:ext cx="6092686" cy="707886"/>
          </a:xfrm>
          <a:prstGeom prst="rect">
            <a:avLst/>
          </a:prstGeom>
          <a:noFill/>
        </p:spPr>
        <p:txBody>
          <a:bodyPr wrap="square">
            <a:spAutoFit/>
          </a:bodyPr>
          <a:lstStyle/>
          <a:p>
            <a:r>
              <a:rPr kumimoji="1" lang="en-US" altLang="ja-JP" sz="4000" dirty="0"/>
              <a:t>…</a:t>
            </a:r>
            <a:endParaRPr lang="ja-JP" altLang="en-US" sz="4000" dirty="0"/>
          </a:p>
        </p:txBody>
      </p:sp>
      <p:pic>
        <p:nvPicPr>
          <p:cNvPr id="10" name="図 9">
            <a:extLst>
              <a:ext uri="{FF2B5EF4-FFF2-40B4-BE49-F238E27FC236}">
                <a16:creationId xmlns:a16="http://schemas.microsoft.com/office/drawing/2014/main" id="{DE28EE7F-DDEA-BD84-4C73-8B4DC0B8EB1B}"/>
              </a:ext>
            </a:extLst>
          </p:cNvPr>
          <p:cNvPicPr>
            <a:picLocks noChangeAspect="1"/>
          </p:cNvPicPr>
          <p:nvPr/>
        </p:nvPicPr>
        <p:blipFill>
          <a:blip r:embed="rId2"/>
          <a:srcRect l="86090" t="1950" r="4864" b="1533"/>
          <a:stretch>
            <a:fillRect/>
          </a:stretch>
        </p:blipFill>
        <p:spPr>
          <a:xfrm>
            <a:off x="3779410" y="5188226"/>
            <a:ext cx="790547" cy="1027180"/>
          </a:xfrm>
          <a:prstGeom prst="rect">
            <a:avLst/>
          </a:prstGeom>
        </p:spPr>
      </p:pic>
      <p:sp>
        <p:nvSpPr>
          <p:cNvPr id="11" name="テキスト ボックス 10">
            <a:extLst>
              <a:ext uri="{FF2B5EF4-FFF2-40B4-BE49-F238E27FC236}">
                <a16:creationId xmlns:a16="http://schemas.microsoft.com/office/drawing/2014/main" id="{7449F796-C401-ED6A-7215-CDC9DDB0E975}"/>
              </a:ext>
            </a:extLst>
          </p:cNvPr>
          <p:cNvSpPr txBox="1"/>
          <p:nvPr/>
        </p:nvSpPr>
        <p:spPr>
          <a:xfrm>
            <a:off x="5002695" y="5298800"/>
            <a:ext cx="6092686" cy="707886"/>
          </a:xfrm>
          <a:prstGeom prst="rect">
            <a:avLst/>
          </a:prstGeom>
          <a:noFill/>
        </p:spPr>
        <p:txBody>
          <a:bodyPr wrap="square">
            <a:spAutoFit/>
          </a:bodyPr>
          <a:lstStyle/>
          <a:p>
            <a:r>
              <a:rPr kumimoji="1" lang="en-US" altLang="ja-JP" sz="4000" dirty="0"/>
              <a:t>…      </a:t>
            </a:r>
            <a:r>
              <a:rPr kumimoji="1" lang="ja-JP" altLang="en-US" sz="4000" dirty="0"/>
              <a:t>次ページで確認</a:t>
            </a:r>
            <a:endParaRPr lang="ja-JP" altLang="en-US" sz="4000" dirty="0"/>
          </a:p>
        </p:txBody>
      </p:sp>
      <p:sp>
        <p:nvSpPr>
          <p:cNvPr id="12" name="四角形: 角を丸くする 11">
            <a:extLst>
              <a:ext uri="{FF2B5EF4-FFF2-40B4-BE49-F238E27FC236}">
                <a16:creationId xmlns:a16="http://schemas.microsoft.com/office/drawing/2014/main" id="{666995D0-BF00-0B23-4C3E-D3A77272ED55}"/>
              </a:ext>
            </a:extLst>
          </p:cNvPr>
          <p:cNvSpPr/>
          <p:nvPr/>
        </p:nvSpPr>
        <p:spPr>
          <a:xfrm>
            <a:off x="508000" y="2235200"/>
            <a:ext cx="11146971" cy="418892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9465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F68019-BFF3-9663-A0E2-C618853C8406}"/>
              </a:ext>
            </a:extLst>
          </p:cNvPr>
          <p:cNvSpPr>
            <a:spLocks noGrp="1"/>
          </p:cNvSpPr>
          <p:nvPr>
            <p:ph type="title"/>
          </p:nvPr>
        </p:nvSpPr>
        <p:spPr>
          <a:xfrm>
            <a:off x="782052" y="738847"/>
            <a:ext cx="10627895" cy="1371600"/>
          </a:xfrm>
        </p:spPr>
        <p:txBody>
          <a:bodyPr/>
          <a:lstStyle/>
          <a:p>
            <a:r>
              <a:rPr kumimoji="1" lang="ja-JP" altLang="en-US" sz="4400" dirty="0"/>
              <a:t>統計学では、母集団の平均値や分散は不明であることがほとんど。</a:t>
            </a:r>
          </a:p>
        </p:txBody>
      </p:sp>
      <p:sp>
        <p:nvSpPr>
          <p:cNvPr id="3" name="四角形: 角を丸くする 2">
            <a:extLst>
              <a:ext uri="{FF2B5EF4-FFF2-40B4-BE49-F238E27FC236}">
                <a16:creationId xmlns:a16="http://schemas.microsoft.com/office/drawing/2014/main" id="{AE755A63-8453-C4E4-4E79-A447FC4FB5C1}"/>
              </a:ext>
            </a:extLst>
          </p:cNvPr>
          <p:cNvSpPr/>
          <p:nvPr/>
        </p:nvSpPr>
        <p:spPr>
          <a:xfrm>
            <a:off x="782051" y="2374232"/>
            <a:ext cx="10896601" cy="399448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73E9CFA-FCF7-A84A-D4B1-72A6087EC1DD}"/>
              </a:ext>
            </a:extLst>
          </p:cNvPr>
          <p:cNvSpPr txBox="1"/>
          <p:nvPr/>
        </p:nvSpPr>
        <p:spPr>
          <a:xfrm>
            <a:off x="782052" y="3105834"/>
            <a:ext cx="10896601" cy="646331"/>
          </a:xfrm>
          <a:prstGeom prst="rect">
            <a:avLst/>
          </a:prstGeom>
          <a:noFill/>
        </p:spPr>
        <p:txBody>
          <a:bodyPr wrap="square">
            <a:spAutoFit/>
          </a:bodyPr>
          <a:lstStyle/>
          <a:p>
            <a:r>
              <a:rPr kumimoji="1" lang="ja-JP" altLang="en-US" sz="3600" dirty="0"/>
              <a:t>例： 若狭の岩ガキの殻に含まれる成分を調査したい</a:t>
            </a:r>
            <a:endParaRPr lang="ja-JP" altLang="en-US" sz="3600" dirty="0"/>
          </a:p>
        </p:txBody>
      </p:sp>
      <p:sp>
        <p:nvSpPr>
          <p:cNvPr id="7" name="矢印: 下 6">
            <a:extLst>
              <a:ext uri="{FF2B5EF4-FFF2-40B4-BE49-F238E27FC236}">
                <a16:creationId xmlns:a16="http://schemas.microsoft.com/office/drawing/2014/main" id="{DABC898C-B3D0-6280-5825-C0372D526D6A}"/>
              </a:ext>
            </a:extLst>
          </p:cNvPr>
          <p:cNvSpPr/>
          <p:nvPr/>
        </p:nvSpPr>
        <p:spPr>
          <a:xfrm>
            <a:off x="5845340" y="4160601"/>
            <a:ext cx="770021"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FFBC0FD-2CA7-AA29-488E-EEB7B8C0925C}"/>
              </a:ext>
            </a:extLst>
          </p:cNvPr>
          <p:cNvSpPr txBox="1"/>
          <p:nvPr/>
        </p:nvSpPr>
        <p:spPr>
          <a:xfrm>
            <a:off x="1315453" y="5056909"/>
            <a:ext cx="10363200" cy="646331"/>
          </a:xfrm>
          <a:prstGeom prst="rect">
            <a:avLst/>
          </a:prstGeom>
          <a:noFill/>
        </p:spPr>
        <p:txBody>
          <a:bodyPr wrap="square">
            <a:spAutoFit/>
          </a:bodyPr>
          <a:lstStyle/>
          <a:p>
            <a:r>
              <a:rPr lang="ja-JP" altLang="en-US" sz="3600" b="1" dirty="0"/>
              <a:t>若狭の岩ガキの殻をすべて調べる必要がある！！</a:t>
            </a:r>
          </a:p>
        </p:txBody>
      </p:sp>
    </p:spTree>
    <p:extLst>
      <p:ext uri="{BB962C8B-B14F-4D97-AF65-F5344CB8AC3E}">
        <p14:creationId xmlns:p14="http://schemas.microsoft.com/office/powerpoint/2010/main" val="39328842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2155CD3-83BB-4AEA-A737-FFB45BF5B9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481AC0-C94A-42B2-A337-8F2BD27B4C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1044" y="374904"/>
            <a:ext cx="11409913"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12" name="Rectangle 11">
            <a:extLst>
              <a:ext uri="{FF2B5EF4-FFF2-40B4-BE49-F238E27FC236}">
                <a16:creationId xmlns:a16="http://schemas.microsoft.com/office/drawing/2014/main" id="{9C990ECF-0B2F-4372-9715-326BA840E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736" y="539496"/>
            <a:ext cx="11082528" cy="577900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図 2"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EDDCB60B-66FC-6F8C-00E5-0AB056802262}"/>
              </a:ext>
            </a:extLst>
          </p:cNvPr>
          <p:cNvPicPr>
            <a:picLocks noChangeAspect="1"/>
          </p:cNvPicPr>
          <p:nvPr/>
        </p:nvPicPr>
        <p:blipFill>
          <a:blip r:embed="rId2">
            <a:grayscl/>
          </a:blip>
          <a:stretch>
            <a:fillRect/>
          </a:stretch>
        </p:blipFill>
        <p:spPr>
          <a:xfrm>
            <a:off x="876469" y="1563018"/>
            <a:ext cx="10439062" cy="3731964"/>
          </a:xfrm>
          <a:prstGeom prst="rect">
            <a:avLst/>
          </a:prstGeom>
        </p:spPr>
      </p:pic>
    </p:spTree>
    <p:extLst>
      <p:ext uri="{BB962C8B-B14F-4D97-AF65-F5344CB8AC3E}">
        <p14:creationId xmlns:p14="http://schemas.microsoft.com/office/powerpoint/2010/main" val="33681824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E0EEB1-B921-ED95-5A44-49DE3FE50D5B}"/>
              </a:ext>
            </a:extLst>
          </p:cNvPr>
          <p:cNvSpPr>
            <a:spLocks noGrp="1"/>
          </p:cNvSpPr>
          <p:nvPr>
            <p:ph type="title"/>
          </p:nvPr>
        </p:nvSpPr>
        <p:spPr>
          <a:xfrm>
            <a:off x="471714" y="178136"/>
            <a:ext cx="10058400" cy="1371600"/>
          </a:xfrm>
        </p:spPr>
        <p:txBody>
          <a:bodyPr/>
          <a:lstStyle/>
          <a:p>
            <a:r>
              <a:rPr kumimoji="1" lang="ja-JP" altLang="en-US" dirty="0"/>
              <a:t>使用例１</a:t>
            </a:r>
          </a:p>
        </p:txBody>
      </p:sp>
      <p:sp>
        <p:nvSpPr>
          <p:cNvPr id="3" name="タイトル 1">
            <a:extLst>
              <a:ext uri="{FF2B5EF4-FFF2-40B4-BE49-F238E27FC236}">
                <a16:creationId xmlns:a16="http://schemas.microsoft.com/office/drawing/2014/main" id="{F322F27C-D31B-C19B-EEC8-3BC36726D35B}"/>
              </a:ext>
            </a:extLst>
          </p:cNvPr>
          <p:cNvSpPr txBox="1">
            <a:spLocks/>
          </p:cNvSpPr>
          <p:nvPr/>
        </p:nvSpPr>
        <p:spPr>
          <a:xfrm>
            <a:off x="645886" y="1549736"/>
            <a:ext cx="10900228" cy="2293257"/>
          </a:xfrm>
          <a:custGeom>
            <a:avLst/>
            <a:gdLst>
              <a:gd name="csX0" fmla="*/ 0 w 10900228"/>
              <a:gd name="csY0" fmla="*/ 0 h 2293257"/>
              <a:gd name="csX1" fmla="*/ 355692 w 10900228"/>
              <a:gd name="csY1" fmla="*/ 0 h 2293257"/>
              <a:gd name="csX2" fmla="*/ 1038390 w 10900228"/>
              <a:gd name="csY2" fmla="*/ 0 h 2293257"/>
              <a:gd name="csX3" fmla="*/ 1830091 w 10900228"/>
              <a:gd name="csY3" fmla="*/ 0 h 2293257"/>
              <a:gd name="csX4" fmla="*/ 2621792 w 10900228"/>
              <a:gd name="csY4" fmla="*/ 0 h 2293257"/>
              <a:gd name="csX5" fmla="*/ 3195488 w 10900228"/>
              <a:gd name="csY5" fmla="*/ 0 h 2293257"/>
              <a:gd name="csX6" fmla="*/ 3442177 w 10900228"/>
              <a:gd name="csY6" fmla="*/ 0 h 2293257"/>
              <a:gd name="csX7" fmla="*/ 4233878 w 10900228"/>
              <a:gd name="csY7" fmla="*/ 0 h 2293257"/>
              <a:gd name="csX8" fmla="*/ 4589570 w 10900228"/>
              <a:gd name="csY8" fmla="*/ 0 h 2293257"/>
              <a:gd name="csX9" fmla="*/ 5272268 w 10900228"/>
              <a:gd name="csY9" fmla="*/ 0 h 2293257"/>
              <a:gd name="csX10" fmla="*/ 5736962 w 10900228"/>
              <a:gd name="csY10" fmla="*/ 0 h 2293257"/>
              <a:gd name="csX11" fmla="*/ 6419661 w 10900228"/>
              <a:gd name="csY11" fmla="*/ 0 h 2293257"/>
              <a:gd name="csX12" fmla="*/ 6993357 w 10900228"/>
              <a:gd name="csY12" fmla="*/ 0 h 2293257"/>
              <a:gd name="csX13" fmla="*/ 7349048 w 10900228"/>
              <a:gd name="csY13" fmla="*/ 0 h 2293257"/>
              <a:gd name="csX14" fmla="*/ 7922745 w 10900228"/>
              <a:gd name="csY14" fmla="*/ 0 h 2293257"/>
              <a:gd name="csX15" fmla="*/ 8496441 w 10900228"/>
              <a:gd name="csY15" fmla="*/ 0 h 2293257"/>
              <a:gd name="csX16" fmla="*/ 8743130 w 10900228"/>
              <a:gd name="csY16" fmla="*/ 0 h 2293257"/>
              <a:gd name="csX17" fmla="*/ 9207824 w 10900228"/>
              <a:gd name="csY17" fmla="*/ 0 h 2293257"/>
              <a:gd name="csX18" fmla="*/ 9563516 w 10900228"/>
              <a:gd name="csY18" fmla="*/ 0 h 2293257"/>
              <a:gd name="csX19" fmla="*/ 10355217 w 10900228"/>
              <a:gd name="csY19" fmla="*/ 0 h 2293257"/>
              <a:gd name="csX20" fmla="*/ 10900228 w 10900228"/>
              <a:gd name="csY20" fmla="*/ 0 h 2293257"/>
              <a:gd name="csX21" fmla="*/ 10900228 w 10900228"/>
              <a:gd name="csY21" fmla="*/ 619179 h 2293257"/>
              <a:gd name="csX22" fmla="*/ 10900228 w 10900228"/>
              <a:gd name="csY22" fmla="*/ 1169561 h 2293257"/>
              <a:gd name="csX23" fmla="*/ 10900228 w 10900228"/>
              <a:gd name="csY23" fmla="*/ 1674078 h 2293257"/>
              <a:gd name="csX24" fmla="*/ 10900228 w 10900228"/>
              <a:gd name="csY24" fmla="*/ 2293257 h 2293257"/>
              <a:gd name="csX25" fmla="*/ 10217530 w 10900228"/>
              <a:gd name="csY25" fmla="*/ 2293257 h 2293257"/>
              <a:gd name="csX26" fmla="*/ 9752836 w 10900228"/>
              <a:gd name="csY26" fmla="*/ 2293257 h 2293257"/>
              <a:gd name="csX27" fmla="*/ 9397144 w 10900228"/>
              <a:gd name="csY27" fmla="*/ 2293257 h 2293257"/>
              <a:gd name="csX28" fmla="*/ 8932450 w 10900228"/>
              <a:gd name="csY28" fmla="*/ 2293257 h 2293257"/>
              <a:gd name="csX29" fmla="*/ 8249752 w 10900228"/>
              <a:gd name="csY29" fmla="*/ 2293257 h 2293257"/>
              <a:gd name="csX30" fmla="*/ 8003062 w 10900228"/>
              <a:gd name="csY30" fmla="*/ 2293257 h 2293257"/>
              <a:gd name="csX31" fmla="*/ 7756373 w 10900228"/>
              <a:gd name="csY31" fmla="*/ 2293257 h 2293257"/>
              <a:gd name="csX32" fmla="*/ 6964672 w 10900228"/>
              <a:gd name="csY32" fmla="*/ 2293257 h 2293257"/>
              <a:gd name="csX33" fmla="*/ 6281974 w 10900228"/>
              <a:gd name="csY33" fmla="*/ 2293257 h 2293257"/>
              <a:gd name="csX34" fmla="*/ 5708277 w 10900228"/>
              <a:gd name="csY34" fmla="*/ 2293257 h 2293257"/>
              <a:gd name="csX35" fmla="*/ 5134581 w 10900228"/>
              <a:gd name="csY35" fmla="*/ 2293257 h 2293257"/>
              <a:gd name="csX36" fmla="*/ 4669887 w 10900228"/>
              <a:gd name="csY36" fmla="*/ 2293257 h 2293257"/>
              <a:gd name="csX37" fmla="*/ 4314196 w 10900228"/>
              <a:gd name="csY37" fmla="*/ 2293257 h 2293257"/>
              <a:gd name="csX38" fmla="*/ 3522495 w 10900228"/>
              <a:gd name="csY38" fmla="*/ 2293257 h 2293257"/>
              <a:gd name="csX39" fmla="*/ 2839796 w 10900228"/>
              <a:gd name="csY39" fmla="*/ 2293257 h 2293257"/>
              <a:gd name="csX40" fmla="*/ 2048095 w 10900228"/>
              <a:gd name="csY40" fmla="*/ 2293257 h 2293257"/>
              <a:gd name="csX41" fmla="*/ 1365397 w 10900228"/>
              <a:gd name="csY41" fmla="*/ 2293257 h 2293257"/>
              <a:gd name="csX42" fmla="*/ 573696 w 10900228"/>
              <a:gd name="csY42" fmla="*/ 2293257 h 2293257"/>
              <a:gd name="csX43" fmla="*/ 0 w 10900228"/>
              <a:gd name="csY43" fmla="*/ 2293257 h 2293257"/>
              <a:gd name="csX44" fmla="*/ 0 w 10900228"/>
              <a:gd name="csY44" fmla="*/ 1765808 h 2293257"/>
              <a:gd name="csX45" fmla="*/ 0 w 10900228"/>
              <a:gd name="csY45" fmla="*/ 1192494 h 2293257"/>
              <a:gd name="csX46" fmla="*/ 0 w 10900228"/>
              <a:gd name="csY46" fmla="*/ 687977 h 2293257"/>
              <a:gd name="csX47" fmla="*/ 0 w 10900228"/>
              <a:gd name="csY47" fmla="*/ 0 h 22932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0900228" h="2293257" fill="none" extrusionOk="0">
                <a:moveTo>
                  <a:pt x="0" y="0"/>
                </a:moveTo>
                <a:cubicBezTo>
                  <a:pt x="137556" y="-41603"/>
                  <a:pt x="266944" y="30843"/>
                  <a:pt x="355692" y="0"/>
                </a:cubicBezTo>
                <a:cubicBezTo>
                  <a:pt x="444440" y="-30843"/>
                  <a:pt x="818017" y="23690"/>
                  <a:pt x="1038390" y="0"/>
                </a:cubicBezTo>
                <a:cubicBezTo>
                  <a:pt x="1258763" y="-23690"/>
                  <a:pt x="1562423" y="78450"/>
                  <a:pt x="1830091" y="0"/>
                </a:cubicBezTo>
                <a:cubicBezTo>
                  <a:pt x="2097759" y="-78450"/>
                  <a:pt x="2271871" y="23626"/>
                  <a:pt x="2621792" y="0"/>
                </a:cubicBezTo>
                <a:cubicBezTo>
                  <a:pt x="2971713" y="-23626"/>
                  <a:pt x="2912338" y="17781"/>
                  <a:pt x="3195488" y="0"/>
                </a:cubicBezTo>
                <a:cubicBezTo>
                  <a:pt x="3478638" y="-17781"/>
                  <a:pt x="3338980" y="14850"/>
                  <a:pt x="3442177" y="0"/>
                </a:cubicBezTo>
                <a:cubicBezTo>
                  <a:pt x="3545374" y="-14850"/>
                  <a:pt x="3863219" y="5241"/>
                  <a:pt x="4233878" y="0"/>
                </a:cubicBezTo>
                <a:cubicBezTo>
                  <a:pt x="4604537" y="-5241"/>
                  <a:pt x="4469827" y="15737"/>
                  <a:pt x="4589570" y="0"/>
                </a:cubicBezTo>
                <a:cubicBezTo>
                  <a:pt x="4709313" y="-15737"/>
                  <a:pt x="4977433" y="65134"/>
                  <a:pt x="5272268" y="0"/>
                </a:cubicBezTo>
                <a:cubicBezTo>
                  <a:pt x="5567103" y="-65134"/>
                  <a:pt x="5591293" y="44606"/>
                  <a:pt x="5736962" y="0"/>
                </a:cubicBezTo>
                <a:cubicBezTo>
                  <a:pt x="5882631" y="-44606"/>
                  <a:pt x="6175019" y="16525"/>
                  <a:pt x="6419661" y="0"/>
                </a:cubicBezTo>
                <a:cubicBezTo>
                  <a:pt x="6664303" y="-16525"/>
                  <a:pt x="6813294" y="7686"/>
                  <a:pt x="6993357" y="0"/>
                </a:cubicBezTo>
                <a:cubicBezTo>
                  <a:pt x="7173420" y="-7686"/>
                  <a:pt x="7218637" y="25271"/>
                  <a:pt x="7349048" y="0"/>
                </a:cubicBezTo>
                <a:cubicBezTo>
                  <a:pt x="7479459" y="-25271"/>
                  <a:pt x="7670137" y="17853"/>
                  <a:pt x="7922745" y="0"/>
                </a:cubicBezTo>
                <a:cubicBezTo>
                  <a:pt x="8175353" y="-17853"/>
                  <a:pt x="8225143" y="35091"/>
                  <a:pt x="8496441" y="0"/>
                </a:cubicBezTo>
                <a:cubicBezTo>
                  <a:pt x="8767739" y="-35091"/>
                  <a:pt x="8622029" y="19514"/>
                  <a:pt x="8743130" y="0"/>
                </a:cubicBezTo>
                <a:cubicBezTo>
                  <a:pt x="8864231" y="-19514"/>
                  <a:pt x="9019597" y="16447"/>
                  <a:pt x="9207824" y="0"/>
                </a:cubicBezTo>
                <a:cubicBezTo>
                  <a:pt x="9396051" y="-16447"/>
                  <a:pt x="9409177" y="2845"/>
                  <a:pt x="9563516" y="0"/>
                </a:cubicBezTo>
                <a:cubicBezTo>
                  <a:pt x="9717855" y="-2845"/>
                  <a:pt x="10059634" y="4895"/>
                  <a:pt x="10355217" y="0"/>
                </a:cubicBezTo>
                <a:cubicBezTo>
                  <a:pt x="10650800" y="-4895"/>
                  <a:pt x="10739040" y="3012"/>
                  <a:pt x="10900228" y="0"/>
                </a:cubicBezTo>
                <a:cubicBezTo>
                  <a:pt x="10960526" y="129485"/>
                  <a:pt x="10862672" y="413744"/>
                  <a:pt x="10900228" y="619179"/>
                </a:cubicBezTo>
                <a:cubicBezTo>
                  <a:pt x="10937784" y="824614"/>
                  <a:pt x="10874891" y="1056927"/>
                  <a:pt x="10900228" y="1169561"/>
                </a:cubicBezTo>
                <a:cubicBezTo>
                  <a:pt x="10925565" y="1282195"/>
                  <a:pt x="10878886" y="1516458"/>
                  <a:pt x="10900228" y="1674078"/>
                </a:cubicBezTo>
                <a:cubicBezTo>
                  <a:pt x="10921570" y="1831698"/>
                  <a:pt x="10867694" y="2120919"/>
                  <a:pt x="10900228" y="2293257"/>
                </a:cubicBezTo>
                <a:cubicBezTo>
                  <a:pt x="10667834" y="2347620"/>
                  <a:pt x="10479677" y="2264230"/>
                  <a:pt x="10217530" y="2293257"/>
                </a:cubicBezTo>
                <a:cubicBezTo>
                  <a:pt x="9955383" y="2322284"/>
                  <a:pt x="9943862" y="2275317"/>
                  <a:pt x="9752836" y="2293257"/>
                </a:cubicBezTo>
                <a:cubicBezTo>
                  <a:pt x="9561810" y="2311197"/>
                  <a:pt x="9546318" y="2288095"/>
                  <a:pt x="9397144" y="2293257"/>
                </a:cubicBezTo>
                <a:cubicBezTo>
                  <a:pt x="9247970" y="2298419"/>
                  <a:pt x="9028763" y="2251980"/>
                  <a:pt x="8932450" y="2293257"/>
                </a:cubicBezTo>
                <a:cubicBezTo>
                  <a:pt x="8836137" y="2334534"/>
                  <a:pt x="8575008" y="2271146"/>
                  <a:pt x="8249752" y="2293257"/>
                </a:cubicBezTo>
                <a:cubicBezTo>
                  <a:pt x="7924496" y="2315368"/>
                  <a:pt x="8089974" y="2286025"/>
                  <a:pt x="8003062" y="2293257"/>
                </a:cubicBezTo>
                <a:cubicBezTo>
                  <a:pt x="7916150" y="2300489"/>
                  <a:pt x="7868253" y="2290714"/>
                  <a:pt x="7756373" y="2293257"/>
                </a:cubicBezTo>
                <a:cubicBezTo>
                  <a:pt x="7644493" y="2295800"/>
                  <a:pt x="7157111" y="2227826"/>
                  <a:pt x="6964672" y="2293257"/>
                </a:cubicBezTo>
                <a:cubicBezTo>
                  <a:pt x="6772233" y="2358688"/>
                  <a:pt x="6552035" y="2240005"/>
                  <a:pt x="6281974" y="2293257"/>
                </a:cubicBezTo>
                <a:cubicBezTo>
                  <a:pt x="6011913" y="2346509"/>
                  <a:pt x="5981682" y="2292387"/>
                  <a:pt x="5708277" y="2293257"/>
                </a:cubicBezTo>
                <a:cubicBezTo>
                  <a:pt x="5434872" y="2294127"/>
                  <a:pt x="5410590" y="2274482"/>
                  <a:pt x="5134581" y="2293257"/>
                </a:cubicBezTo>
                <a:cubicBezTo>
                  <a:pt x="4858572" y="2312032"/>
                  <a:pt x="4801760" y="2281500"/>
                  <a:pt x="4669887" y="2293257"/>
                </a:cubicBezTo>
                <a:cubicBezTo>
                  <a:pt x="4538014" y="2305014"/>
                  <a:pt x="4403965" y="2267714"/>
                  <a:pt x="4314196" y="2293257"/>
                </a:cubicBezTo>
                <a:cubicBezTo>
                  <a:pt x="4224427" y="2318800"/>
                  <a:pt x="3916596" y="2278678"/>
                  <a:pt x="3522495" y="2293257"/>
                </a:cubicBezTo>
                <a:cubicBezTo>
                  <a:pt x="3128394" y="2307836"/>
                  <a:pt x="3110008" y="2214240"/>
                  <a:pt x="2839796" y="2293257"/>
                </a:cubicBezTo>
                <a:cubicBezTo>
                  <a:pt x="2569584" y="2372274"/>
                  <a:pt x="2379390" y="2235209"/>
                  <a:pt x="2048095" y="2293257"/>
                </a:cubicBezTo>
                <a:cubicBezTo>
                  <a:pt x="1716800" y="2351305"/>
                  <a:pt x="1705345" y="2278490"/>
                  <a:pt x="1365397" y="2293257"/>
                </a:cubicBezTo>
                <a:cubicBezTo>
                  <a:pt x="1025449" y="2308024"/>
                  <a:pt x="774136" y="2251319"/>
                  <a:pt x="573696" y="2293257"/>
                </a:cubicBezTo>
                <a:cubicBezTo>
                  <a:pt x="373256" y="2335195"/>
                  <a:pt x="207537" y="2233115"/>
                  <a:pt x="0" y="2293257"/>
                </a:cubicBezTo>
                <a:cubicBezTo>
                  <a:pt x="-11402" y="2127244"/>
                  <a:pt x="32981" y="1900147"/>
                  <a:pt x="0" y="1765808"/>
                </a:cubicBezTo>
                <a:cubicBezTo>
                  <a:pt x="-32981" y="1631469"/>
                  <a:pt x="26242" y="1454550"/>
                  <a:pt x="0" y="1192494"/>
                </a:cubicBezTo>
                <a:cubicBezTo>
                  <a:pt x="-26242" y="930438"/>
                  <a:pt x="18545" y="889142"/>
                  <a:pt x="0" y="687977"/>
                </a:cubicBezTo>
                <a:cubicBezTo>
                  <a:pt x="-18545" y="486812"/>
                  <a:pt x="41963" y="289224"/>
                  <a:pt x="0" y="0"/>
                </a:cubicBezTo>
                <a:close/>
              </a:path>
              <a:path w="10900228" h="2293257" stroke="0" extrusionOk="0">
                <a:moveTo>
                  <a:pt x="0" y="0"/>
                </a:moveTo>
                <a:cubicBezTo>
                  <a:pt x="84982" y="-22910"/>
                  <a:pt x="133397" y="11941"/>
                  <a:pt x="246689" y="0"/>
                </a:cubicBezTo>
                <a:cubicBezTo>
                  <a:pt x="359981" y="-11941"/>
                  <a:pt x="773643" y="2282"/>
                  <a:pt x="929388" y="0"/>
                </a:cubicBezTo>
                <a:cubicBezTo>
                  <a:pt x="1085133" y="-2282"/>
                  <a:pt x="1299168" y="34170"/>
                  <a:pt x="1394082" y="0"/>
                </a:cubicBezTo>
                <a:cubicBezTo>
                  <a:pt x="1488996" y="-34170"/>
                  <a:pt x="1781857" y="64467"/>
                  <a:pt x="1967778" y="0"/>
                </a:cubicBezTo>
                <a:cubicBezTo>
                  <a:pt x="2153699" y="-64467"/>
                  <a:pt x="2325479" y="8513"/>
                  <a:pt x="2541474" y="0"/>
                </a:cubicBezTo>
                <a:cubicBezTo>
                  <a:pt x="2757469" y="-8513"/>
                  <a:pt x="2758343" y="38936"/>
                  <a:pt x="2897166" y="0"/>
                </a:cubicBezTo>
                <a:cubicBezTo>
                  <a:pt x="3035989" y="-38936"/>
                  <a:pt x="3310058" y="62471"/>
                  <a:pt x="3579864" y="0"/>
                </a:cubicBezTo>
                <a:cubicBezTo>
                  <a:pt x="3849670" y="-62471"/>
                  <a:pt x="3794050" y="26920"/>
                  <a:pt x="3935556" y="0"/>
                </a:cubicBezTo>
                <a:cubicBezTo>
                  <a:pt x="4077062" y="-26920"/>
                  <a:pt x="4395357" y="92600"/>
                  <a:pt x="4727257" y="0"/>
                </a:cubicBezTo>
                <a:cubicBezTo>
                  <a:pt x="5059157" y="-92600"/>
                  <a:pt x="5066486" y="8304"/>
                  <a:pt x="5191951" y="0"/>
                </a:cubicBezTo>
                <a:cubicBezTo>
                  <a:pt x="5317416" y="-8304"/>
                  <a:pt x="5590687" y="72685"/>
                  <a:pt x="5874649" y="0"/>
                </a:cubicBezTo>
                <a:cubicBezTo>
                  <a:pt x="6158611" y="-72685"/>
                  <a:pt x="6151894" y="9496"/>
                  <a:pt x="6230341" y="0"/>
                </a:cubicBezTo>
                <a:cubicBezTo>
                  <a:pt x="6308788" y="-9496"/>
                  <a:pt x="6626853" y="67956"/>
                  <a:pt x="7022042" y="0"/>
                </a:cubicBezTo>
                <a:cubicBezTo>
                  <a:pt x="7417231" y="-67956"/>
                  <a:pt x="7432179" y="41374"/>
                  <a:pt x="7704740" y="0"/>
                </a:cubicBezTo>
                <a:cubicBezTo>
                  <a:pt x="7977301" y="-41374"/>
                  <a:pt x="8204133" y="74136"/>
                  <a:pt x="8387439" y="0"/>
                </a:cubicBezTo>
                <a:cubicBezTo>
                  <a:pt x="8570745" y="-74136"/>
                  <a:pt x="8645009" y="29193"/>
                  <a:pt x="8852133" y="0"/>
                </a:cubicBezTo>
                <a:cubicBezTo>
                  <a:pt x="9059257" y="-29193"/>
                  <a:pt x="9133773" y="37815"/>
                  <a:pt x="9207824" y="0"/>
                </a:cubicBezTo>
                <a:cubicBezTo>
                  <a:pt x="9281875" y="-37815"/>
                  <a:pt x="9803575" y="3141"/>
                  <a:pt x="9999525" y="0"/>
                </a:cubicBezTo>
                <a:cubicBezTo>
                  <a:pt x="10195475" y="-3141"/>
                  <a:pt x="10527274" y="35386"/>
                  <a:pt x="10900228" y="0"/>
                </a:cubicBezTo>
                <a:cubicBezTo>
                  <a:pt x="10908540" y="184967"/>
                  <a:pt x="10863263" y="466201"/>
                  <a:pt x="10900228" y="619179"/>
                </a:cubicBezTo>
                <a:cubicBezTo>
                  <a:pt x="10937193" y="772157"/>
                  <a:pt x="10863182" y="1052050"/>
                  <a:pt x="10900228" y="1215426"/>
                </a:cubicBezTo>
                <a:cubicBezTo>
                  <a:pt x="10937274" y="1378802"/>
                  <a:pt x="10797508" y="1923937"/>
                  <a:pt x="10900228" y="2293257"/>
                </a:cubicBezTo>
                <a:cubicBezTo>
                  <a:pt x="10716121" y="2333902"/>
                  <a:pt x="10446001" y="2243150"/>
                  <a:pt x="10217530" y="2293257"/>
                </a:cubicBezTo>
                <a:cubicBezTo>
                  <a:pt x="9989059" y="2343364"/>
                  <a:pt x="9977963" y="2281964"/>
                  <a:pt x="9752836" y="2293257"/>
                </a:cubicBezTo>
                <a:cubicBezTo>
                  <a:pt x="9527709" y="2304550"/>
                  <a:pt x="9403470" y="2265732"/>
                  <a:pt x="9179139" y="2293257"/>
                </a:cubicBezTo>
                <a:cubicBezTo>
                  <a:pt x="8954808" y="2320782"/>
                  <a:pt x="8955151" y="2287050"/>
                  <a:pt x="8823448" y="2293257"/>
                </a:cubicBezTo>
                <a:cubicBezTo>
                  <a:pt x="8691745" y="2299464"/>
                  <a:pt x="8214226" y="2211816"/>
                  <a:pt x="8031747" y="2293257"/>
                </a:cubicBezTo>
                <a:cubicBezTo>
                  <a:pt x="7849268" y="2374698"/>
                  <a:pt x="7598567" y="2292211"/>
                  <a:pt x="7458051" y="2293257"/>
                </a:cubicBezTo>
                <a:cubicBezTo>
                  <a:pt x="7317535" y="2294303"/>
                  <a:pt x="6844929" y="2283554"/>
                  <a:pt x="6666350" y="2293257"/>
                </a:cubicBezTo>
                <a:cubicBezTo>
                  <a:pt x="6487771" y="2302960"/>
                  <a:pt x="6470918" y="2265822"/>
                  <a:pt x="6419661" y="2293257"/>
                </a:cubicBezTo>
                <a:cubicBezTo>
                  <a:pt x="6368404" y="2320692"/>
                  <a:pt x="6139653" y="2257110"/>
                  <a:pt x="6063969" y="2293257"/>
                </a:cubicBezTo>
                <a:cubicBezTo>
                  <a:pt x="5988285" y="2329404"/>
                  <a:pt x="5436697" y="2274522"/>
                  <a:pt x="5272268" y="2293257"/>
                </a:cubicBezTo>
                <a:cubicBezTo>
                  <a:pt x="5107839" y="2311992"/>
                  <a:pt x="4967505" y="2273955"/>
                  <a:pt x="4807574" y="2293257"/>
                </a:cubicBezTo>
                <a:cubicBezTo>
                  <a:pt x="4647643" y="2312559"/>
                  <a:pt x="4296422" y="2254625"/>
                  <a:pt x="4124876" y="2293257"/>
                </a:cubicBezTo>
                <a:cubicBezTo>
                  <a:pt x="3953330" y="2331889"/>
                  <a:pt x="3797684" y="2241283"/>
                  <a:pt x="3551180" y="2293257"/>
                </a:cubicBezTo>
                <a:cubicBezTo>
                  <a:pt x="3304676" y="2345231"/>
                  <a:pt x="3418427" y="2290294"/>
                  <a:pt x="3304490" y="2293257"/>
                </a:cubicBezTo>
                <a:cubicBezTo>
                  <a:pt x="3190553" y="2296220"/>
                  <a:pt x="3000571" y="2238860"/>
                  <a:pt x="2730794" y="2293257"/>
                </a:cubicBezTo>
                <a:cubicBezTo>
                  <a:pt x="2461017" y="2347654"/>
                  <a:pt x="2535957" y="2276402"/>
                  <a:pt x="2375102" y="2293257"/>
                </a:cubicBezTo>
                <a:cubicBezTo>
                  <a:pt x="2214247" y="2310112"/>
                  <a:pt x="1959381" y="2269149"/>
                  <a:pt x="1583402" y="2293257"/>
                </a:cubicBezTo>
                <a:cubicBezTo>
                  <a:pt x="1207423" y="2317365"/>
                  <a:pt x="1226971" y="2246249"/>
                  <a:pt x="1009705" y="2293257"/>
                </a:cubicBezTo>
                <a:cubicBezTo>
                  <a:pt x="792439" y="2340265"/>
                  <a:pt x="826393" y="2275194"/>
                  <a:pt x="763016" y="2293257"/>
                </a:cubicBezTo>
                <a:cubicBezTo>
                  <a:pt x="699639" y="2311320"/>
                  <a:pt x="210558" y="2246635"/>
                  <a:pt x="0" y="2293257"/>
                </a:cubicBezTo>
                <a:cubicBezTo>
                  <a:pt x="-31873" y="2161917"/>
                  <a:pt x="46704" y="1989639"/>
                  <a:pt x="0" y="1719943"/>
                </a:cubicBezTo>
                <a:cubicBezTo>
                  <a:pt x="-46704" y="1450247"/>
                  <a:pt x="8913" y="1456476"/>
                  <a:pt x="0" y="1215426"/>
                </a:cubicBezTo>
                <a:cubicBezTo>
                  <a:pt x="-8913" y="974376"/>
                  <a:pt x="7460" y="815141"/>
                  <a:pt x="0" y="665045"/>
                </a:cubicBezTo>
                <a:cubicBezTo>
                  <a:pt x="-7460" y="514949"/>
                  <a:pt x="19250" y="329304"/>
                  <a:pt x="0" y="0"/>
                </a:cubicBezTo>
                <a:close/>
              </a:path>
            </a:pathLst>
          </a:custGeom>
          <a:ln>
            <a:solidFill>
              <a:schemeClr val="tx1"/>
            </a:solidFill>
            <a:extLst>
              <a:ext uri="{C807C97D-BFC1-408E-A445-0C87EB9F89A2}">
                <ask:lineSketchStyleProps xmlns:ask="http://schemas.microsoft.com/office/drawing/2018/sketchyshapes" sd="4154401405">
                  <a:prstGeom prst="rect">
                    <a:avLst/>
                  </a:prstGeom>
                  <ask:type>
                    <ask:lineSketchScribble/>
                  </ask:type>
                </ask:lineSketchStyleProps>
              </a:ext>
            </a:extLst>
          </a:ln>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3200" dirty="0"/>
              <a:t>福井県のセイタカアワダチソウと北海道のオオアワダチソウの平均の高さが同じかどうかを知りたい。</a:t>
            </a:r>
            <a:endParaRPr kumimoji="1" lang="en-US" altLang="ja-JP" sz="3200" dirty="0"/>
          </a:p>
          <a:p>
            <a:r>
              <a:rPr kumimoji="1" lang="ja-JP" altLang="en-US" sz="3200" dirty="0"/>
              <a:t>各種から</a:t>
            </a:r>
            <a:r>
              <a:rPr kumimoji="1" lang="en-US" altLang="ja-JP" sz="3200" dirty="0"/>
              <a:t>20</a:t>
            </a:r>
            <a:r>
              <a:rPr kumimoji="1" lang="ja-JP" altLang="en-US" sz="3200" dirty="0"/>
              <a:t>個の植物のランダムなサンプルを収集し、各植物の高さをインチ単位で記録した。</a:t>
            </a:r>
          </a:p>
        </p:txBody>
      </p:sp>
      <p:sp>
        <p:nvSpPr>
          <p:cNvPr id="4" name="矢印: 下 3">
            <a:extLst>
              <a:ext uri="{FF2B5EF4-FFF2-40B4-BE49-F238E27FC236}">
                <a16:creationId xmlns:a16="http://schemas.microsoft.com/office/drawing/2014/main" id="{739D17EB-829F-1992-BB67-97E9D861B27D}"/>
              </a:ext>
            </a:extLst>
          </p:cNvPr>
          <p:cNvSpPr/>
          <p:nvPr/>
        </p:nvSpPr>
        <p:spPr>
          <a:xfrm>
            <a:off x="5268686" y="4165600"/>
            <a:ext cx="827314" cy="65314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31748715-F91C-77B2-12A6-6F41A49E0473}"/>
              </a:ext>
            </a:extLst>
          </p:cNvPr>
          <p:cNvSpPr/>
          <p:nvPr/>
        </p:nvSpPr>
        <p:spPr>
          <a:xfrm>
            <a:off x="470041" y="5090328"/>
            <a:ext cx="11428323" cy="1233714"/>
          </a:xfrm>
          <a:custGeom>
            <a:avLst/>
            <a:gdLst>
              <a:gd name="csX0" fmla="*/ 0 w 11428323"/>
              <a:gd name="csY0" fmla="*/ 0 h 1233714"/>
              <a:gd name="csX1" fmla="*/ 672254 w 11428323"/>
              <a:gd name="csY1" fmla="*/ 0 h 1233714"/>
              <a:gd name="csX2" fmla="*/ 1001659 w 11428323"/>
              <a:gd name="csY2" fmla="*/ 0 h 1233714"/>
              <a:gd name="csX3" fmla="*/ 1445347 w 11428323"/>
              <a:gd name="csY3" fmla="*/ 0 h 1233714"/>
              <a:gd name="csX4" fmla="*/ 1889035 w 11428323"/>
              <a:gd name="csY4" fmla="*/ 0 h 1233714"/>
              <a:gd name="csX5" fmla="*/ 2789855 w 11428323"/>
              <a:gd name="csY5" fmla="*/ 0 h 1233714"/>
              <a:gd name="csX6" fmla="*/ 3462110 w 11428323"/>
              <a:gd name="csY6" fmla="*/ 0 h 1233714"/>
              <a:gd name="csX7" fmla="*/ 3791514 w 11428323"/>
              <a:gd name="csY7" fmla="*/ 0 h 1233714"/>
              <a:gd name="csX8" fmla="*/ 4692335 w 11428323"/>
              <a:gd name="csY8" fmla="*/ 0 h 1233714"/>
              <a:gd name="csX9" fmla="*/ 5478872 w 11428323"/>
              <a:gd name="csY9" fmla="*/ 0 h 1233714"/>
              <a:gd name="csX10" fmla="*/ 5922560 w 11428323"/>
              <a:gd name="csY10" fmla="*/ 0 h 1233714"/>
              <a:gd name="csX11" fmla="*/ 6709098 w 11428323"/>
              <a:gd name="csY11" fmla="*/ 0 h 1233714"/>
              <a:gd name="csX12" fmla="*/ 7495635 w 11428323"/>
              <a:gd name="csY12" fmla="*/ 0 h 1233714"/>
              <a:gd name="csX13" fmla="*/ 8167890 w 11428323"/>
              <a:gd name="csY13" fmla="*/ 0 h 1233714"/>
              <a:gd name="csX14" fmla="*/ 8497294 w 11428323"/>
              <a:gd name="csY14" fmla="*/ 0 h 1233714"/>
              <a:gd name="csX15" fmla="*/ 9055265 w 11428323"/>
              <a:gd name="csY15" fmla="*/ 0 h 1233714"/>
              <a:gd name="csX16" fmla="*/ 9613236 w 11428323"/>
              <a:gd name="csY16" fmla="*/ 0 h 1233714"/>
              <a:gd name="csX17" fmla="*/ 9942641 w 11428323"/>
              <a:gd name="csY17" fmla="*/ 0 h 1233714"/>
              <a:gd name="csX18" fmla="*/ 10729179 w 11428323"/>
              <a:gd name="csY18" fmla="*/ 0 h 1233714"/>
              <a:gd name="csX19" fmla="*/ 11428323 w 11428323"/>
              <a:gd name="csY19" fmla="*/ 0 h 1233714"/>
              <a:gd name="csX20" fmla="*/ 11428323 w 11428323"/>
              <a:gd name="csY20" fmla="*/ 592183 h 1233714"/>
              <a:gd name="csX21" fmla="*/ 11428323 w 11428323"/>
              <a:gd name="csY21" fmla="*/ 1233714 h 1233714"/>
              <a:gd name="csX22" fmla="*/ 10641785 w 11428323"/>
              <a:gd name="csY22" fmla="*/ 1233714 h 1233714"/>
              <a:gd name="csX23" fmla="*/ 10312381 w 11428323"/>
              <a:gd name="csY23" fmla="*/ 1233714 h 1233714"/>
              <a:gd name="csX24" fmla="*/ 9754410 w 11428323"/>
              <a:gd name="csY24" fmla="*/ 1233714 h 1233714"/>
              <a:gd name="csX25" fmla="*/ 8853589 w 11428323"/>
              <a:gd name="csY25" fmla="*/ 1233714 h 1233714"/>
              <a:gd name="csX26" fmla="*/ 8181335 w 11428323"/>
              <a:gd name="csY26" fmla="*/ 1233714 h 1233714"/>
              <a:gd name="csX27" fmla="*/ 7394797 w 11428323"/>
              <a:gd name="csY27" fmla="*/ 1233714 h 1233714"/>
              <a:gd name="csX28" fmla="*/ 7065393 w 11428323"/>
              <a:gd name="csY28" fmla="*/ 1233714 h 1233714"/>
              <a:gd name="csX29" fmla="*/ 6507422 w 11428323"/>
              <a:gd name="csY29" fmla="*/ 1233714 h 1233714"/>
              <a:gd name="csX30" fmla="*/ 5720884 w 11428323"/>
              <a:gd name="csY30" fmla="*/ 1233714 h 1233714"/>
              <a:gd name="csX31" fmla="*/ 5162913 w 11428323"/>
              <a:gd name="csY31" fmla="*/ 1233714 h 1233714"/>
              <a:gd name="csX32" fmla="*/ 4490659 w 11428323"/>
              <a:gd name="csY32" fmla="*/ 1233714 h 1233714"/>
              <a:gd name="csX33" fmla="*/ 4161254 w 11428323"/>
              <a:gd name="csY33" fmla="*/ 1233714 h 1233714"/>
              <a:gd name="csX34" fmla="*/ 3717566 w 11428323"/>
              <a:gd name="csY34" fmla="*/ 1233714 h 1233714"/>
              <a:gd name="csX35" fmla="*/ 3159595 w 11428323"/>
              <a:gd name="csY35" fmla="*/ 1233714 h 1233714"/>
              <a:gd name="csX36" fmla="*/ 2487341 w 11428323"/>
              <a:gd name="csY36" fmla="*/ 1233714 h 1233714"/>
              <a:gd name="csX37" fmla="*/ 1586520 w 11428323"/>
              <a:gd name="csY37" fmla="*/ 1233714 h 1233714"/>
              <a:gd name="csX38" fmla="*/ 799983 w 11428323"/>
              <a:gd name="csY38" fmla="*/ 1233714 h 1233714"/>
              <a:gd name="csX39" fmla="*/ 0 w 11428323"/>
              <a:gd name="csY39" fmla="*/ 1233714 h 1233714"/>
              <a:gd name="csX40" fmla="*/ 0 w 11428323"/>
              <a:gd name="csY40" fmla="*/ 592183 h 1233714"/>
              <a:gd name="csX41" fmla="*/ 0 w 11428323"/>
              <a:gd name="csY41" fmla="*/ 0 h 1233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1428323" h="1233714" fill="none" extrusionOk="0">
                <a:moveTo>
                  <a:pt x="0" y="0"/>
                </a:moveTo>
                <a:cubicBezTo>
                  <a:pt x="264833" y="32353"/>
                  <a:pt x="455185" y="-19648"/>
                  <a:pt x="672254" y="0"/>
                </a:cubicBezTo>
                <a:cubicBezTo>
                  <a:pt x="889323" y="19648"/>
                  <a:pt x="859051" y="-8123"/>
                  <a:pt x="1001659" y="0"/>
                </a:cubicBezTo>
                <a:cubicBezTo>
                  <a:pt x="1144268" y="8123"/>
                  <a:pt x="1321290" y="9844"/>
                  <a:pt x="1445347" y="0"/>
                </a:cubicBezTo>
                <a:cubicBezTo>
                  <a:pt x="1569404" y="-9844"/>
                  <a:pt x="1755984" y="-16211"/>
                  <a:pt x="1889035" y="0"/>
                </a:cubicBezTo>
                <a:cubicBezTo>
                  <a:pt x="2022086" y="16211"/>
                  <a:pt x="2397251" y="40086"/>
                  <a:pt x="2789855" y="0"/>
                </a:cubicBezTo>
                <a:cubicBezTo>
                  <a:pt x="3182459" y="-40086"/>
                  <a:pt x="3244076" y="9419"/>
                  <a:pt x="3462110" y="0"/>
                </a:cubicBezTo>
                <a:cubicBezTo>
                  <a:pt x="3680144" y="-9419"/>
                  <a:pt x="3638520" y="13630"/>
                  <a:pt x="3791514" y="0"/>
                </a:cubicBezTo>
                <a:cubicBezTo>
                  <a:pt x="3944508" y="-13630"/>
                  <a:pt x="4340306" y="39269"/>
                  <a:pt x="4692335" y="0"/>
                </a:cubicBezTo>
                <a:cubicBezTo>
                  <a:pt x="5044364" y="-39269"/>
                  <a:pt x="5148360" y="31561"/>
                  <a:pt x="5478872" y="0"/>
                </a:cubicBezTo>
                <a:cubicBezTo>
                  <a:pt x="5809384" y="-31561"/>
                  <a:pt x="5811114" y="-12513"/>
                  <a:pt x="5922560" y="0"/>
                </a:cubicBezTo>
                <a:cubicBezTo>
                  <a:pt x="6034006" y="12513"/>
                  <a:pt x="6367780" y="16647"/>
                  <a:pt x="6709098" y="0"/>
                </a:cubicBezTo>
                <a:cubicBezTo>
                  <a:pt x="7050416" y="-16647"/>
                  <a:pt x="7317862" y="-32193"/>
                  <a:pt x="7495635" y="0"/>
                </a:cubicBezTo>
                <a:cubicBezTo>
                  <a:pt x="7673408" y="32193"/>
                  <a:pt x="7905212" y="12432"/>
                  <a:pt x="8167890" y="0"/>
                </a:cubicBezTo>
                <a:cubicBezTo>
                  <a:pt x="8430569" y="-12432"/>
                  <a:pt x="8403068" y="-11152"/>
                  <a:pt x="8497294" y="0"/>
                </a:cubicBezTo>
                <a:cubicBezTo>
                  <a:pt x="8591520" y="11152"/>
                  <a:pt x="8889854" y="-8851"/>
                  <a:pt x="9055265" y="0"/>
                </a:cubicBezTo>
                <a:cubicBezTo>
                  <a:pt x="9220676" y="8851"/>
                  <a:pt x="9352114" y="-22460"/>
                  <a:pt x="9613236" y="0"/>
                </a:cubicBezTo>
                <a:cubicBezTo>
                  <a:pt x="9874358" y="22460"/>
                  <a:pt x="9837061" y="5956"/>
                  <a:pt x="9942641" y="0"/>
                </a:cubicBezTo>
                <a:cubicBezTo>
                  <a:pt x="10048221" y="-5956"/>
                  <a:pt x="10404073" y="33744"/>
                  <a:pt x="10729179" y="0"/>
                </a:cubicBezTo>
                <a:cubicBezTo>
                  <a:pt x="11054285" y="-33744"/>
                  <a:pt x="11254054" y="-8784"/>
                  <a:pt x="11428323" y="0"/>
                </a:cubicBezTo>
                <a:cubicBezTo>
                  <a:pt x="11450118" y="258848"/>
                  <a:pt x="11434896" y="465476"/>
                  <a:pt x="11428323" y="592183"/>
                </a:cubicBezTo>
                <a:cubicBezTo>
                  <a:pt x="11421750" y="718890"/>
                  <a:pt x="11411079" y="927262"/>
                  <a:pt x="11428323" y="1233714"/>
                </a:cubicBezTo>
                <a:cubicBezTo>
                  <a:pt x="11243913" y="1213120"/>
                  <a:pt x="10960905" y="1197313"/>
                  <a:pt x="10641785" y="1233714"/>
                </a:cubicBezTo>
                <a:cubicBezTo>
                  <a:pt x="10322665" y="1270115"/>
                  <a:pt x="10464957" y="1247199"/>
                  <a:pt x="10312381" y="1233714"/>
                </a:cubicBezTo>
                <a:cubicBezTo>
                  <a:pt x="10159805" y="1220229"/>
                  <a:pt x="9951429" y="1220250"/>
                  <a:pt x="9754410" y="1233714"/>
                </a:cubicBezTo>
                <a:cubicBezTo>
                  <a:pt x="9557391" y="1247178"/>
                  <a:pt x="9140109" y="1227003"/>
                  <a:pt x="8853589" y="1233714"/>
                </a:cubicBezTo>
                <a:cubicBezTo>
                  <a:pt x="8567069" y="1240425"/>
                  <a:pt x="8324288" y="1211117"/>
                  <a:pt x="8181335" y="1233714"/>
                </a:cubicBezTo>
                <a:cubicBezTo>
                  <a:pt x="8038382" y="1256311"/>
                  <a:pt x="7764920" y="1271277"/>
                  <a:pt x="7394797" y="1233714"/>
                </a:cubicBezTo>
                <a:cubicBezTo>
                  <a:pt x="7024674" y="1196151"/>
                  <a:pt x="7145255" y="1235742"/>
                  <a:pt x="7065393" y="1233714"/>
                </a:cubicBezTo>
                <a:cubicBezTo>
                  <a:pt x="6985531" y="1231686"/>
                  <a:pt x="6753551" y="1218448"/>
                  <a:pt x="6507422" y="1233714"/>
                </a:cubicBezTo>
                <a:cubicBezTo>
                  <a:pt x="6261293" y="1248980"/>
                  <a:pt x="6003215" y="1263404"/>
                  <a:pt x="5720884" y="1233714"/>
                </a:cubicBezTo>
                <a:cubicBezTo>
                  <a:pt x="5438553" y="1204024"/>
                  <a:pt x="5324633" y="1226345"/>
                  <a:pt x="5162913" y="1233714"/>
                </a:cubicBezTo>
                <a:cubicBezTo>
                  <a:pt x="5001193" y="1241083"/>
                  <a:pt x="4644361" y="1243758"/>
                  <a:pt x="4490659" y="1233714"/>
                </a:cubicBezTo>
                <a:cubicBezTo>
                  <a:pt x="4336957" y="1223670"/>
                  <a:pt x="4304508" y="1236725"/>
                  <a:pt x="4161254" y="1233714"/>
                </a:cubicBezTo>
                <a:cubicBezTo>
                  <a:pt x="4018000" y="1230703"/>
                  <a:pt x="3901214" y="1214976"/>
                  <a:pt x="3717566" y="1233714"/>
                </a:cubicBezTo>
                <a:cubicBezTo>
                  <a:pt x="3533918" y="1252452"/>
                  <a:pt x="3362295" y="1253923"/>
                  <a:pt x="3159595" y="1233714"/>
                </a:cubicBezTo>
                <a:cubicBezTo>
                  <a:pt x="2956895" y="1213505"/>
                  <a:pt x="2761308" y="1213274"/>
                  <a:pt x="2487341" y="1233714"/>
                </a:cubicBezTo>
                <a:cubicBezTo>
                  <a:pt x="2213374" y="1254154"/>
                  <a:pt x="1909608" y="1267339"/>
                  <a:pt x="1586520" y="1233714"/>
                </a:cubicBezTo>
                <a:cubicBezTo>
                  <a:pt x="1263432" y="1200089"/>
                  <a:pt x="1009483" y="1237776"/>
                  <a:pt x="799983" y="1233714"/>
                </a:cubicBezTo>
                <a:cubicBezTo>
                  <a:pt x="590483" y="1229652"/>
                  <a:pt x="181644" y="1225392"/>
                  <a:pt x="0" y="1233714"/>
                </a:cubicBezTo>
                <a:cubicBezTo>
                  <a:pt x="2550" y="1084975"/>
                  <a:pt x="-15795" y="808274"/>
                  <a:pt x="0" y="592183"/>
                </a:cubicBezTo>
                <a:cubicBezTo>
                  <a:pt x="15795" y="376092"/>
                  <a:pt x="25124" y="128191"/>
                  <a:pt x="0" y="0"/>
                </a:cubicBezTo>
                <a:close/>
              </a:path>
              <a:path w="11428323" h="1233714" stroke="0" extrusionOk="0">
                <a:moveTo>
                  <a:pt x="0" y="0"/>
                </a:moveTo>
                <a:cubicBezTo>
                  <a:pt x="214527" y="2663"/>
                  <a:pt x="311665" y="-21367"/>
                  <a:pt x="443688" y="0"/>
                </a:cubicBezTo>
                <a:cubicBezTo>
                  <a:pt x="575711" y="21367"/>
                  <a:pt x="929169" y="505"/>
                  <a:pt x="1115942" y="0"/>
                </a:cubicBezTo>
                <a:cubicBezTo>
                  <a:pt x="1302715" y="-505"/>
                  <a:pt x="1530228" y="6223"/>
                  <a:pt x="1673913" y="0"/>
                </a:cubicBezTo>
                <a:cubicBezTo>
                  <a:pt x="1817598" y="-6223"/>
                  <a:pt x="2149331" y="37490"/>
                  <a:pt x="2574734" y="0"/>
                </a:cubicBezTo>
                <a:cubicBezTo>
                  <a:pt x="3000137" y="-37490"/>
                  <a:pt x="2910947" y="15689"/>
                  <a:pt x="3132705" y="0"/>
                </a:cubicBezTo>
                <a:cubicBezTo>
                  <a:pt x="3354463" y="-15689"/>
                  <a:pt x="3367401" y="13118"/>
                  <a:pt x="3462110" y="0"/>
                </a:cubicBezTo>
                <a:cubicBezTo>
                  <a:pt x="3556819" y="-13118"/>
                  <a:pt x="3934045" y="-3867"/>
                  <a:pt x="4134364" y="0"/>
                </a:cubicBezTo>
                <a:cubicBezTo>
                  <a:pt x="4334683" y="3867"/>
                  <a:pt x="4401931" y="-2230"/>
                  <a:pt x="4578052" y="0"/>
                </a:cubicBezTo>
                <a:cubicBezTo>
                  <a:pt x="4754173" y="2230"/>
                  <a:pt x="4879174" y="-16988"/>
                  <a:pt x="5136023" y="0"/>
                </a:cubicBezTo>
                <a:cubicBezTo>
                  <a:pt x="5392872" y="16988"/>
                  <a:pt x="5316797" y="8156"/>
                  <a:pt x="5465427" y="0"/>
                </a:cubicBezTo>
                <a:cubicBezTo>
                  <a:pt x="5614057" y="-8156"/>
                  <a:pt x="5910811" y="-23586"/>
                  <a:pt x="6137682" y="0"/>
                </a:cubicBezTo>
                <a:cubicBezTo>
                  <a:pt x="6364553" y="23586"/>
                  <a:pt x="6306575" y="5749"/>
                  <a:pt x="6467086" y="0"/>
                </a:cubicBezTo>
                <a:cubicBezTo>
                  <a:pt x="6627597" y="-5749"/>
                  <a:pt x="6814634" y="29569"/>
                  <a:pt x="7139341" y="0"/>
                </a:cubicBezTo>
                <a:cubicBezTo>
                  <a:pt x="7464049" y="-29569"/>
                  <a:pt x="7483817" y="-1680"/>
                  <a:pt x="7697312" y="0"/>
                </a:cubicBezTo>
                <a:cubicBezTo>
                  <a:pt x="7910807" y="1680"/>
                  <a:pt x="7955736" y="12814"/>
                  <a:pt x="8026716" y="0"/>
                </a:cubicBezTo>
                <a:cubicBezTo>
                  <a:pt x="8097696" y="-12814"/>
                  <a:pt x="8438118" y="14983"/>
                  <a:pt x="8584687" y="0"/>
                </a:cubicBezTo>
                <a:cubicBezTo>
                  <a:pt x="8731256" y="-14983"/>
                  <a:pt x="8966563" y="28856"/>
                  <a:pt x="9256942" y="0"/>
                </a:cubicBezTo>
                <a:cubicBezTo>
                  <a:pt x="9547321" y="-28856"/>
                  <a:pt x="9562945" y="3096"/>
                  <a:pt x="9700629" y="0"/>
                </a:cubicBezTo>
                <a:cubicBezTo>
                  <a:pt x="9838313" y="-3096"/>
                  <a:pt x="10071963" y="-26616"/>
                  <a:pt x="10372884" y="0"/>
                </a:cubicBezTo>
                <a:cubicBezTo>
                  <a:pt x="10673806" y="26616"/>
                  <a:pt x="11032418" y="29432"/>
                  <a:pt x="11428323" y="0"/>
                </a:cubicBezTo>
                <a:cubicBezTo>
                  <a:pt x="11407606" y="140656"/>
                  <a:pt x="11419437" y="449865"/>
                  <a:pt x="11428323" y="579846"/>
                </a:cubicBezTo>
                <a:cubicBezTo>
                  <a:pt x="11437209" y="709827"/>
                  <a:pt x="11419179" y="1008690"/>
                  <a:pt x="11428323" y="1233714"/>
                </a:cubicBezTo>
                <a:cubicBezTo>
                  <a:pt x="11222992" y="1224255"/>
                  <a:pt x="10959756" y="1261814"/>
                  <a:pt x="10756069" y="1233714"/>
                </a:cubicBezTo>
                <a:cubicBezTo>
                  <a:pt x="10552382" y="1205614"/>
                  <a:pt x="10335096" y="1209403"/>
                  <a:pt x="10198098" y="1233714"/>
                </a:cubicBezTo>
                <a:cubicBezTo>
                  <a:pt x="10061100" y="1258025"/>
                  <a:pt x="9714056" y="1210090"/>
                  <a:pt x="9411560" y="1233714"/>
                </a:cubicBezTo>
                <a:cubicBezTo>
                  <a:pt x="9109064" y="1257338"/>
                  <a:pt x="9068820" y="1247374"/>
                  <a:pt x="8967872" y="1233714"/>
                </a:cubicBezTo>
                <a:cubicBezTo>
                  <a:pt x="8866924" y="1220054"/>
                  <a:pt x="8642935" y="1243653"/>
                  <a:pt x="8524184" y="1233714"/>
                </a:cubicBezTo>
                <a:cubicBezTo>
                  <a:pt x="8405433" y="1223775"/>
                  <a:pt x="8005321" y="1212983"/>
                  <a:pt x="7737647" y="1233714"/>
                </a:cubicBezTo>
                <a:cubicBezTo>
                  <a:pt x="7469973" y="1254445"/>
                  <a:pt x="7160219" y="1257478"/>
                  <a:pt x="6951109" y="1233714"/>
                </a:cubicBezTo>
                <a:cubicBezTo>
                  <a:pt x="6741999" y="1209950"/>
                  <a:pt x="6341180" y="1243840"/>
                  <a:pt x="6050289" y="1233714"/>
                </a:cubicBezTo>
                <a:cubicBezTo>
                  <a:pt x="5759398" y="1223588"/>
                  <a:pt x="5511451" y="1270283"/>
                  <a:pt x="5149468" y="1233714"/>
                </a:cubicBezTo>
                <a:cubicBezTo>
                  <a:pt x="4787485" y="1197145"/>
                  <a:pt x="4685155" y="1211205"/>
                  <a:pt x="4248647" y="1233714"/>
                </a:cubicBezTo>
                <a:cubicBezTo>
                  <a:pt x="3812139" y="1256223"/>
                  <a:pt x="3791339" y="1244168"/>
                  <a:pt x="3462110" y="1233714"/>
                </a:cubicBezTo>
                <a:cubicBezTo>
                  <a:pt x="3132881" y="1223260"/>
                  <a:pt x="2963904" y="1201549"/>
                  <a:pt x="2675572" y="1233714"/>
                </a:cubicBezTo>
                <a:cubicBezTo>
                  <a:pt x="2387240" y="1265879"/>
                  <a:pt x="2240835" y="1270044"/>
                  <a:pt x="1889035" y="1233714"/>
                </a:cubicBezTo>
                <a:cubicBezTo>
                  <a:pt x="1537235" y="1197384"/>
                  <a:pt x="1385513" y="1198140"/>
                  <a:pt x="988214" y="1233714"/>
                </a:cubicBezTo>
                <a:cubicBezTo>
                  <a:pt x="590915" y="1269288"/>
                  <a:pt x="203750" y="1248541"/>
                  <a:pt x="0" y="1233714"/>
                </a:cubicBezTo>
                <a:cubicBezTo>
                  <a:pt x="-1891" y="1053765"/>
                  <a:pt x="20515" y="834406"/>
                  <a:pt x="0" y="629194"/>
                </a:cubicBezTo>
                <a:cubicBezTo>
                  <a:pt x="-20515" y="423982"/>
                  <a:pt x="3711" y="153622"/>
                  <a:pt x="0" y="0"/>
                </a:cubicBezTo>
                <a:close/>
              </a:path>
            </a:pathLst>
          </a:custGeom>
          <a:ln>
            <a:extLst>
              <a:ext uri="{C807C97D-BFC1-408E-A445-0C87EB9F89A2}">
                <ask:lineSketchStyleProps xmlns:ask="http://schemas.microsoft.com/office/drawing/2018/sketchyshapes" sd="2033199928">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t>ｔ検定を用いて高さが同じかどうか検討しよう。</a:t>
            </a:r>
          </a:p>
        </p:txBody>
      </p:sp>
    </p:spTree>
    <p:extLst>
      <p:ext uri="{BB962C8B-B14F-4D97-AF65-F5344CB8AC3E}">
        <p14:creationId xmlns:p14="http://schemas.microsoft.com/office/powerpoint/2010/main" val="39202484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C09CB-EE98-B27A-B2EE-A334D58ECA1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ADA7388-E507-3B3B-B43F-2E99432798BD}"/>
              </a:ext>
            </a:extLst>
          </p:cNvPr>
          <p:cNvSpPr>
            <a:spLocks noGrp="1"/>
          </p:cNvSpPr>
          <p:nvPr>
            <p:ph type="title"/>
          </p:nvPr>
        </p:nvSpPr>
        <p:spPr>
          <a:xfrm>
            <a:off x="471714" y="178136"/>
            <a:ext cx="10058400" cy="1371600"/>
          </a:xfrm>
        </p:spPr>
        <p:txBody>
          <a:bodyPr/>
          <a:lstStyle/>
          <a:p>
            <a:r>
              <a:rPr kumimoji="1" lang="ja-JP" altLang="en-US" dirty="0"/>
              <a:t>使用例２</a:t>
            </a:r>
          </a:p>
        </p:txBody>
      </p:sp>
      <p:sp>
        <p:nvSpPr>
          <p:cNvPr id="3" name="タイトル 1">
            <a:extLst>
              <a:ext uri="{FF2B5EF4-FFF2-40B4-BE49-F238E27FC236}">
                <a16:creationId xmlns:a16="http://schemas.microsoft.com/office/drawing/2014/main" id="{C2298275-07D7-EDC3-7C35-5AE9D9F8D18E}"/>
              </a:ext>
            </a:extLst>
          </p:cNvPr>
          <p:cNvSpPr txBox="1">
            <a:spLocks/>
          </p:cNvSpPr>
          <p:nvPr/>
        </p:nvSpPr>
        <p:spPr>
          <a:xfrm>
            <a:off x="645886" y="1549736"/>
            <a:ext cx="10900228" cy="2293257"/>
          </a:xfrm>
          <a:custGeom>
            <a:avLst/>
            <a:gdLst>
              <a:gd name="csX0" fmla="*/ 0 w 10900228"/>
              <a:gd name="csY0" fmla="*/ 0 h 2293257"/>
              <a:gd name="csX1" fmla="*/ 355692 w 10900228"/>
              <a:gd name="csY1" fmla="*/ 0 h 2293257"/>
              <a:gd name="csX2" fmla="*/ 1038390 w 10900228"/>
              <a:gd name="csY2" fmla="*/ 0 h 2293257"/>
              <a:gd name="csX3" fmla="*/ 1830091 w 10900228"/>
              <a:gd name="csY3" fmla="*/ 0 h 2293257"/>
              <a:gd name="csX4" fmla="*/ 2621792 w 10900228"/>
              <a:gd name="csY4" fmla="*/ 0 h 2293257"/>
              <a:gd name="csX5" fmla="*/ 3195488 w 10900228"/>
              <a:gd name="csY5" fmla="*/ 0 h 2293257"/>
              <a:gd name="csX6" fmla="*/ 3442177 w 10900228"/>
              <a:gd name="csY6" fmla="*/ 0 h 2293257"/>
              <a:gd name="csX7" fmla="*/ 4233878 w 10900228"/>
              <a:gd name="csY7" fmla="*/ 0 h 2293257"/>
              <a:gd name="csX8" fmla="*/ 4589570 w 10900228"/>
              <a:gd name="csY8" fmla="*/ 0 h 2293257"/>
              <a:gd name="csX9" fmla="*/ 5272268 w 10900228"/>
              <a:gd name="csY9" fmla="*/ 0 h 2293257"/>
              <a:gd name="csX10" fmla="*/ 5736962 w 10900228"/>
              <a:gd name="csY10" fmla="*/ 0 h 2293257"/>
              <a:gd name="csX11" fmla="*/ 6419661 w 10900228"/>
              <a:gd name="csY11" fmla="*/ 0 h 2293257"/>
              <a:gd name="csX12" fmla="*/ 6993357 w 10900228"/>
              <a:gd name="csY12" fmla="*/ 0 h 2293257"/>
              <a:gd name="csX13" fmla="*/ 7349048 w 10900228"/>
              <a:gd name="csY13" fmla="*/ 0 h 2293257"/>
              <a:gd name="csX14" fmla="*/ 7922745 w 10900228"/>
              <a:gd name="csY14" fmla="*/ 0 h 2293257"/>
              <a:gd name="csX15" fmla="*/ 8496441 w 10900228"/>
              <a:gd name="csY15" fmla="*/ 0 h 2293257"/>
              <a:gd name="csX16" fmla="*/ 8743130 w 10900228"/>
              <a:gd name="csY16" fmla="*/ 0 h 2293257"/>
              <a:gd name="csX17" fmla="*/ 9207824 w 10900228"/>
              <a:gd name="csY17" fmla="*/ 0 h 2293257"/>
              <a:gd name="csX18" fmla="*/ 9563516 w 10900228"/>
              <a:gd name="csY18" fmla="*/ 0 h 2293257"/>
              <a:gd name="csX19" fmla="*/ 10355217 w 10900228"/>
              <a:gd name="csY19" fmla="*/ 0 h 2293257"/>
              <a:gd name="csX20" fmla="*/ 10900228 w 10900228"/>
              <a:gd name="csY20" fmla="*/ 0 h 2293257"/>
              <a:gd name="csX21" fmla="*/ 10900228 w 10900228"/>
              <a:gd name="csY21" fmla="*/ 619179 h 2293257"/>
              <a:gd name="csX22" fmla="*/ 10900228 w 10900228"/>
              <a:gd name="csY22" fmla="*/ 1169561 h 2293257"/>
              <a:gd name="csX23" fmla="*/ 10900228 w 10900228"/>
              <a:gd name="csY23" fmla="*/ 1674078 h 2293257"/>
              <a:gd name="csX24" fmla="*/ 10900228 w 10900228"/>
              <a:gd name="csY24" fmla="*/ 2293257 h 2293257"/>
              <a:gd name="csX25" fmla="*/ 10217530 w 10900228"/>
              <a:gd name="csY25" fmla="*/ 2293257 h 2293257"/>
              <a:gd name="csX26" fmla="*/ 9752836 w 10900228"/>
              <a:gd name="csY26" fmla="*/ 2293257 h 2293257"/>
              <a:gd name="csX27" fmla="*/ 9397144 w 10900228"/>
              <a:gd name="csY27" fmla="*/ 2293257 h 2293257"/>
              <a:gd name="csX28" fmla="*/ 8932450 w 10900228"/>
              <a:gd name="csY28" fmla="*/ 2293257 h 2293257"/>
              <a:gd name="csX29" fmla="*/ 8249752 w 10900228"/>
              <a:gd name="csY29" fmla="*/ 2293257 h 2293257"/>
              <a:gd name="csX30" fmla="*/ 8003062 w 10900228"/>
              <a:gd name="csY30" fmla="*/ 2293257 h 2293257"/>
              <a:gd name="csX31" fmla="*/ 7756373 w 10900228"/>
              <a:gd name="csY31" fmla="*/ 2293257 h 2293257"/>
              <a:gd name="csX32" fmla="*/ 6964672 w 10900228"/>
              <a:gd name="csY32" fmla="*/ 2293257 h 2293257"/>
              <a:gd name="csX33" fmla="*/ 6281974 w 10900228"/>
              <a:gd name="csY33" fmla="*/ 2293257 h 2293257"/>
              <a:gd name="csX34" fmla="*/ 5708277 w 10900228"/>
              <a:gd name="csY34" fmla="*/ 2293257 h 2293257"/>
              <a:gd name="csX35" fmla="*/ 5134581 w 10900228"/>
              <a:gd name="csY35" fmla="*/ 2293257 h 2293257"/>
              <a:gd name="csX36" fmla="*/ 4669887 w 10900228"/>
              <a:gd name="csY36" fmla="*/ 2293257 h 2293257"/>
              <a:gd name="csX37" fmla="*/ 4314196 w 10900228"/>
              <a:gd name="csY37" fmla="*/ 2293257 h 2293257"/>
              <a:gd name="csX38" fmla="*/ 3522495 w 10900228"/>
              <a:gd name="csY38" fmla="*/ 2293257 h 2293257"/>
              <a:gd name="csX39" fmla="*/ 2839796 w 10900228"/>
              <a:gd name="csY39" fmla="*/ 2293257 h 2293257"/>
              <a:gd name="csX40" fmla="*/ 2048095 w 10900228"/>
              <a:gd name="csY40" fmla="*/ 2293257 h 2293257"/>
              <a:gd name="csX41" fmla="*/ 1365397 w 10900228"/>
              <a:gd name="csY41" fmla="*/ 2293257 h 2293257"/>
              <a:gd name="csX42" fmla="*/ 573696 w 10900228"/>
              <a:gd name="csY42" fmla="*/ 2293257 h 2293257"/>
              <a:gd name="csX43" fmla="*/ 0 w 10900228"/>
              <a:gd name="csY43" fmla="*/ 2293257 h 2293257"/>
              <a:gd name="csX44" fmla="*/ 0 w 10900228"/>
              <a:gd name="csY44" fmla="*/ 1765808 h 2293257"/>
              <a:gd name="csX45" fmla="*/ 0 w 10900228"/>
              <a:gd name="csY45" fmla="*/ 1192494 h 2293257"/>
              <a:gd name="csX46" fmla="*/ 0 w 10900228"/>
              <a:gd name="csY46" fmla="*/ 687977 h 2293257"/>
              <a:gd name="csX47" fmla="*/ 0 w 10900228"/>
              <a:gd name="csY47" fmla="*/ 0 h 22932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0900228" h="2293257" fill="none" extrusionOk="0">
                <a:moveTo>
                  <a:pt x="0" y="0"/>
                </a:moveTo>
                <a:cubicBezTo>
                  <a:pt x="137556" y="-41603"/>
                  <a:pt x="266944" y="30843"/>
                  <a:pt x="355692" y="0"/>
                </a:cubicBezTo>
                <a:cubicBezTo>
                  <a:pt x="444440" y="-30843"/>
                  <a:pt x="818017" y="23690"/>
                  <a:pt x="1038390" y="0"/>
                </a:cubicBezTo>
                <a:cubicBezTo>
                  <a:pt x="1258763" y="-23690"/>
                  <a:pt x="1562423" y="78450"/>
                  <a:pt x="1830091" y="0"/>
                </a:cubicBezTo>
                <a:cubicBezTo>
                  <a:pt x="2097759" y="-78450"/>
                  <a:pt x="2271871" y="23626"/>
                  <a:pt x="2621792" y="0"/>
                </a:cubicBezTo>
                <a:cubicBezTo>
                  <a:pt x="2971713" y="-23626"/>
                  <a:pt x="2912338" y="17781"/>
                  <a:pt x="3195488" y="0"/>
                </a:cubicBezTo>
                <a:cubicBezTo>
                  <a:pt x="3478638" y="-17781"/>
                  <a:pt x="3338980" y="14850"/>
                  <a:pt x="3442177" y="0"/>
                </a:cubicBezTo>
                <a:cubicBezTo>
                  <a:pt x="3545374" y="-14850"/>
                  <a:pt x="3863219" y="5241"/>
                  <a:pt x="4233878" y="0"/>
                </a:cubicBezTo>
                <a:cubicBezTo>
                  <a:pt x="4604537" y="-5241"/>
                  <a:pt x="4469827" y="15737"/>
                  <a:pt x="4589570" y="0"/>
                </a:cubicBezTo>
                <a:cubicBezTo>
                  <a:pt x="4709313" y="-15737"/>
                  <a:pt x="4977433" y="65134"/>
                  <a:pt x="5272268" y="0"/>
                </a:cubicBezTo>
                <a:cubicBezTo>
                  <a:pt x="5567103" y="-65134"/>
                  <a:pt x="5591293" y="44606"/>
                  <a:pt x="5736962" y="0"/>
                </a:cubicBezTo>
                <a:cubicBezTo>
                  <a:pt x="5882631" y="-44606"/>
                  <a:pt x="6175019" y="16525"/>
                  <a:pt x="6419661" y="0"/>
                </a:cubicBezTo>
                <a:cubicBezTo>
                  <a:pt x="6664303" y="-16525"/>
                  <a:pt x="6813294" y="7686"/>
                  <a:pt x="6993357" y="0"/>
                </a:cubicBezTo>
                <a:cubicBezTo>
                  <a:pt x="7173420" y="-7686"/>
                  <a:pt x="7218637" y="25271"/>
                  <a:pt x="7349048" y="0"/>
                </a:cubicBezTo>
                <a:cubicBezTo>
                  <a:pt x="7479459" y="-25271"/>
                  <a:pt x="7670137" y="17853"/>
                  <a:pt x="7922745" y="0"/>
                </a:cubicBezTo>
                <a:cubicBezTo>
                  <a:pt x="8175353" y="-17853"/>
                  <a:pt x="8225143" y="35091"/>
                  <a:pt x="8496441" y="0"/>
                </a:cubicBezTo>
                <a:cubicBezTo>
                  <a:pt x="8767739" y="-35091"/>
                  <a:pt x="8622029" y="19514"/>
                  <a:pt x="8743130" y="0"/>
                </a:cubicBezTo>
                <a:cubicBezTo>
                  <a:pt x="8864231" y="-19514"/>
                  <a:pt x="9019597" y="16447"/>
                  <a:pt x="9207824" y="0"/>
                </a:cubicBezTo>
                <a:cubicBezTo>
                  <a:pt x="9396051" y="-16447"/>
                  <a:pt x="9409177" y="2845"/>
                  <a:pt x="9563516" y="0"/>
                </a:cubicBezTo>
                <a:cubicBezTo>
                  <a:pt x="9717855" y="-2845"/>
                  <a:pt x="10059634" y="4895"/>
                  <a:pt x="10355217" y="0"/>
                </a:cubicBezTo>
                <a:cubicBezTo>
                  <a:pt x="10650800" y="-4895"/>
                  <a:pt x="10739040" y="3012"/>
                  <a:pt x="10900228" y="0"/>
                </a:cubicBezTo>
                <a:cubicBezTo>
                  <a:pt x="10960526" y="129485"/>
                  <a:pt x="10862672" y="413744"/>
                  <a:pt x="10900228" y="619179"/>
                </a:cubicBezTo>
                <a:cubicBezTo>
                  <a:pt x="10937784" y="824614"/>
                  <a:pt x="10874891" y="1056927"/>
                  <a:pt x="10900228" y="1169561"/>
                </a:cubicBezTo>
                <a:cubicBezTo>
                  <a:pt x="10925565" y="1282195"/>
                  <a:pt x="10878886" y="1516458"/>
                  <a:pt x="10900228" y="1674078"/>
                </a:cubicBezTo>
                <a:cubicBezTo>
                  <a:pt x="10921570" y="1831698"/>
                  <a:pt x="10867694" y="2120919"/>
                  <a:pt x="10900228" y="2293257"/>
                </a:cubicBezTo>
                <a:cubicBezTo>
                  <a:pt x="10667834" y="2347620"/>
                  <a:pt x="10479677" y="2264230"/>
                  <a:pt x="10217530" y="2293257"/>
                </a:cubicBezTo>
                <a:cubicBezTo>
                  <a:pt x="9955383" y="2322284"/>
                  <a:pt x="9943862" y="2275317"/>
                  <a:pt x="9752836" y="2293257"/>
                </a:cubicBezTo>
                <a:cubicBezTo>
                  <a:pt x="9561810" y="2311197"/>
                  <a:pt x="9546318" y="2288095"/>
                  <a:pt x="9397144" y="2293257"/>
                </a:cubicBezTo>
                <a:cubicBezTo>
                  <a:pt x="9247970" y="2298419"/>
                  <a:pt x="9028763" y="2251980"/>
                  <a:pt x="8932450" y="2293257"/>
                </a:cubicBezTo>
                <a:cubicBezTo>
                  <a:pt x="8836137" y="2334534"/>
                  <a:pt x="8575008" y="2271146"/>
                  <a:pt x="8249752" y="2293257"/>
                </a:cubicBezTo>
                <a:cubicBezTo>
                  <a:pt x="7924496" y="2315368"/>
                  <a:pt x="8089974" y="2286025"/>
                  <a:pt x="8003062" y="2293257"/>
                </a:cubicBezTo>
                <a:cubicBezTo>
                  <a:pt x="7916150" y="2300489"/>
                  <a:pt x="7868253" y="2290714"/>
                  <a:pt x="7756373" y="2293257"/>
                </a:cubicBezTo>
                <a:cubicBezTo>
                  <a:pt x="7644493" y="2295800"/>
                  <a:pt x="7157111" y="2227826"/>
                  <a:pt x="6964672" y="2293257"/>
                </a:cubicBezTo>
                <a:cubicBezTo>
                  <a:pt x="6772233" y="2358688"/>
                  <a:pt x="6552035" y="2240005"/>
                  <a:pt x="6281974" y="2293257"/>
                </a:cubicBezTo>
                <a:cubicBezTo>
                  <a:pt x="6011913" y="2346509"/>
                  <a:pt x="5981682" y="2292387"/>
                  <a:pt x="5708277" y="2293257"/>
                </a:cubicBezTo>
                <a:cubicBezTo>
                  <a:pt x="5434872" y="2294127"/>
                  <a:pt x="5410590" y="2274482"/>
                  <a:pt x="5134581" y="2293257"/>
                </a:cubicBezTo>
                <a:cubicBezTo>
                  <a:pt x="4858572" y="2312032"/>
                  <a:pt x="4801760" y="2281500"/>
                  <a:pt x="4669887" y="2293257"/>
                </a:cubicBezTo>
                <a:cubicBezTo>
                  <a:pt x="4538014" y="2305014"/>
                  <a:pt x="4403965" y="2267714"/>
                  <a:pt x="4314196" y="2293257"/>
                </a:cubicBezTo>
                <a:cubicBezTo>
                  <a:pt x="4224427" y="2318800"/>
                  <a:pt x="3916596" y="2278678"/>
                  <a:pt x="3522495" y="2293257"/>
                </a:cubicBezTo>
                <a:cubicBezTo>
                  <a:pt x="3128394" y="2307836"/>
                  <a:pt x="3110008" y="2214240"/>
                  <a:pt x="2839796" y="2293257"/>
                </a:cubicBezTo>
                <a:cubicBezTo>
                  <a:pt x="2569584" y="2372274"/>
                  <a:pt x="2379390" y="2235209"/>
                  <a:pt x="2048095" y="2293257"/>
                </a:cubicBezTo>
                <a:cubicBezTo>
                  <a:pt x="1716800" y="2351305"/>
                  <a:pt x="1705345" y="2278490"/>
                  <a:pt x="1365397" y="2293257"/>
                </a:cubicBezTo>
                <a:cubicBezTo>
                  <a:pt x="1025449" y="2308024"/>
                  <a:pt x="774136" y="2251319"/>
                  <a:pt x="573696" y="2293257"/>
                </a:cubicBezTo>
                <a:cubicBezTo>
                  <a:pt x="373256" y="2335195"/>
                  <a:pt x="207537" y="2233115"/>
                  <a:pt x="0" y="2293257"/>
                </a:cubicBezTo>
                <a:cubicBezTo>
                  <a:pt x="-11402" y="2127244"/>
                  <a:pt x="32981" y="1900147"/>
                  <a:pt x="0" y="1765808"/>
                </a:cubicBezTo>
                <a:cubicBezTo>
                  <a:pt x="-32981" y="1631469"/>
                  <a:pt x="26242" y="1454550"/>
                  <a:pt x="0" y="1192494"/>
                </a:cubicBezTo>
                <a:cubicBezTo>
                  <a:pt x="-26242" y="930438"/>
                  <a:pt x="18545" y="889142"/>
                  <a:pt x="0" y="687977"/>
                </a:cubicBezTo>
                <a:cubicBezTo>
                  <a:pt x="-18545" y="486812"/>
                  <a:pt x="41963" y="289224"/>
                  <a:pt x="0" y="0"/>
                </a:cubicBezTo>
                <a:close/>
              </a:path>
              <a:path w="10900228" h="2293257" stroke="0" extrusionOk="0">
                <a:moveTo>
                  <a:pt x="0" y="0"/>
                </a:moveTo>
                <a:cubicBezTo>
                  <a:pt x="84982" y="-22910"/>
                  <a:pt x="133397" y="11941"/>
                  <a:pt x="246689" y="0"/>
                </a:cubicBezTo>
                <a:cubicBezTo>
                  <a:pt x="359981" y="-11941"/>
                  <a:pt x="773643" y="2282"/>
                  <a:pt x="929388" y="0"/>
                </a:cubicBezTo>
                <a:cubicBezTo>
                  <a:pt x="1085133" y="-2282"/>
                  <a:pt x="1299168" y="34170"/>
                  <a:pt x="1394082" y="0"/>
                </a:cubicBezTo>
                <a:cubicBezTo>
                  <a:pt x="1488996" y="-34170"/>
                  <a:pt x="1781857" y="64467"/>
                  <a:pt x="1967778" y="0"/>
                </a:cubicBezTo>
                <a:cubicBezTo>
                  <a:pt x="2153699" y="-64467"/>
                  <a:pt x="2325479" y="8513"/>
                  <a:pt x="2541474" y="0"/>
                </a:cubicBezTo>
                <a:cubicBezTo>
                  <a:pt x="2757469" y="-8513"/>
                  <a:pt x="2758343" y="38936"/>
                  <a:pt x="2897166" y="0"/>
                </a:cubicBezTo>
                <a:cubicBezTo>
                  <a:pt x="3035989" y="-38936"/>
                  <a:pt x="3310058" y="62471"/>
                  <a:pt x="3579864" y="0"/>
                </a:cubicBezTo>
                <a:cubicBezTo>
                  <a:pt x="3849670" y="-62471"/>
                  <a:pt x="3794050" y="26920"/>
                  <a:pt x="3935556" y="0"/>
                </a:cubicBezTo>
                <a:cubicBezTo>
                  <a:pt x="4077062" y="-26920"/>
                  <a:pt x="4395357" y="92600"/>
                  <a:pt x="4727257" y="0"/>
                </a:cubicBezTo>
                <a:cubicBezTo>
                  <a:pt x="5059157" y="-92600"/>
                  <a:pt x="5066486" y="8304"/>
                  <a:pt x="5191951" y="0"/>
                </a:cubicBezTo>
                <a:cubicBezTo>
                  <a:pt x="5317416" y="-8304"/>
                  <a:pt x="5590687" y="72685"/>
                  <a:pt x="5874649" y="0"/>
                </a:cubicBezTo>
                <a:cubicBezTo>
                  <a:pt x="6158611" y="-72685"/>
                  <a:pt x="6151894" y="9496"/>
                  <a:pt x="6230341" y="0"/>
                </a:cubicBezTo>
                <a:cubicBezTo>
                  <a:pt x="6308788" y="-9496"/>
                  <a:pt x="6626853" y="67956"/>
                  <a:pt x="7022042" y="0"/>
                </a:cubicBezTo>
                <a:cubicBezTo>
                  <a:pt x="7417231" y="-67956"/>
                  <a:pt x="7432179" y="41374"/>
                  <a:pt x="7704740" y="0"/>
                </a:cubicBezTo>
                <a:cubicBezTo>
                  <a:pt x="7977301" y="-41374"/>
                  <a:pt x="8204133" y="74136"/>
                  <a:pt x="8387439" y="0"/>
                </a:cubicBezTo>
                <a:cubicBezTo>
                  <a:pt x="8570745" y="-74136"/>
                  <a:pt x="8645009" y="29193"/>
                  <a:pt x="8852133" y="0"/>
                </a:cubicBezTo>
                <a:cubicBezTo>
                  <a:pt x="9059257" y="-29193"/>
                  <a:pt x="9133773" y="37815"/>
                  <a:pt x="9207824" y="0"/>
                </a:cubicBezTo>
                <a:cubicBezTo>
                  <a:pt x="9281875" y="-37815"/>
                  <a:pt x="9803575" y="3141"/>
                  <a:pt x="9999525" y="0"/>
                </a:cubicBezTo>
                <a:cubicBezTo>
                  <a:pt x="10195475" y="-3141"/>
                  <a:pt x="10527274" y="35386"/>
                  <a:pt x="10900228" y="0"/>
                </a:cubicBezTo>
                <a:cubicBezTo>
                  <a:pt x="10908540" y="184967"/>
                  <a:pt x="10863263" y="466201"/>
                  <a:pt x="10900228" y="619179"/>
                </a:cubicBezTo>
                <a:cubicBezTo>
                  <a:pt x="10937193" y="772157"/>
                  <a:pt x="10863182" y="1052050"/>
                  <a:pt x="10900228" y="1215426"/>
                </a:cubicBezTo>
                <a:cubicBezTo>
                  <a:pt x="10937274" y="1378802"/>
                  <a:pt x="10797508" y="1923937"/>
                  <a:pt x="10900228" y="2293257"/>
                </a:cubicBezTo>
                <a:cubicBezTo>
                  <a:pt x="10716121" y="2333902"/>
                  <a:pt x="10446001" y="2243150"/>
                  <a:pt x="10217530" y="2293257"/>
                </a:cubicBezTo>
                <a:cubicBezTo>
                  <a:pt x="9989059" y="2343364"/>
                  <a:pt x="9977963" y="2281964"/>
                  <a:pt x="9752836" y="2293257"/>
                </a:cubicBezTo>
                <a:cubicBezTo>
                  <a:pt x="9527709" y="2304550"/>
                  <a:pt x="9403470" y="2265732"/>
                  <a:pt x="9179139" y="2293257"/>
                </a:cubicBezTo>
                <a:cubicBezTo>
                  <a:pt x="8954808" y="2320782"/>
                  <a:pt x="8955151" y="2287050"/>
                  <a:pt x="8823448" y="2293257"/>
                </a:cubicBezTo>
                <a:cubicBezTo>
                  <a:pt x="8691745" y="2299464"/>
                  <a:pt x="8214226" y="2211816"/>
                  <a:pt x="8031747" y="2293257"/>
                </a:cubicBezTo>
                <a:cubicBezTo>
                  <a:pt x="7849268" y="2374698"/>
                  <a:pt x="7598567" y="2292211"/>
                  <a:pt x="7458051" y="2293257"/>
                </a:cubicBezTo>
                <a:cubicBezTo>
                  <a:pt x="7317535" y="2294303"/>
                  <a:pt x="6844929" y="2283554"/>
                  <a:pt x="6666350" y="2293257"/>
                </a:cubicBezTo>
                <a:cubicBezTo>
                  <a:pt x="6487771" y="2302960"/>
                  <a:pt x="6470918" y="2265822"/>
                  <a:pt x="6419661" y="2293257"/>
                </a:cubicBezTo>
                <a:cubicBezTo>
                  <a:pt x="6368404" y="2320692"/>
                  <a:pt x="6139653" y="2257110"/>
                  <a:pt x="6063969" y="2293257"/>
                </a:cubicBezTo>
                <a:cubicBezTo>
                  <a:pt x="5988285" y="2329404"/>
                  <a:pt x="5436697" y="2274522"/>
                  <a:pt x="5272268" y="2293257"/>
                </a:cubicBezTo>
                <a:cubicBezTo>
                  <a:pt x="5107839" y="2311992"/>
                  <a:pt x="4967505" y="2273955"/>
                  <a:pt x="4807574" y="2293257"/>
                </a:cubicBezTo>
                <a:cubicBezTo>
                  <a:pt x="4647643" y="2312559"/>
                  <a:pt x="4296422" y="2254625"/>
                  <a:pt x="4124876" y="2293257"/>
                </a:cubicBezTo>
                <a:cubicBezTo>
                  <a:pt x="3953330" y="2331889"/>
                  <a:pt x="3797684" y="2241283"/>
                  <a:pt x="3551180" y="2293257"/>
                </a:cubicBezTo>
                <a:cubicBezTo>
                  <a:pt x="3304676" y="2345231"/>
                  <a:pt x="3418427" y="2290294"/>
                  <a:pt x="3304490" y="2293257"/>
                </a:cubicBezTo>
                <a:cubicBezTo>
                  <a:pt x="3190553" y="2296220"/>
                  <a:pt x="3000571" y="2238860"/>
                  <a:pt x="2730794" y="2293257"/>
                </a:cubicBezTo>
                <a:cubicBezTo>
                  <a:pt x="2461017" y="2347654"/>
                  <a:pt x="2535957" y="2276402"/>
                  <a:pt x="2375102" y="2293257"/>
                </a:cubicBezTo>
                <a:cubicBezTo>
                  <a:pt x="2214247" y="2310112"/>
                  <a:pt x="1959381" y="2269149"/>
                  <a:pt x="1583402" y="2293257"/>
                </a:cubicBezTo>
                <a:cubicBezTo>
                  <a:pt x="1207423" y="2317365"/>
                  <a:pt x="1226971" y="2246249"/>
                  <a:pt x="1009705" y="2293257"/>
                </a:cubicBezTo>
                <a:cubicBezTo>
                  <a:pt x="792439" y="2340265"/>
                  <a:pt x="826393" y="2275194"/>
                  <a:pt x="763016" y="2293257"/>
                </a:cubicBezTo>
                <a:cubicBezTo>
                  <a:pt x="699639" y="2311320"/>
                  <a:pt x="210558" y="2246635"/>
                  <a:pt x="0" y="2293257"/>
                </a:cubicBezTo>
                <a:cubicBezTo>
                  <a:pt x="-31873" y="2161917"/>
                  <a:pt x="46704" y="1989639"/>
                  <a:pt x="0" y="1719943"/>
                </a:cubicBezTo>
                <a:cubicBezTo>
                  <a:pt x="-46704" y="1450247"/>
                  <a:pt x="8913" y="1456476"/>
                  <a:pt x="0" y="1215426"/>
                </a:cubicBezTo>
                <a:cubicBezTo>
                  <a:pt x="-8913" y="974376"/>
                  <a:pt x="7460" y="815141"/>
                  <a:pt x="0" y="665045"/>
                </a:cubicBezTo>
                <a:cubicBezTo>
                  <a:pt x="-7460" y="514949"/>
                  <a:pt x="19250" y="329304"/>
                  <a:pt x="0" y="0"/>
                </a:cubicBezTo>
                <a:close/>
              </a:path>
            </a:pathLst>
          </a:custGeom>
          <a:ln>
            <a:solidFill>
              <a:schemeClr val="tx1"/>
            </a:solidFill>
            <a:extLst>
              <a:ext uri="{C807C97D-BFC1-408E-A445-0C87EB9F89A2}">
                <ask:lineSketchStyleProps xmlns:ask="http://schemas.microsoft.com/office/drawing/2018/sketchyshapes" sd="4154401405">
                  <a:prstGeom prst="rect">
                    <a:avLst/>
                  </a:prstGeom>
                  <ask:type>
                    <ask:lineSketchScribble/>
                  </ask:type>
                </ask:lineSketchStyleProps>
              </a:ext>
            </a:extLst>
          </a:ln>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endParaRPr kumimoji="1" lang="ja-JP" altLang="en-US" sz="3200" dirty="0"/>
          </a:p>
        </p:txBody>
      </p:sp>
      <p:sp>
        <p:nvSpPr>
          <p:cNvPr id="4" name="矢印: 下 3">
            <a:extLst>
              <a:ext uri="{FF2B5EF4-FFF2-40B4-BE49-F238E27FC236}">
                <a16:creationId xmlns:a16="http://schemas.microsoft.com/office/drawing/2014/main" id="{C5E11306-E369-074C-EF4F-22233304FCA4}"/>
              </a:ext>
            </a:extLst>
          </p:cNvPr>
          <p:cNvSpPr/>
          <p:nvPr/>
        </p:nvSpPr>
        <p:spPr>
          <a:xfrm>
            <a:off x="5268686" y="4165600"/>
            <a:ext cx="827314" cy="65314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8E6830F7-939F-721F-6B35-BE62904A231E}"/>
              </a:ext>
            </a:extLst>
          </p:cNvPr>
          <p:cNvSpPr/>
          <p:nvPr/>
        </p:nvSpPr>
        <p:spPr>
          <a:xfrm>
            <a:off x="645887" y="5021943"/>
            <a:ext cx="11096170" cy="1233714"/>
          </a:xfrm>
          <a:custGeom>
            <a:avLst/>
            <a:gdLst>
              <a:gd name="csX0" fmla="*/ 0 w 11096170"/>
              <a:gd name="csY0" fmla="*/ 0 h 1233714"/>
              <a:gd name="csX1" fmla="*/ 804472 w 11096170"/>
              <a:gd name="csY1" fmla="*/ 0 h 1233714"/>
              <a:gd name="csX2" fmla="*/ 1165098 w 11096170"/>
              <a:gd name="csY2" fmla="*/ 0 h 1233714"/>
              <a:gd name="csX3" fmla="*/ 1525723 w 11096170"/>
              <a:gd name="csY3" fmla="*/ 0 h 1233714"/>
              <a:gd name="csX4" fmla="*/ 1997311 w 11096170"/>
              <a:gd name="csY4" fmla="*/ 0 h 1233714"/>
              <a:gd name="csX5" fmla="*/ 2468898 w 11096170"/>
              <a:gd name="csY5" fmla="*/ 0 h 1233714"/>
              <a:gd name="csX6" fmla="*/ 3384332 w 11096170"/>
              <a:gd name="csY6" fmla="*/ 0 h 1233714"/>
              <a:gd name="csX7" fmla="*/ 4077842 w 11096170"/>
              <a:gd name="csY7" fmla="*/ 0 h 1233714"/>
              <a:gd name="csX8" fmla="*/ 4438468 w 11096170"/>
              <a:gd name="csY8" fmla="*/ 0 h 1233714"/>
              <a:gd name="csX9" fmla="*/ 5353902 w 11096170"/>
              <a:gd name="csY9" fmla="*/ 0 h 1233714"/>
              <a:gd name="csX10" fmla="*/ 6158374 w 11096170"/>
              <a:gd name="csY10" fmla="*/ 0 h 1233714"/>
              <a:gd name="csX11" fmla="*/ 6629962 w 11096170"/>
              <a:gd name="csY11" fmla="*/ 0 h 1233714"/>
              <a:gd name="csX12" fmla="*/ 7434434 w 11096170"/>
              <a:gd name="csY12" fmla="*/ 0 h 1233714"/>
              <a:gd name="csX13" fmla="*/ 8238906 w 11096170"/>
              <a:gd name="csY13" fmla="*/ 0 h 1233714"/>
              <a:gd name="csX14" fmla="*/ 8932417 w 11096170"/>
              <a:gd name="csY14" fmla="*/ 0 h 1233714"/>
              <a:gd name="csX15" fmla="*/ 9293042 w 11096170"/>
              <a:gd name="csY15" fmla="*/ 0 h 1233714"/>
              <a:gd name="csX16" fmla="*/ 9875591 w 11096170"/>
              <a:gd name="csY16" fmla="*/ 0 h 1233714"/>
              <a:gd name="csX17" fmla="*/ 10458140 w 11096170"/>
              <a:gd name="csY17" fmla="*/ 0 h 1233714"/>
              <a:gd name="csX18" fmla="*/ 11096170 w 11096170"/>
              <a:gd name="csY18" fmla="*/ 0 h 1233714"/>
              <a:gd name="csX19" fmla="*/ 11096170 w 11096170"/>
              <a:gd name="csY19" fmla="*/ 629194 h 1233714"/>
              <a:gd name="csX20" fmla="*/ 11096170 w 11096170"/>
              <a:gd name="csY20" fmla="*/ 1233714 h 1233714"/>
              <a:gd name="csX21" fmla="*/ 10291698 w 11096170"/>
              <a:gd name="csY21" fmla="*/ 1233714 h 1233714"/>
              <a:gd name="csX22" fmla="*/ 9598187 w 11096170"/>
              <a:gd name="csY22" fmla="*/ 1233714 h 1233714"/>
              <a:gd name="csX23" fmla="*/ 8904676 w 11096170"/>
              <a:gd name="csY23" fmla="*/ 1233714 h 1233714"/>
              <a:gd name="csX24" fmla="*/ 8544051 w 11096170"/>
              <a:gd name="csY24" fmla="*/ 1233714 h 1233714"/>
              <a:gd name="csX25" fmla="*/ 7961502 w 11096170"/>
              <a:gd name="csY25" fmla="*/ 1233714 h 1233714"/>
              <a:gd name="csX26" fmla="*/ 7046068 w 11096170"/>
              <a:gd name="csY26" fmla="*/ 1233714 h 1233714"/>
              <a:gd name="csX27" fmla="*/ 6352557 w 11096170"/>
              <a:gd name="csY27" fmla="*/ 1233714 h 1233714"/>
              <a:gd name="csX28" fmla="*/ 5548085 w 11096170"/>
              <a:gd name="csY28" fmla="*/ 1233714 h 1233714"/>
              <a:gd name="csX29" fmla="*/ 5187459 w 11096170"/>
              <a:gd name="csY29" fmla="*/ 1233714 h 1233714"/>
              <a:gd name="csX30" fmla="*/ 4604911 w 11096170"/>
              <a:gd name="csY30" fmla="*/ 1233714 h 1233714"/>
              <a:gd name="csX31" fmla="*/ 3800438 w 11096170"/>
              <a:gd name="csY31" fmla="*/ 1233714 h 1233714"/>
              <a:gd name="csX32" fmla="*/ 3217889 w 11096170"/>
              <a:gd name="csY32" fmla="*/ 1233714 h 1233714"/>
              <a:gd name="csX33" fmla="*/ 2524379 w 11096170"/>
              <a:gd name="csY33" fmla="*/ 1233714 h 1233714"/>
              <a:gd name="csX34" fmla="*/ 2163753 w 11096170"/>
              <a:gd name="csY34" fmla="*/ 1233714 h 1233714"/>
              <a:gd name="csX35" fmla="*/ 1692166 w 11096170"/>
              <a:gd name="csY35" fmla="*/ 1233714 h 1233714"/>
              <a:gd name="csX36" fmla="*/ 1109617 w 11096170"/>
              <a:gd name="csY36" fmla="*/ 1233714 h 1233714"/>
              <a:gd name="csX37" fmla="*/ 0 w 11096170"/>
              <a:gd name="csY37" fmla="*/ 1233714 h 1233714"/>
              <a:gd name="csX38" fmla="*/ 0 w 11096170"/>
              <a:gd name="csY38" fmla="*/ 592183 h 1233714"/>
              <a:gd name="csX39" fmla="*/ 0 w 11096170"/>
              <a:gd name="csY39" fmla="*/ 0 h 1233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11096170" h="1233714" fill="none" extrusionOk="0">
                <a:moveTo>
                  <a:pt x="0" y="0"/>
                </a:moveTo>
                <a:cubicBezTo>
                  <a:pt x="172942" y="27806"/>
                  <a:pt x="488882" y="-30200"/>
                  <a:pt x="804472" y="0"/>
                </a:cubicBezTo>
                <a:cubicBezTo>
                  <a:pt x="1120062" y="30200"/>
                  <a:pt x="1039474" y="-7395"/>
                  <a:pt x="1165098" y="0"/>
                </a:cubicBezTo>
                <a:cubicBezTo>
                  <a:pt x="1290722" y="7395"/>
                  <a:pt x="1430102" y="-15505"/>
                  <a:pt x="1525723" y="0"/>
                </a:cubicBezTo>
                <a:cubicBezTo>
                  <a:pt x="1621344" y="15505"/>
                  <a:pt x="1829565" y="-3506"/>
                  <a:pt x="1997311" y="0"/>
                </a:cubicBezTo>
                <a:cubicBezTo>
                  <a:pt x="2165057" y="3506"/>
                  <a:pt x="2350820" y="-21250"/>
                  <a:pt x="2468898" y="0"/>
                </a:cubicBezTo>
                <a:cubicBezTo>
                  <a:pt x="2586976" y="21250"/>
                  <a:pt x="2944052" y="-27413"/>
                  <a:pt x="3384332" y="0"/>
                </a:cubicBezTo>
                <a:cubicBezTo>
                  <a:pt x="3824612" y="27413"/>
                  <a:pt x="3893933" y="-20269"/>
                  <a:pt x="4077842" y="0"/>
                </a:cubicBezTo>
                <a:cubicBezTo>
                  <a:pt x="4261751" y="20269"/>
                  <a:pt x="4301249" y="16739"/>
                  <a:pt x="4438468" y="0"/>
                </a:cubicBezTo>
                <a:cubicBezTo>
                  <a:pt x="4575687" y="-16739"/>
                  <a:pt x="5097744" y="37096"/>
                  <a:pt x="5353902" y="0"/>
                </a:cubicBezTo>
                <a:cubicBezTo>
                  <a:pt x="5610060" y="-37096"/>
                  <a:pt x="5960780" y="32381"/>
                  <a:pt x="6158374" y="0"/>
                </a:cubicBezTo>
                <a:cubicBezTo>
                  <a:pt x="6355968" y="-32381"/>
                  <a:pt x="6446906" y="2967"/>
                  <a:pt x="6629962" y="0"/>
                </a:cubicBezTo>
                <a:cubicBezTo>
                  <a:pt x="6813018" y="-2967"/>
                  <a:pt x="7078650" y="17939"/>
                  <a:pt x="7434434" y="0"/>
                </a:cubicBezTo>
                <a:cubicBezTo>
                  <a:pt x="7790218" y="-17939"/>
                  <a:pt x="7903221" y="-27263"/>
                  <a:pt x="8238906" y="0"/>
                </a:cubicBezTo>
                <a:cubicBezTo>
                  <a:pt x="8574591" y="27263"/>
                  <a:pt x="8787675" y="848"/>
                  <a:pt x="8932417" y="0"/>
                </a:cubicBezTo>
                <a:cubicBezTo>
                  <a:pt x="9077159" y="-848"/>
                  <a:pt x="9198135" y="17396"/>
                  <a:pt x="9293042" y="0"/>
                </a:cubicBezTo>
                <a:cubicBezTo>
                  <a:pt x="9387950" y="-17396"/>
                  <a:pt x="9703855" y="-12540"/>
                  <a:pt x="9875591" y="0"/>
                </a:cubicBezTo>
                <a:cubicBezTo>
                  <a:pt x="10047327" y="12540"/>
                  <a:pt x="10305846" y="-14759"/>
                  <a:pt x="10458140" y="0"/>
                </a:cubicBezTo>
                <a:cubicBezTo>
                  <a:pt x="10610434" y="14759"/>
                  <a:pt x="10822270" y="17806"/>
                  <a:pt x="11096170" y="0"/>
                </a:cubicBezTo>
                <a:cubicBezTo>
                  <a:pt x="11080561" y="157968"/>
                  <a:pt x="11085834" y="326236"/>
                  <a:pt x="11096170" y="629194"/>
                </a:cubicBezTo>
                <a:cubicBezTo>
                  <a:pt x="11106506" y="932152"/>
                  <a:pt x="11116046" y="1106077"/>
                  <a:pt x="11096170" y="1233714"/>
                </a:cubicBezTo>
                <a:cubicBezTo>
                  <a:pt x="10751754" y="1238502"/>
                  <a:pt x="10472787" y="1244994"/>
                  <a:pt x="10291698" y="1233714"/>
                </a:cubicBezTo>
                <a:cubicBezTo>
                  <a:pt x="10110609" y="1222434"/>
                  <a:pt x="9869315" y="1206148"/>
                  <a:pt x="9598187" y="1233714"/>
                </a:cubicBezTo>
                <a:cubicBezTo>
                  <a:pt x="9327059" y="1261280"/>
                  <a:pt x="9097066" y="1251418"/>
                  <a:pt x="8904676" y="1233714"/>
                </a:cubicBezTo>
                <a:cubicBezTo>
                  <a:pt x="8712286" y="1216010"/>
                  <a:pt x="8701646" y="1220896"/>
                  <a:pt x="8544051" y="1233714"/>
                </a:cubicBezTo>
                <a:cubicBezTo>
                  <a:pt x="8386456" y="1246532"/>
                  <a:pt x="8113936" y="1213338"/>
                  <a:pt x="7961502" y="1233714"/>
                </a:cubicBezTo>
                <a:cubicBezTo>
                  <a:pt x="7809068" y="1254090"/>
                  <a:pt x="7383723" y="1249220"/>
                  <a:pt x="7046068" y="1233714"/>
                </a:cubicBezTo>
                <a:cubicBezTo>
                  <a:pt x="6708413" y="1218208"/>
                  <a:pt x="6538954" y="1263716"/>
                  <a:pt x="6352557" y="1233714"/>
                </a:cubicBezTo>
                <a:cubicBezTo>
                  <a:pt x="6166160" y="1203712"/>
                  <a:pt x="5836416" y="1239981"/>
                  <a:pt x="5548085" y="1233714"/>
                </a:cubicBezTo>
                <a:cubicBezTo>
                  <a:pt x="5259754" y="1227447"/>
                  <a:pt x="5346626" y="1239428"/>
                  <a:pt x="5187459" y="1233714"/>
                </a:cubicBezTo>
                <a:cubicBezTo>
                  <a:pt x="5028292" y="1228000"/>
                  <a:pt x="4799647" y="1260453"/>
                  <a:pt x="4604911" y="1233714"/>
                </a:cubicBezTo>
                <a:cubicBezTo>
                  <a:pt x="4410175" y="1206975"/>
                  <a:pt x="4188637" y="1221938"/>
                  <a:pt x="3800438" y="1233714"/>
                </a:cubicBezTo>
                <a:cubicBezTo>
                  <a:pt x="3412239" y="1245490"/>
                  <a:pt x="3452434" y="1235519"/>
                  <a:pt x="3217889" y="1233714"/>
                </a:cubicBezTo>
                <a:cubicBezTo>
                  <a:pt x="2983344" y="1231909"/>
                  <a:pt x="2708702" y="1224979"/>
                  <a:pt x="2524379" y="1233714"/>
                </a:cubicBezTo>
                <a:cubicBezTo>
                  <a:pt x="2340056" y="1242450"/>
                  <a:pt x="2316534" y="1231758"/>
                  <a:pt x="2163753" y="1233714"/>
                </a:cubicBezTo>
                <a:cubicBezTo>
                  <a:pt x="2010972" y="1235670"/>
                  <a:pt x="1868290" y="1236098"/>
                  <a:pt x="1692166" y="1233714"/>
                </a:cubicBezTo>
                <a:cubicBezTo>
                  <a:pt x="1516042" y="1231330"/>
                  <a:pt x="1343157" y="1211777"/>
                  <a:pt x="1109617" y="1233714"/>
                </a:cubicBezTo>
                <a:cubicBezTo>
                  <a:pt x="876077" y="1255651"/>
                  <a:pt x="444211" y="1260158"/>
                  <a:pt x="0" y="1233714"/>
                </a:cubicBezTo>
                <a:cubicBezTo>
                  <a:pt x="27209" y="923575"/>
                  <a:pt x="30090" y="887068"/>
                  <a:pt x="0" y="592183"/>
                </a:cubicBezTo>
                <a:cubicBezTo>
                  <a:pt x="-30090" y="297298"/>
                  <a:pt x="6209" y="286942"/>
                  <a:pt x="0" y="0"/>
                </a:cubicBezTo>
                <a:close/>
              </a:path>
              <a:path w="11096170" h="1233714" stroke="0" extrusionOk="0">
                <a:moveTo>
                  <a:pt x="0" y="0"/>
                </a:moveTo>
                <a:cubicBezTo>
                  <a:pt x="182386" y="14659"/>
                  <a:pt x="341456" y="19969"/>
                  <a:pt x="471587" y="0"/>
                </a:cubicBezTo>
                <a:cubicBezTo>
                  <a:pt x="601718" y="-19969"/>
                  <a:pt x="913585" y="-26029"/>
                  <a:pt x="1165098" y="0"/>
                </a:cubicBezTo>
                <a:cubicBezTo>
                  <a:pt x="1416611" y="26029"/>
                  <a:pt x="1473399" y="-12896"/>
                  <a:pt x="1747647" y="0"/>
                </a:cubicBezTo>
                <a:cubicBezTo>
                  <a:pt x="2021895" y="12896"/>
                  <a:pt x="2277397" y="-9286"/>
                  <a:pt x="2663081" y="0"/>
                </a:cubicBezTo>
                <a:cubicBezTo>
                  <a:pt x="3048765" y="9286"/>
                  <a:pt x="3033563" y="-20418"/>
                  <a:pt x="3245630" y="0"/>
                </a:cubicBezTo>
                <a:cubicBezTo>
                  <a:pt x="3457697" y="20418"/>
                  <a:pt x="3484061" y="11066"/>
                  <a:pt x="3606255" y="0"/>
                </a:cubicBezTo>
                <a:cubicBezTo>
                  <a:pt x="3728450" y="-11066"/>
                  <a:pt x="3959655" y="-7187"/>
                  <a:pt x="4299766" y="0"/>
                </a:cubicBezTo>
                <a:cubicBezTo>
                  <a:pt x="4639877" y="7187"/>
                  <a:pt x="4554108" y="7898"/>
                  <a:pt x="4771353" y="0"/>
                </a:cubicBezTo>
                <a:cubicBezTo>
                  <a:pt x="4988598" y="-7898"/>
                  <a:pt x="5102252" y="24835"/>
                  <a:pt x="5353902" y="0"/>
                </a:cubicBezTo>
                <a:cubicBezTo>
                  <a:pt x="5605552" y="-24835"/>
                  <a:pt x="5565813" y="-17359"/>
                  <a:pt x="5714528" y="0"/>
                </a:cubicBezTo>
                <a:cubicBezTo>
                  <a:pt x="5863243" y="17359"/>
                  <a:pt x="6218008" y="25003"/>
                  <a:pt x="6408038" y="0"/>
                </a:cubicBezTo>
                <a:cubicBezTo>
                  <a:pt x="6598068" y="-25003"/>
                  <a:pt x="6632560" y="11201"/>
                  <a:pt x="6768664" y="0"/>
                </a:cubicBezTo>
                <a:cubicBezTo>
                  <a:pt x="6904768" y="-11201"/>
                  <a:pt x="7289990" y="-28458"/>
                  <a:pt x="7462174" y="0"/>
                </a:cubicBezTo>
                <a:cubicBezTo>
                  <a:pt x="7634358" y="28458"/>
                  <a:pt x="7860805" y="-2849"/>
                  <a:pt x="8044723" y="0"/>
                </a:cubicBezTo>
                <a:cubicBezTo>
                  <a:pt x="8228641" y="2849"/>
                  <a:pt x="8260690" y="-1532"/>
                  <a:pt x="8405349" y="0"/>
                </a:cubicBezTo>
                <a:cubicBezTo>
                  <a:pt x="8550008" y="1532"/>
                  <a:pt x="8841654" y="23164"/>
                  <a:pt x="8987898" y="0"/>
                </a:cubicBezTo>
                <a:cubicBezTo>
                  <a:pt x="9134142" y="-23164"/>
                  <a:pt x="9479768" y="-7105"/>
                  <a:pt x="9681408" y="0"/>
                </a:cubicBezTo>
                <a:cubicBezTo>
                  <a:pt x="9883048" y="7105"/>
                  <a:pt x="9985144" y="-23490"/>
                  <a:pt x="10152996" y="0"/>
                </a:cubicBezTo>
                <a:cubicBezTo>
                  <a:pt x="10320848" y="23490"/>
                  <a:pt x="10647695" y="29388"/>
                  <a:pt x="11096170" y="0"/>
                </a:cubicBezTo>
                <a:cubicBezTo>
                  <a:pt x="11103436" y="283597"/>
                  <a:pt x="11074950" y="418486"/>
                  <a:pt x="11096170" y="616857"/>
                </a:cubicBezTo>
                <a:cubicBezTo>
                  <a:pt x="11117390" y="815228"/>
                  <a:pt x="11122580" y="952577"/>
                  <a:pt x="11096170" y="1233714"/>
                </a:cubicBezTo>
                <a:cubicBezTo>
                  <a:pt x="10955315" y="1246063"/>
                  <a:pt x="10801040" y="1238634"/>
                  <a:pt x="10513621" y="1233714"/>
                </a:cubicBezTo>
                <a:cubicBezTo>
                  <a:pt x="10226202" y="1228794"/>
                  <a:pt x="10199207" y="1238525"/>
                  <a:pt x="9931072" y="1233714"/>
                </a:cubicBezTo>
                <a:cubicBezTo>
                  <a:pt x="9662937" y="1228903"/>
                  <a:pt x="9505505" y="1234917"/>
                  <a:pt x="9348523" y="1233714"/>
                </a:cubicBezTo>
                <a:cubicBezTo>
                  <a:pt x="9191541" y="1232511"/>
                  <a:pt x="8945457" y="1211081"/>
                  <a:pt x="8544051" y="1233714"/>
                </a:cubicBezTo>
                <a:cubicBezTo>
                  <a:pt x="8142645" y="1256347"/>
                  <a:pt x="8189292" y="1242818"/>
                  <a:pt x="8072464" y="1233714"/>
                </a:cubicBezTo>
                <a:cubicBezTo>
                  <a:pt x="7955636" y="1224610"/>
                  <a:pt x="7768421" y="1247133"/>
                  <a:pt x="7600876" y="1233714"/>
                </a:cubicBezTo>
                <a:cubicBezTo>
                  <a:pt x="7433331" y="1220295"/>
                  <a:pt x="7118902" y="1215449"/>
                  <a:pt x="6796404" y="1233714"/>
                </a:cubicBezTo>
                <a:cubicBezTo>
                  <a:pt x="6473906" y="1251979"/>
                  <a:pt x="6181160" y="1203714"/>
                  <a:pt x="5991932" y="1233714"/>
                </a:cubicBezTo>
                <a:cubicBezTo>
                  <a:pt x="5802704" y="1263714"/>
                  <a:pt x="5392078" y="1268978"/>
                  <a:pt x="5076498" y="1233714"/>
                </a:cubicBezTo>
                <a:cubicBezTo>
                  <a:pt x="4760918" y="1198450"/>
                  <a:pt x="4442240" y="1205906"/>
                  <a:pt x="4161064" y="1233714"/>
                </a:cubicBezTo>
                <a:cubicBezTo>
                  <a:pt x="3879888" y="1261522"/>
                  <a:pt x="3461538" y="1258962"/>
                  <a:pt x="3245630" y="1233714"/>
                </a:cubicBezTo>
                <a:cubicBezTo>
                  <a:pt x="3029722" y="1208466"/>
                  <a:pt x="2759348" y="1203763"/>
                  <a:pt x="2441157" y="1233714"/>
                </a:cubicBezTo>
                <a:cubicBezTo>
                  <a:pt x="2122966" y="1263665"/>
                  <a:pt x="1834395" y="1233429"/>
                  <a:pt x="1636685" y="1233714"/>
                </a:cubicBezTo>
                <a:cubicBezTo>
                  <a:pt x="1438975" y="1233999"/>
                  <a:pt x="1112392" y="1265468"/>
                  <a:pt x="832213" y="1233714"/>
                </a:cubicBezTo>
                <a:cubicBezTo>
                  <a:pt x="552034" y="1201960"/>
                  <a:pt x="273616" y="1245683"/>
                  <a:pt x="0" y="1233714"/>
                </a:cubicBezTo>
                <a:cubicBezTo>
                  <a:pt x="6593" y="1031544"/>
                  <a:pt x="8271" y="748184"/>
                  <a:pt x="0" y="592183"/>
                </a:cubicBezTo>
                <a:cubicBezTo>
                  <a:pt x="-8271" y="436182"/>
                  <a:pt x="-28756" y="181000"/>
                  <a:pt x="0" y="0"/>
                </a:cubicBezTo>
                <a:close/>
              </a:path>
            </a:pathLst>
          </a:custGeom>
          <a:ln>
            <a:extLst>
              <a:ext uri="{C807C97D-BFC1-408E-A445-0C87EB9F89A2}">
                <ask:lineSketchStyleProps xmlns:ask="http://schemas.microsoft.com/office/drawing/2018/sketchyshapes" sd="2033199928">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t>ｔ検定を用いて有意差があるか検討しよう。</a:t>
            </a:r>
          </a:p>
        </p:txBody>
      </p:sp>
      <p:sp>
        <p:nvSpPr>
          <p:cNvPr id="6" name="テキスト ボックス 5">
            <a:extLst>
              <a:ext uri="{FF2B5EF4-FFF2-40B4-BE49-F238E27FC236}">
                <a16:creationId xmlns:a16="http://schemas.microsoft.com/office/drawing/2014/main" id="{1F35B219-CB91-24B1-85FD-C309B655FD10}"/>
              </a:ext>
            </a:extLst>
          </p:cNvPr>
          <p:cNvSpPr txBox="1"/>
          <p:nvPr/>
        </p:nvSpPr>
        <p:spPr>
          <a:xfrm>
            <a:off x="918029" y="1780890"/>
            <a:ext cx="10551885" cy="2062103"/>
          </a:xfrm>
          <a:prstGeom prst="rect">
            <a:avLst/>
          </a:prstGeom>
        </p:spPr>
        <p:txBody>
          <a:bodyPr wrap="square" rtlCol="0">
            <a:spAutoFit/>
          </a:bodyPr>
          <a:lstStyle/>
          <a:p>
            <a:r>
              <a:rPr lang="ja-JP" altLang="en-US" sz="3200" dirty="0"/>
              <a:t>新たな</a:t>
            </a:r>
            <a:r>
              <a:rPr lang="ja-JP" altLang="en-US" sz="3200"/>
              <a:t>課題が成績に</a:t>
            </a:r>
            <a:r>
              <a:rPr lang="ja-JP" altLang="en-US" sz="3200" dirty="0"/>
              <a:t>どのような影響を与えるかを知りたい。これをテストするために、クラスの</a:t>
            </a:r>
            <a:r>
              <a:rPr lang="en-US" altLang="ja-JP" sz="3200" dirty="0"/>
              <a:t>20</a:t>
            </a:r>
            <a:r>
              <a:rPr lang="ja-JP" altLang="en-US" sz="3200" dirty="0"/>
              <a:t>人の生徒に事前テストを受けてもらい、その後</a:t>
            </a:r>
            <a:r>
              <a:rPr lang="en-US" altLang="ja-JP" sz="3200" dirty="0"/>
              <a:t>2</a:t>
            </a:r>
            <a:r>
              <a:rPr lang="ja-JP" altLang="en-US" sz="3200" dirty="0"/>
              <a:t>週間課題を行い、生徒には同様の難易度のテストを再受験してもらう。</a:t>
            </a:r>
            <a:endParaRPr kumimoji="1" lang="ja-JP" altLang="en-US" sz="3200" dirty="0"/>
          </a:p>
        </p:txBody>
      </p:sp>
    </p:spTree>
    <p:extLst>
      <p:ext uri="{BB962C8B-B14F-4D97-AF65-F5344CB8AC3E}">
        <p14:creationId xmlns:p14="http://schemas.microsoft.com/office/powerpoint/2010/main" val="16334063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B3E053-A6D2-9795-C652-C1A73DEDACAF}"/>
              </a:ext>
            </a:extLst>
          </p:cNvPr>
          <p:cNvSpPr>
            <a:spLocks noGrp="1"/>
          </p:cNvSpPr>
          <p:nvPr>
            <p:ph type="ctrTitle"/>
          </p:nvPr>
        </p:nvSpPr>
        <p:spPr/>
        <p:txBody>
          <a:bodyPr/>
          <a:lstStyle/>
          <a:p>
            <a:r>
              <a:rPr kumimoji="1" lang="ja-JP" altLang="en-US" dirty="0"/>
              <a:t>カイ２乗検定</a:t>
            </a:r>
          </a:p>
        </p:txBody>
      </p:sp>
      <p:sp>
        <p:nvSpPr>
          <p:cNvPr id="3" name="字幕 2">
            <a:extLst>
              <a:ext uri="{FF2B5EF4-FFF2-40B4-BE49-F238E27FC236}">
                <a16:creationId xmlns:a16="http://schemas.microsoft.com/office/drawing/2014/main" id="{BBB67D1B-78B7-FE62-32BC-44C87A3F52C4}"/>
              </a:ext>
            </a:extLst>
          </p:cNvPr>
          <p:cNvSpPr>
            <a:spLocks noGrp="1"/>
          </p:cNvSpPr>
          <p:nvPr>
            <p:ph type="subTitle" idx="1"/>
          </p:nvPr>
        </p:nvSpPr>
        <p:spPr/>
        <p:txBody>
          <a:bodyPr>
            <a:normAutofit fontScale="92500" lnSpcReduction="20000"/>
          </a:bodyPr>
          <a:lstStyle/>
          <a:p>
            <a:endParaRPr kumimoji="1" lang="ja-JP" altLang="en-US"/>
          </a:p>
        </p:txBody>
      </p:sp>
    </p:spTree>
    <p:extLst>
      <p:ext uri="{BB962C8B-B14F-4D97-AF65-F5344CB8AC3E}">
        <p14:creationId xmlns:p14="http://schemas.microsoft.com/office/powerpoint/2010/main" val="1323754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246635-F908-68DC-4022-3CB41B21946C}"/>
              </a:ext>
            </a:extLst>
          </p:cNvPr>
          <p:cNvSpPr>
            <a:spLocks noGrp="1"/>
          </p:cNvSpPr>
          <p:nvPr>
            <p:ph type="title"/>
          </p:nvPr>
        </p:nvSpPr>
        <p:spPr>
          <a:xfrm>
            <a:off x="1300018" y="707249"/>
            <a:ext cx="9074727" cy="1371600"/>
          </a:xfrm>
          <a:custGeom>
            <a:avLst/>
            <a:gdLst>
              <a:gd name="connsiteX0" fmla="*/ 0 w 9074727"/>
              <a:gd name="connsiteY0" fmla="*/ 0 h 1371600"/>
              <a:gd name="connsiteX1" fmla="*/ 425814 w 9074727"/>
              <a:gd name="connsiteY1" fmla="*/ 0 h 1371600"/>
              <a:gd name="connsiteX2" fmla="*/ 942375 w 9074727"/>
              <a:gd name="connsiteY2" fmla="*/ 0 h 1371600"/>
              <a:gd name="connsiteX3" fmla="*/ 1731179 w 9074727"/>
              <a:gd name="connsiteY3" fmla="*/ 0 h 1371600"/>
              <a:gd name="connsiteX4" fmla="*/ 2338487 w 9074727"/>
              <a:gd name="connsiteY4" fmla="*/ 0 h 1371600"/>
              <a:gd name="connsiteX5" fmla="*/ 3218038 w 9074727"/>
              <a:gd name="connsiteY5" fmla="*/ 0 h 1371600"/>
              <a:gd name="connsiteX6" fmla="*/ 4097588 w 9074727"/>
              <a:gd name="connsiteY6" fmla="*/ 0 h 1371600"/>
              <a:gd name="connsiteX7" fmla="*/ 4977139 w 9074727"/>
              <a:gd name="connsiteY7" fmla="*/ 0 h 1371600"/>
              <a:gd name="connsiteX8" fmla="*/ 5675195 w 9074727"/>
              <a:gd name="connsiteY8" fmla="*/ 0 h 1371600"/>
              <a:gd name="connsiteX9" fmla="*/ 6373251 w 9074727"/>
              <a:gd name="connsiteY9" fmla="*/ 0 h 1371600"/>
              <a:gd name="connsiteX10" fmla="*/ 7071307 w 9074727"/>
              <a:gd name="connsiteY10" fmla="*/ 0 h 1371600"/>
              <a:gd name="connsiteX11" fmla="*/ 7678615 w 9074727"/>
              <a:gd name="connsiteY11" fmla="*/ 0 h 1371600"/>
              <a:gd name="connsiteX12" fmla="*/ 8376671 w 9074727"/>
              <a:gd name="connsiteY12" fmla="*/ 0 h 1371600"/>
              <a:gd name="connsiteX13" fmla="*/ 9074727 w 9074727"/>
              <a:gd name="connsiteY13" fmla="*/ 0 h 1371600"/>
              <a:gd name="connsiteX14" fmla="*/ 9074727 w 9074727"/>
              <a:gd name="connsiteY14" fmla="*/ 699516 h 1371600"/>
              <a:gd name="connsiteX15" fmla="*/ 9074727 w 9074727"/>
              <a:gd name="connsiteY15" fmla="*/ 1371600 h 1371600"/>
              <a:gd name="connsiteX16" fmla="*/ 8648913 w 9074727"/>
              <a:gd name="connsiteY16" fmla="*/ 1371600 h 1371600"/>
              <a:gd name="connsiteX17" fmla="*/ 8223099 w 9074727"/>
              <a:gd name="connsiteY17" fmla="*/ 1371600 h 1371600"/>
              <a:gd name="connsiteX18" fmla="*/ 7797285 w 9074727"/>
              <a:gd name="connsiteY18" fmla="*/ 1371600 h 1371600"/>
              <a:gd name="connsiteX19" fmla="*/ 7008481 w 9074727"/>
              <a:gd name="connsiteY19" fmla="*/ 1371600 h 1371600"/>
              <a:gd name="connsiteX20" fmla="*/ 6491920 w 9074727"/>
              <a:gd name="connsiteY20" fmla="*/ 1371600 h 1371600"/>
              <a:gd name="connsiteX21" fmla="*/ 5703117 w 9074727"/>
              <a:gd name="connsiteY21" fmla="*/ 1371600 h 1371600"/>
              <a:gd name="connsiteX22" fmla="*/ 5277303 w 9074727"/>
              <a:gd name="connsiteY22" fmla="*/ 1371600 h 1371600"/>
              <a:gd name="connsiteX23" fmla="*/ 4397752 w 9074727"/>
              <a:gd name="connsiteY23" fmla="*/ 1371600 h 1371600"/>
              <a:gd name="connsiteX24" fmla="*/ 3790444 w 9074727"/>
              <a:gd name="connsiteY24" fmla="*/ 1371600 h 1371600"/>
              <a:gd name="connsiteX25" fmla="*/ 3183135 w 9074727"/>
              <a:gd name="connsiteY25" fmla="*/ 1371600 h 1371600"/>
              <a:gd name="connsiteX26" fmla="*/ 2394332 w 9074727"/>
              <a:gd name="connsiteY26" fmla="*/ 1371600 h 1371600"/>
              <a:gd name="connsiteX27" fmla="*/ 1605529 w 9074727"/>
              <a:gd name="connsiteY27" fmla="*/ 1371600 h 1371600"/>
              <a:gd name="connsiteX28" fmla="*/ 1179715 w 9074727"/>
              <a:gd name="connsiteY28" fmla="*/ 1371600 h 1371600"/>
              <a:gd name="connsiteX29" fmla="*/ 0 w 9074727"/>
              <a:gd name="connsiteY29" fmla="*/ 1371600 h 1371600"/>
              <a:gd name="connsiteX30" fmla="*/ 0 w 9074727"/>
              <a:gd name="connsiteY30" fmla="*/ 685800 h 1371600"/>
              <a:gd name="connsiteX31" fmla="*/ 0 w 9074727"/>
              <a:gd name="connsiteY31"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074727" h="1371600" fill="none" extrusionOk="0">
                <a:moveTo>
                  <a:pt x="0" y="0"/>
                </a:moveTo>
                <a:cubicBezTo>
                  <a:pt x="177997" y="7910"/>
                  <a:pt x="319360" y="10414"/>
                  <a:pt x="425814" y="0"/>
                </a:cubicBezTo>
                <a:cubicBezTo>
                  <a:pt x="532268" y="-10414"/>
                  <a:pt x="801435" y="9404"/>
                  <a:pt x="942375" y="0"/>
                </a:cubicBezTo>
                <a:cubicBezTo>
                  <a:pt x="1083315" y="-9404"/>
                  <a:pt x="1422565" y="-14807"/>
                  <a:pt x="1731179" y="0"/>
                </a:cubicBezTo>
                <a:cubicBezTo>
                  <a:pt x="2039793" y="14807"/>
                  <a:pt x="2173138" y="16714"/>
                  <a:pt x="2338487" y="0"/>
                </a:cubicBezTo>
                <a:cubicBezTo>
                  <a:pt x="2503836" y="-16714"/>
                  <a:pt x="2871316" y="5022"/>
                  <a:pt x="3218038" y="0"/>
                </a:cubicBezTo>
                <a:cubicBezTo>
                  <a:pt x="3564760" y="-5022"/>
                  <a:pt x="3669849" y="40940"/>
                  <a:pt x="4097588" y="0"/>
                </a:cubicBezTo>
                <a:cubicBezTo>
                  <a:pt x="4525327" y="-40940"/>
                  <a:pt x="4718186" y="11275"/>
                  <a:pt x="4977139" y="0"/>
                </a:cubicBezTo>
                <a:cubicBezTo>
                  <a:pt x="5236092" y="-11275"/>
                  <a:pt x="5412235" y="108"/>
                  <a:pt x="5675195" y="0"/>
                </a:cubicBezTo>
                <a:cubicBezTo>
                  <a:pt x="5938155" y="-108"/>
                  <a:pt x="6094896" y="-16216"/>
                  <a:pt x="6373251" y="0"/>
                </a:cubicBezTo>
                <a:cubicBezTo>
                  <a:pt x="6651606" y="16216"/>
                  <a:pt x="6848367" y="-21884"/>
                  <a:pt x="7071307" y="0"/>
                </a:cubicBezTo>
                <a:cubicBezTo>
                  <a:pt x="7294247" y="21884"/>
                  <a:pt x="7443273" y="14349"/>
                  <a:pt x="7678615" y="0"/>
                </a:cubicBezTo>
                <a:cubicBezTo>
                  <a:pt x="7913957" y="-14349"/>
                  <a:pt x="8232068" y="27498"/>
                  <a:pt x="8376671" y="0"/>
                </a:cubicBezTo>
                <a:cubicBezTo>
                  <a:pt x="8521274" y="-27498"/>
                  <a:pt x="8783629" y="-21023"/>
                  <a:pt x="9074727" y="0"/>
                </a:cubicBezTo>
                <a:cubicBezTo>
                  <a:pt x="9040373" y="291043"/>
                  <a:pt x="9071741" y="371596"/>
                  <a:pt x="9074727" y="699516"/>
                </a:cubicBezTo>
                <a:cubicBezTo>
                  <a:pt x="9077713" y="1027436"/>
                  <a:pt x="9046700" y="1065951"/>
                  <a:pt x="9074727" y="1371600"/>
                </a:cubicBezTo>
                <a:cubicBezTo>
                  <a:pt x="8867635" y="1387823"/>
                  <a:pt x="8734774" y="1384494"/>
                  <a:pt x="8648913" y="1371600"/>
                </a:cubicBezTo>
                <a:cubicBezTo>
                  <a:pt x="8563052" y="1358706"/>
                  <a:pt x="8408975" y="1359163"/>
                  <a:pt x="8223099" y="1371600"/>
                </a:cubicBezTo>
                <a:cubicBezTo>
                  <a:pt x="8037223" y="1384037"/>
                  <a:pt x="7988170" y="1390537"/>
                  <a:pt x="7797285" y="1371600"/>
                </a:cubicBezTo>
                <a:cubicBezTo>
                  <a:pt x="7606400" y="1352663"/>
                  <a:pt x="7254165" y="1405055"/>
                  <a:pt x="7008481" y="1371600"/>
                </a:cubicBezTo>
                <a:cubicBezTo>
                  <a:pt x="6762797" y="1338145"/>
                  <a:pt x="6606070" y="1389288"/>
                  <a:pt x="6491920" y="1371600"/>
                </a:cubicBezTo>
                <a:cubicBezTo>
                  <a:pt x="6377770" y="1353912"/>
                  <a:pt x="5980721" y="1403600"/>
                  <a:pt x="5703117" y="1371600"/>
                </a:cubicBezTo>
                <a:cubicBezTo>
                  <a:pt x="5425513" y="1339600"/>
                  <a:pt x="5426090" y="1376815"/>
                  <a:pt x="5277303" y="1371600"/>
                </a:cubicBezTo>
                <a:cubicBezTo>
                  <a:pt x="5128516" y="1366385"/>
                  <a:pt x="4710860" y="1386299"/>
                  <a:pt x="4397752" y="1371600"/>
                </a:cubicBezTo>
                <a:cubicBezTo>
                  <a:pt x="4084644" y="1356901"/>
                  <a:pt x="4052259" y="1361302"/>
                  <a:pt x="3790444" y="1371600"/>
                </a:cubicBezTo>
                <a:cubicBezTo>
                  <a:pt x="3528629" y="1381898"/>
                  <a:pt x="3484741" y="1359736"/>
                  <a:pt x="3183135" y="1371600"/>
                </a:cubicBezTo>
                <a:cubicBezTo>
                  <a:pt x="2881529" y="1383464"/>
                  <a:pt x="2589005" y="1349263"/>
                  <a:pt x="2394332" y="1371600"/>
                </a:cubicBezTo>
                <a:cubicBezTo>
                  <a:pt x="2199659" y="1393937"/>
                  <a:pt x="1898695" y="1339796"/>
                  <a:pt x="1605529" y="1371600"/>
                </a:cubicBezTo>
                <a:cubicBezTo>
                  <a:pt x="1312363" y="1403404"/>
                  <a:pt x="1322588" y="1382255"/>
                  <a:pt x="1179715" y="1371600"/>
                </a:cubicBezTo>
                <a:cubicBezTo>
                  <a:pt x="1036842" y="1360945"/>
                  <a:pt x="541570" y="1319895"/>
                  <a:pt x="0" y="1371600"/>
                </a:cubicBezTo>
                <a:cubicBezTo>
                  <a:pt x="24225" y="1139446"/>
                  <a:pt x="17058" y="930805"/>
                  <a:pt x="0" y="685800"/>
                </a:cubicBezTo>
                <a:cubicBezTo>
                  <a:pt x="-17058" y="440795"/>
                  <a:pt x="6602" y="189392"/>
                  <a:pt x="0" y="0"/>
                </a:cubicBezTo>
                <a:close/>
              </a:path>
              <a:path w="9074727" h="1371600" stroke="0" extrusionOk="0">
                <a:moveTo>
                  <a:pt x="0" y="0"/>
                </a:moveTo>
                <a:cubicBezTo>
                  <a:pt x="195687" y="10527"/>
                  <a:pt x="508302" y="27386"/>
                  <a:pt x="879550" y="0"/>
                </a:cubicBezTo>
                <a:cubicBezTo>
                  <a:pt x="1250798" y="-27386"/>
                  <a:pt x="1092761" y="-434"/>
                  <a:pt x="1305365" y="0"/>
                </a:cubicBezTo>
                <a:cubicBezTo>
                  <a:pt x="1517970" y="434"/>
                  <a:pt x="1765677" y="12853"/>
                  <a:pt x="2003420" y="0"/>
                </a:cubicBezTo>
                <a:cubicBezTo>
                  <a:pt x="2241163" y="-12853"/>
                  <a:pt x="2374064" y="22691"/>
                  <a:pt x="2519982" y="0"/>
                </a:cubicBezTo>
                <a:cubicBezTo>
                  <a:pt x="2665900" y="-22691"/>
                  <a:pt x="3029961" y="-7563"/>
                  <a:pt x="3218038" y="0"/>
                </a:cubicBezTo>
                <a:cubicBezTo>
                  <a:pt x="3406115" y="7563"/>
                  <a:pt x="3693712" y="-38635"/>
                  <a:pt x="4097588" y="0"/>
                </a:cubicBezTo>
                <a:cubicBezTo>
                  <a:pt x="4501464" y="38635"/>
                  <a:pt x="4562242" y="-34604"/>
                  <a:pt x="4977139" y="0"/>
                </a:cubicBezTo>
                <a:cubicBezTo>
                  <a:pt x="5392036" y="34604"/>
                  <a:pt x="5655685" y="-18839"/>
                  <a:pt x="5856689" y="0"/>
                </a:cubicBezTo>
                <a:cubicBezTo>
                  <a:pt x="6057693" y="18839"/>
                  <a:pt x="6310037" y="33832"/>
                  <a:pt x="6645492" y="0"/>
                </a:cubicBezTo>
                <a:cubicBezTo>
                  <a:pt x="6980947" y="-33832"/>
                  <a:pt x="7053945" y="-9399"/>
                  <a:pt x="7343548" y="0"/>
                </a:cubicBezTo>
                <a:cubicBezTo>
                  <a:pt x="7633151" y="9399"/>
                  <a:pt x="7715370" y="11657"/>
                  <a:pt x="8041604" y="0"/>
                </a:cubicBezTo>
                <a:cubicBezTo>
                  <a:pt x="8367838" y="-11657"/>
                  <a:pt x="8599819" y="8952"/>
                  <a:pt x="9074727" y="0"/>
                </a:cubicBezTo>
                <a:cubicBezTo>
                  <a:pt x="9064219" y="305030"/>
                  <a:pt x="9048956" y="388057"/>
                  <a:pt x="9074727" y="713232"/>
                </a:cubicBezTo>
                <a:cubicBezTo>
                  <a:pt x="9100498" y="1038407"/>
                  <a:pt x="9080398" y="1195786"/>
                  <a:pt x="9074727" y="1371600"/>
                </a:cubicBezTo>
                <a:cubicBezTo>
                  <a:pt x="8913934" y="1385369"/>
                  <a:pt x="8834624" y="1365926"/>
                  <a:pt x="8648913" y="1371600"/>
                </a:cubicBezTo>
                <a:cubicBezTo>
                  <a:pt x="8463202" y="1377274"/>
                  <a:pt x="8395400" y="1389666"/>
                  <a:pt x="8223099" y="1371600"/>
                </a:cubicBezTo>
                <a:cubicBezTo>
                  <a:pt x="8050798" y="1353534"/>
                  <a:pt x="7777824" y="1389254"/>
                  <a:pt x="7434296" y="1371600"/>
                </a:cubicBezTo>
                <a:cubicBezTo>
                  <a:pt x="7090768" y="1353946"/>
                  <a:pt x="6958786" y="1410422"/>
                  <a:pt x="6645492" y="1371600"/>
                </a:cubicBezTo>
                <a:cubicBezTo>
                  <a:pt x="6332198" y="1332778"/>
                  <a:pt x="6073899" y="1361347"/>
                  <a:pt x="5765942" y="1371600"/>
                </a:cubicBezTo>
                <a:cubicBezTo>
                  <a:pt x="5457985" y="1381854"/>
                  <a:pt x="5473113" y="1351431"/>
                  <a:pt x="5340128" y="1371600"/>
                </a:cubicBezTo>
                <a:cubicBezTo>
                  <a:pt x="5207143" y="1391769"/>
                  <a:pt x="5101677" y="1365743"/>
                  <a:pt x="4914314" y="1371600"/>
                </a:cubicBezTo>
                <a:cubicBezTo>
                  <a:pt x="4726951" y="1377457"/>
                  <a:pt x="4217475" y="1371871"/>
                  <a:pt x="4034763" y="1371600"/>
                </a:cubicBezTo>
                <a:cubicBezTo>
                  <a:pt x="3852051" y="1371329"/>
                  <a:pt x="3421941" y="1333265"/>
                  <a:pt x="3245960" y="1371600"/>
                </a:cubicBezTo>
                <a:cubicBezTo>
                  <a:pt x="3069979" y="1409935"/>
                  <a:pt x="2740628" y="1352073"/>
                  <a:pt x="2547904" y="1371600"/>
                </a:cubicBezTo>
                <a:cubicBezTo>
                  <a:pt x="2355180" y="1391127"/>
                  <a:pt x="2213262" y="1391616"/>
                  <a:pt x="2031343" y="1371600"/>
                </a:cubicBezTo>
                <a:cubicBezTo>
                  <a:pt x="1849424" y="1351584"/>
                  <a:pt x="1565081" y="1342775"/>
                  <a:pt x="1333287" y="1371600"/>
                </a:cubicBezTo>
                <a:cubicBezTo>
                  <a:pt x="1101493" y="1400425"/>
                  <a:pt x="993305" y="1359355"/>
                  <a:pt x="725978" y="1371600"/>
                </a:cubicBezTo>
                <a:cubicBezTo>
                  <a:pt x="458651" y="1383845"/>
                  <a:pt x="308074" y="1349882"/>
                  <a:pt x="0" y="1371600"/>
                </a:cubicBezTo>
                <a:cubicBezTo>
                  <a:pt x="-18580" y="1143774"/>
                  <a:pt x="-23075" y="1035222"/>
                  <a:pt x="0" y="726948"/>
                </a:cubicBezTo>
                <a:cubicBezTo>
                  <a:pt x="23075" y="418674"/>
                  <a:pt x="7092" y="298663"/>
                  <a:pt x="0" y="0"/>
                </a:cubicBezTo>
                <a:close/>
              </a:path>
            </a:pathLst>
          </a:custGeom>
          <a:ln w="28575">
            <a:solidFill>
              <a:schemeClr val="tx1"/>
            </a:solidFill>
            <a:extLst>
              <a:ext uri="{C807C97D-BFC1-408E-A445-0C87EB9F89A2}">
                <ask:lineSketchStyleProps xmlns:ask="http://schemas.microsoft.com/office/drawing/2018/sketchyshapes" sd="577493948">
                  <ask:type>
                    <ask:lineSketchFreehand/>
                  </ask:type>
                </ask:lineSketchStyleProps>
              </a:ext>
            </a:extLst>
          </a:ln>
        </p:spPr>
        <p:txBody>
          <a:bodyPr/>
          <a:lstStyle/>
          <a:p>
            <a:r>
              <a:rPr kumimoji="1" lang="ja-JP" altLang="en-US" dirty="0"/>
              <a:t>カイ２乗検定（独立性の検定）</a:t>
            </a:r>
          </a:p>
        </p:txBody>
      </p:sp>
      <p:sp>
        <p:nvSpPr>
          <p:cNvPr id="3" name="テキスト ボックス 2">
            <a:extLst>
              <a:ext uri="{FF2B5EF4-FFF2-40B4-BE49-F238E27FC236}">
                <a16:creationId xmlns:a16="http://schemas.microsoft.com/office/drawing/2014/main" id="{A5169530-8E67-82EA-DB0E-B905E6BA5988}"/>
              </a:ext>
            </a:extLst>
          </p:cNvPr>
          <p:cNvSpPr txBox="1"/>
          <p:nvPr/>
        </p:nvSpPr>
        <p:spPr>
          <a:xfrm>
            <a:off x="668872" y="3090507"/>
            <a:ext cx="10854253" cy="2554545"/>
          </a:xfrm>
          <a:prstGeom prst="rect">
            <a:avLst/>
          </a:prstGeom>
          <a:noFill/>
        </p:spPr>
        <p:txBody>
          <a:bodyPr wrap="none" rtlCol="0">
            <a:spAutoFit/>
          </a:bodyPr>
          <a:lstStyle/>
          <a:p>
            <a:r>
              <a:rPr kumimoji="1" lang="ja-JP" altLang="en-US" sz="3200" dirty="0"/>
              <a:t>２つの項目についての関係をクロス集計表から判断する。</a:t>
            </a:r>
            <a:endParaRPr kumimoji="1" lang="en-US" altLang="ja-JP" sz="3200" dirty="0"/>
          </a:p>
          <a:p>
            <a:endParaRPr kumimoji="1" lang="en-US" altLang="ja-JP" sz="3200" dirty="0"/>
          </a:p>
          <a:p>
            <a:r>
              <a:rPr kumimoji="1" lang="ja-JP" altLang="en-US" sz="3200" dirty="0"/>
              <a:t>統計において最も多用される</a:t>
            </a:r>
            <a:endParaRPr kumimoji="1" lang="en-US" altLang="ja-JP" sz="3200" dirty="0"/>
          </a:p>
          <a:p>
            <a:endParaRPr kumimoji="1" lang="en-US" altLang="ja-JP" sz="3200" dirty="0"/>
          </a:p>
          <a:p>
            <a:r>
              <a:rPr lang="ja-JP" altLang="en-US" sz="3200" dirty="0"/>
              <a:t>「２</a:t>
            </a:r>
            <a:r>
              <a:rPr lang="en-US" altLang="ja-JP" sz="3200" dirty="0"/>
              <a:t>×</a:t>
            </a:r>
            <a:r>
              <a:rPr lang="ja-JP" altLang="en-US" sz="3200" dirty="0"/>
              <a:t>２クロス集計表」について学んでいきましょう。</a:t>
            </a:r>
            <a:endParaRPr kumimoji="1" lang="ja-JP" altLang="en-US" sz="3200" dirty="0"/>
          </a:p>
        </p:txBody>
      </p:sp>
    </p:spTree>
    <p:extLst>
      <p:ext uri="{BB962C8B-B14F-4D97-AF65-F5344CB8AC3E}">
        <p14:creationId xmlns:p14="http://schemas.microsoft.com/office/powerpoint/2010/main" val="240109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4953D6-9A8C-0391-C62C-A1FF731BC2C3}"/>
              </a:ext>
            </a:extLst>
          </p:cNvPr>
          <p:cNvSpPr>
            <a:spLocks noGrp="1"/>
          </p:cNvSpPr>
          <p:nvPr>
            <p:ph type="title"/>
          </p:nvPr>
        </p:nvSpPr>
        <p:spPr>
          <a:xfrm>
            <a:off x="452584" y="577939"/>
            <a:ext cx="11386126" cy="798279"/>
          </a:xfrm>
          <a:custGeom>
            <a:avLst/>
            <a:gdLst>
              <a:gd name="csX0" fmla="*/ 0 w 11386126"/>
              <a:gd name="csY0" fmla="*/ 0 h 798279"/>
              <a:gd name="csX1" fmla="*/ 257686 w 11386126"/>
              <a:gd name="csY1" fmla="*/ 0 h 798279"/>
              <a:gd name="csX2" fmla="*/ 1084678 w 11386126"/>
              <a:gd name="csY2" fmla="*/ 0 h 798279"/>
              <a:gd name="csX3" fmla="*/ 1911671 w 11386126"/>
              <a:gd name="csY3" fmla="*/ 0 h 798279"/>
              <a:gd name="csX4" fmla="*/ 2510940 w 11386126"/>
              <a:gd name="csY4" fmla="*/ 0 h 798279"/>
              <a:gd name="csX5" fmla="*/ 3337933 w 11386126"/>
              <a:gd name="csY5" fmla="*/ 0 h 798279"/>
              <a:gd name="csX6" fmla="*/ 3595619 w 11386126"/>
              <a:gd name="csY6" fmla="*/ 0 h 798279"/>
              <a:gd name="csX7" fmla="*/ 3967166 w 11386126"/>
              <a:gd name="csY7" fmla="*/ 0 h 798279"/>
              <a:gd name="csX8" fmla="*/ 4794158 w 11386126"/>
              <a:gd name="csY8" fmla="*/ 0 h 798279"/>
              <a:gd name="csX9" fmla="*/ 5051844 w 11386126"/>
              <a:gd name="csY9" fmla="*/ 0 h 798279"/>
              <a:gd name="csX10" fmla="*/ 5309530 w 11386126"/>
              <a:gd name="csY10" fmla="*/ 0 h 798279"/>
              <a:gd name="csX11" fmla="*/ 5908800 w 11386126"/>
              <a:gd name="csY11" fmla="*/ 0 h 798279"/>
              <a:gd name="csX12" fmla="*/ 6621931 w 11386126"/>
              <a:gd name="csY12" fmla="*/ 0 h 798279"/>
              <a:gd name="csX13" fmla="*/ 7107340 w 11386126"/>
              <a:gd name="csY13" fmla="*/ 0 h 798279"/>
              <a:gd name="csX14" fmla="*/ 7478887 w 11386126"/>
              <a:gd name="csY14" fmla="*/ 0 h 798279"/>
              <a:gd name="csX15" fmla="*/ 8192018 w 11386126"/>
              <a:gd name="csY15" fmla="*/ 0 h 798279"/>
              <a:gd name="csX16" fmla="*/ 8563565 w 11386126"/>
              <a:gd name="csY16" fmla="*/ 0 h 798279"/>
              <a:gd name="csX17" fmla="*/ 8935113 w 11386126"/>
              <a:gd name="csY17" fmla="*/ 0 h 798279"/>
              <a:gd name="csX18" fmla="*/ 9306660 w 11386126"/>
              <a:gd name="csY18" fmla="*/ 0 h 798279"/>
              <a:gd name="csX19" fmla="*/ 10133652 w 11386126"/>
              <a:gd name="csY19" fmla="*/ 0 h 798279"/>
              <a:gd name="csX20" fmla="*/ 10619061 w 11386126"/>
              <a:gd name="csY20" fmla="*/ 0 h 798279"/>
              <a:gd name="csX21" fmla="*/ 11386126 w 11386126"/>
              <a:gd name="csY21" fmla="*/ 0 h 798279"/>
              <a:gd name="csX22" fmla="*/ 11386126 w 11386126"/>
              <a:gd name="csY22" fmla="*/ 415105 h 798279"/>
              <a:gd name="csX23" fmla="*/ 11386126 w 11386126"/>
              <a:gd name="csY23" fmla="*/ 798279 h 798279"/>
              <a:gd name="csX24" fmla="*/ 10672995 w 11386126"/>
              <a:gd name="csY24" fmla="*/ 798279 h 798279"/>
              <a:gd name="csX25" fmla="*/ 9959864 w 11386126"/>
              <a:gd name="csY25" fmla="*/ 798279 h 798279"/>
              <a:gd name="csX26" fmla="*/ 9132872 w 11386126"/>
              <a:gd name="csY26" fmla="*/ 798279 h 798279"/>
              <a:gd name="csX27" fmla="*/ 8533602 w 11386126"/>
              <a:gd name="csY27" fmla="*/ 798279 h 798279"/>
              <a:gd name="csX28" fmla="*/ 7706609 w 11386126"/>
              <a:gd name="csY28" fmla="*/ 798279 h 798279"/>
              <a:gd name="csX29" fmla="*/ 7107340 w 11386126"/>
              <a:gd name="csY29" fmla="*/ 798279 h 798279"/>
              <a:gd name="csX30" fmla="*/ 6508070 w 11386126"/>
              <a:gd name="csY30" fmla="*/ 798279 h 798279"/>
              <a:gd name="csX31" fmla="*/ 6136523 w 11386126"/>
              <a:gd name="csY31" fmla="*/ 798279 h 798279"/>
              <a:gd name="csX32" fmla="*/ 5309530 w 11386126"/>
              <a:gd name="csY32" fmla="*/ 798279 h 798279"/>
              <a:gd name="csX33" fmla="*/ 5051844 w 11386126"/>
              <a:gd name="csY33" fmla="*/ 798279 h 798279"/>
              <a:gd name="csX34" fmla="*/ 4452575 w 11386126"/>
              <a:gd name="csY34" fmla="*/ 798279 h 798279"/>
              <a:gd name="csX35" fmla="*/ 3967166 w 11386126"/>
              <a:gd name="csY35" fmla="*/ 798279 h 798279"/>
              <a:gd name="csX36" fmla="*/ 3709480 w 11386126"/>
              <a:gd name="csY36" fmla="*/ 798279 h 798279"/>
              <a:gd name="csX37" fmla="*/ 2996349 w 11386126"/>
              <a:gd name="csY37" fmla="*/ 798279 h 798279"/>
              <a:gd name="csX38" fmla="*/ 2624802 w 11386126"/>
              <a:gd name="csY38" fmla="*/ 798279 h 798279"/>
              <a:gd name="csX39" fmla="*/ 2367116 w 11386126"/>
              <a:gd name="csY39" fmla="*/ 798279 h 798279"/>
              <a:gd name="csX40" fmla="*/ 1995568 w 11386126"/>
              <a:gd name="csY40" fmla="*/ 798279 h 798279"/>
              <a:gd name="csX41" fmla="*/ 1510160 w 11386126"/>
              <a:gd name="csY41" fmla="*/ 798279 h 798279"/>
              <a:gd name="csX42" fmla="*/ 1252474 w 11386126"/>
              <a:gd name="csY42" fmla="*/ 798279 h 798279"/>
              <a:gd name="csX43" fmla="*/ 994788 w 11386126"/>
              <a:gd name="csY43" fmla="*/ 798279 h 798279"/>
              <a:gd name="csX44" fmla="*/ 737102 w 11386126"/>
              <a:gd name="csY44" fmla="*/ 798279 h 798279"/>
              <a:gd name="csX45" fmla="*/ 0 w 11386126"/>
              <a:gd name="csY45" fmla="*/ 798279 h 798279"/>
              <a:gd name="csX46" fmla="*/ 0 w 11386126"/>
              <a:gd name="csY46" fmla="*/ 407122 h 798279"/>
              <a:gd name="csX47" fmla="*/ 0 w 11386126"/>
              <a:gd name="csY47" fmla="*/ 0 h 798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1386126" h="798279" fill="none" extrusionOk="0">
                <a:moveTo>
                  <a:pt x="0" y="0"/>
                </a:moveTo>
                <a:cubicBezTo>
                  <a:pt x="68894" y="-8228"/>
                  <a:pt x="174998" y="16955"/>
                  <a:pt x="257686" y="0"/>
                </a:cubicBezTo>
                <a:cubicBezTo>
                  <a:pt x="340374" y="-16955"/>
                  <a:pt x="693440" y="20174"/>
                  <a:pt x="1084678" y="0"/>
                </a:cubicBezTo>
                <a:cubicBezTo>
                  <a:pt x="1475916" y="-20174"/>
                  <a:pt x="1643964" y="83757"/>
                  <a:pt x="1911671" y="0"/>
                </a:cubicBezTo>
                <a:cubicBezTo>
                  <a:pt x="2179378" y="-83757"/>
                  <a:pt x="2381336" y="36800"/>
                  <a:pt x="2510940" y="0"/>
                </a:cubicBezTo>
                <a:cubicBezTo>
                  <a:pt x="2640544" y="-36800"/>
                  <a:pt x="3014414" y="42111"/>
                  <a:pt x="3337933" y="0"/>
                </a:cubicBezTo>
                <a:cubicBezTo>
                  <a:pt x="3661452" y="-42111"/>
                  <a:pt x="3466811" y="7947"/>
                  <a:pt x="3595619" y="0"/>
                </a:cubicBezTo>
                <a:cubicBezTo>
                  <a:pt x="3724427" y="-7947"/>
                  <a:pt x="3855289" y="26868"/>
                  <a:pt x="3967166" y="0"/>
                </a:cubicBezTo>
                <a:cubicBezTo>
                  <a:pt x="4079043" y="-26868"/>
                  <a:pt x="4543046" y="6387"/>
                  <a:pt x="4794158" y="0"/>
                </a:cubicBezTo>
                <a:cubicBezTo>
                  <a:pt x="5045270" y="-6387"/>
                  <a:pt x="4958705" y="24537"/>
                  <a:pt x="5051844" y="0"/>
                </a:cubicBezTo>
                <a:cubicBezTo>
                  <a:pt x="5144983" y="-24537"/>
                  <a:pt x="5207054" y="14723"/>
                  <a:pt x="5309530" y="0"/>
                </a:cubicBezTo>
                <a:cubicBezTo>
                  <a:pt x="5412006" y="-14723"/>
                  <a:pt x="5729005" y="34966"/>
                  <a:pt x="5908800" y="0"/>
                </a:cubicBezTo>
                <a:cubicBezTo>
                  <a:pt x="6088595" y="-34966"/>
                  <a:pt x="6275372" y="38255"/>
                  <a:pt x="6621931" y="0"/>
                </a:cubicBezTo>
                <a:cubicBezTo>
                  <a:pt x="6968490" y="-38255"/>
                  <a:pt x="6878280" y="12654"/>
                  <a:pt x="7107340" y="0"/>
                </a:cubicBezTo>
                <a:cubicBezTo>
                  <a:pt x="7336400" y="-12654"/>
                  <a:pt x="7297045" y="10956"/>
                  <a:pt x="7478887" y="0"/>
                </a:cubicBezTo>
                <a:cubicBezTo>
                  <a:pt x="7660729" y="-10956"/>
                  <a:pt x="7906031" y="78287"/>
                  <a:pt x="8192018" y="0"/>
                </a:cubicBezTo>
                <a:cubicBezTo>
                  <a:pt x="8478005" y="-78287"/>
                  <a:pt x="8387993" y="30280"/>
                  <a:pt x="8563565" y="0"/>
                </a:cubicBezTo>
                <a:cubicBezTo>
                  <a:pt x="8739137" y="-30280"/>
                  <a:pt x="8761730" y="17665"/>
                  <a:pt x="8935113" y="0"/>
                </a:cubicBezTo>
                <a:cubicBezTo>
                  <a:pt x="9108496" y="-17665"/>
                  <a:pt x="9136026" y="15850"/>
                  <a:pt x="9306660" y="0"/>
                </a:cubicBezTo>
                <a:cubicBezTo>
                  <a:pt x="9477294" y="-15850"/>
                  <a:pt x="9867576" y="52029"/>
                  <a:pt x="10133652" y="0"/>
                </a:cubicBezTo>
                <a:cubicBezTo>
                  <a:pt x="10399728" y="-52029"/>
                  <a:pt x="10495821" y="50083"/>
                  <a:pt x="10619061" y="0"/>
                </a:cubicBezTo>
                <a:cubicBezTo>
                  <a:pt x="10742301" y="-50083"/>
                  <a:pt x="11073297" y="53778"/>
                  <a:pt x="11386126" y="0"/>
                </a:cubicBezTo>
                <a:cubicBezTo>
                  <a:pt x="11418071" y="168268"/>
                  <a:pt x="11372645" y="293200"/>
                  <a:pt x="11386126" y="415105"/>
                </a:cubicBezTo>
                <a:cubicBezTo>
                  <a:pt x="11399607" y="537011"/>
                  <a:pt x="11354932" y="643188"/>
                  <a:pt x="11386126" y="798279"/>
                </a:cubicBezTo>
                <a:cubicBezTo>
                  <a:pt x="11232226" y="823696"/>
                  <a:pt x="10899710" y="729691"/>
                  <a:pt x="10672995" y="798279"/>
                </a:cubicBezTo>
                <a:cubicBezTo>
                  <a:pt x="10446280" y="866867"/>
                  <a:pt x="10104585" y="770814"/>
                  <a:pt x="9959864" y="798279"/>
                </a:cubicBezTo>
                <a:cubicBezTo>
                  <a:pt x="9815143" y="825744"/>
                  <a:pt x="9322842" y="755260"/>
                  <a:pt x="9132872" y="798279"/>
                </a:cubicBezTo>
                <a:cubicBezTo>
                  <a:pt x="8942902" y="841298"/>
                  <a:pt x="8664131" y="776607"/>
                  <a:pt x="8533602" y="798279"/>
                </a:cubicBezTo>
                <a:cubicBezTo>
                  <a:pt x="8403073" y="819951"/>
                  <a:pt x="8056256" y="790603"/>
                  <a:pt x="7706609" y="798279"/>
                </a:cubicBezTo>
                <a:cubicBezTo>
                  <a:pt x="7356962" y="805955"/>
                  <a:pt x="7267371" y="752370"/>
                  <a:pt x="7107340" y="798279"/>
                </a:cubicBezTo>
                <a:cubicBezTo>
                  <a:pt x="6947309" y="844188"/>
                  <a:pt x="6640953" y="735600"/>
                  <a:pt x="6508070" y="798279"/>
                </a:cubicBezTo>
                <a:cubicBezTo>
                  <a:pt x="6375187" y="860958"/>
                  <a:pt x="6306448" y="768256"/>
                  <a:pt x="6136523" y="798279"/>
                </a:cubicBezTo>
                <a:cubicBezTo>
                  <a:pt x="5966598" y="828302"/>
                  <a:pt x="5613286" y="786504"/>
                  <a:pt x="5309530" y="798279"/>
                </a:cubicBezTo>
                <a:cubicBezTo>
                  <a:pt x="5005774" y="810054"/>
                  <a:pt x="5174115" y="795642"/>
                  <a:pt x="5051844" y="798279"/>
                </a:cubicBezTo>
                <a:cubicBezTo>
                  <a:pt x="4929573" y="800916"/>
                  <a:pt x="4729907" y="730224"/>
                  <a:pt x="4452575" y="798279"/>
                </a:cubicBezTo>
                <a:cubicBezTo>
                  <a:pt x="4175243" y="866334"/>
                  <a:pt x="4131548" y="741958"/>
                  <a:pt x="3967166" y="798279"/>
                </a:cubicBezTo>
                <a:cubicBezTo>
                  <a:pt x="3802784" y="854600"/>
                  <a:pt x="3824676" y="790359"/>
                  <a:pt x="3709480" y="798279"/>
                </a:cubicBezTo>
                <a:cubicBezTo>
                  <a:pt x="3594284" y="806199"/>
                  <a:pt x="3329998" y="732707"/>
                  <a:pt x="2996349" y="798279"/>
                </a:cubicBezTo>
                <a:cubicBezTo>
                  <a:pt x="2662700" y="863851"/>
                  <a:pt x="2733582" y="772911"/>
                  <a:pt x="2624802" y="798279"/>
                </a:cubicBezTo>
                <a:cubicBezTo>
                  <a:pt x="2516022" y="823647"/>
                  <a:pt x="2494228" y="769423"/>
                  <a:pt x="2367116" y="798279"/>
                </a:cubicBezTo>
                <a:cubicBezTo>
                  <a:pt x="2240004" y="827135"/>
                  <a:pt x="2152943" y="780871"/>
                  <a:pt x="1995568" y="798279"/>
                </a:cubicBezTo>
                <a:cubicBezTo>
                  <a:pt x="1838193" y="815687"/>
                  <a:pt x="1748533" y="754179"/>
                  <a:pt x="1510160" y="798279"/>
                </a:cubicBezTo>
                <a:cubicBezTo>
                  <a:pt x="1271787" y="842379"/>
                  <a:pt x="1349260" y="790238"/>
                  <a:pt x="1252474" y="798279"/>
                </a:cubicBezTo>
                <a:cubicBezTo>
                  <a:pt x="1155688" y="806320"/>
                  <a:pt x="1074583" y="775028"/>
                  <a:pt x="994788" y="798279"/>
                </a:cubicBezTo>
                <a:cubicBezTo>
                  <a:pt x="914993" y="821530"/>
                  <a:pt x="851932" y="788455"/>
                  <a:pt x="737102" y="798279"/>
                </a:cubicBezTo>
                <a:cubicBezTo>
                  <a:pt x="622272" y="808103"/>
                  <a:pt x="249899" y="784779"/>
                  <a:pt x="0" y="798279"/>
                </a:cubicBezTo>
                <a:cubicBezTo>
                  <a:pt x="-2844" y="673895"/>
                  <a:pt x="2142" y="514570"/>
                  <a:pt x="0" y="407122"/>
                </a:cubicBezTo>
                <a:cubicBezTo>
                  <a:pt x="-2142" y="299674"/>
                  <a:pt x="7740" y="192631"/>
                  <a:pt x="0" y="0"/>
                </a:cubicBezTo>
                <a:close/>
              </a:path>
              <a:path w="11386126" h="798279" stroke="0" extrusionOk="0">
                <a:moveTo>
                  <a:pt x="0" y="0"/>
                </a:moveTo>
                <a:cubicBezTo>
                  <a:pt x="156353" y="-44554"/>
                  <a:pt x="438867" y="39478"/>
                  <a:pt x="599270" y="0"/>
                </a:cubicBezTo>
                <a:cubicBezTo>
                  <a:pt x="759673" y="-39478"/>
                  <a:pt x="958095" y="14938"/>
                  <a:pt x="1312401" y="0"/>
                </a:cubicBezTo>
                <a:cubicBezTo>
                  <a:pt x="1666707" y="-14938"/>
                  <a:pt x="1756954" y="7590"/>
                  <a:pt x="1911671" y="0"/>
                </a:cubicBezTo>
                <a:cubicBezTo>
                  <a:pt x="2066388" y="-7590"/>
                  <a:pt x="2077445" y="24191"/>
                  <a:pt x="2169357" y="0"/>
                </a:cubicBezTo>
                <a:cubicBezTo>
                  <a:pt x="2261269" y="-24191"/>
                  <a:pt x="2546011" y="54050"/>
                  <a:pt x="2768626" y="0"/>
                </a:cubicBezTo>
                <a:cubicBezTo>
                  <a:pt x="2991241" y="-54050"/>
                  <a:pt x="3024427" y="601"/>
                  <a:pt x="3140174" y="0"/>
                </a:cubicBezTo>
                <a:cubicBezTo>
                  <a:pt x="3255921" y="-601"/>
                  <a:pt x="3344688" y="12540"/>
                  <a:pt x="3397860" y="0"/>
                </a:cubicBezTo>
                <a:cubicBezTo>
                  <a:pt x="3451032" y="-12540"/>
                  <a:pt x="3849744" y="56808"/>
                  <a:pt x="3997129" y="0"/>
                </a:cubicBezTo>
                <a:cubicBezTo>
                  <a:pt x="4144514" y="-56808"/>
                  <a:pt x="4543030" y="47454"/>
                  <a:pt x="4824122" y="0"/>
                </a:cubicBezTo>
                <a:cubicBezTo>
                  <a:pt x="5105214" y="-47454"/>
                  <a:pt x="5391534" y="96197"/>
                  <a:pt x="5651114" y="0"/>
                </a:cubicBezTo>
                <a:cubicBezTo>
                  <a:pt x="5910694" y="-96197"/>
                  <a:pt x="6022471" y="39572"/>
                  <a:pt x="6136523" y="0"/>
                </a:cubicBezTo>
                <a:cubicBezTo>
                  <a:pt x="6250575" y="-39572"/>
                  <a:pt x="6286724" y="25500"/>
                  <a:pt x="6394209" y="0"/>
                </a:cubicBezTo>
                <a:cubicBezTo>
                  <a:pt x="6501694" y="-25500"/>
                  <a:pt x="6839918" y="55850"/>
                  <a:pt x="6993478" y="0"/>
                </a:cubicBezTo>
                <a:cubicBezTo>
                  <a:pt x="7147038" y="-55850"/>
                  <a:pt x="7561532" y="56111"/>
                  <a:pt x="7820471" y="0"/>
                </a:cubicBezTo>
                <a:cubicBezTo>
                  <a:pt x="8079410" y="-56111"/>
                  <a:pt x="8077223" y="37504"/>
                  <a:pt x="8305879" y="0"/>
                </a:cubicBezTo>
                <a:cubicBezTo>
                  <a:pt x="8534535" y="-37504"/>
                  <a:pt x="8574120" y="17874"/>
                  <a:pt x="8677427" y="0"/>
                </a:cubicBezTo>
                <a:cubicBezTo>
                  <a:pt x="8780734" y="-17874"/>
                  <a:pt x="8963840" y="1515"/>
                  <a:pt x="9048974" y="0"/>
                </a:cubicBezTo>
                <a:cubicBezTo>
                  <a:pt x="9134108" y="-1515"/>
                  <a:pt x="9697949" y="66304"/>
                  <a:pt x="9875966" y="0"/>
                </a:cubicBezTo>
                <a:cubicBezTo>
                  <a:pt x="10053983" y="-66304"/>
                  <a:pt x="10168006" y="5375"/>
                  <a:pt x="10247513" y="0"/>
                </a:cubicBezTo>
                <a:cubicBezTo>
                  <a:pt x="10327020" y="-5375"/>
                  <a:pt x="10465175" y="3903"/>
                  <a:pt x="10619061" y="0"/>
                </a:cubicBezTo>
                <a:cubicBezTo>
                  <a:pt x="10772947" y="-3903"/>
                  <a:pt x="11164921" y="27685"/>
                  <a:pt x="11386126" y="0"/>
                </a:cubicBezTo>
                <a:cubicBezTo>
                  <a:pt x="11391328" y="79882"/>
                  <a:pt x="11372282" y="309841"/>
                  <a:pt x="11386126" y="399140"/>
                </a:cubicBezTo>
                <a:cubicBezTo>
                  <a:pt x="11399970" y="488439"/>
                  <a:pt x="11346499" y="701498"/>
                  <a:pt x="11386126" y="798279"/>
                </a:cubicBezTo>
                <a:cubicBezTo>
                  <a:pt x="11307475" y="839188"/>
                  <a:pt x="11192624" y="797437"/>
                  <a:pt x="11014579" y="798279"/>
                </a:cubicBezTo>
                <a:cubicBezTo>
                  <a:pt x="10836534" y="799121"/>
                  <a:pt x="10713132" y="733170"/>
                  <a:pt x="10415309" y="798279"/>
                </a:cubicBezTo>
                <a:cubicBezTo>
                  <a:pt x="10117486" y="863388"/>
                  <a:pt x="9937970" y="749459"/>
                  <a:pt x="9702178" y="798279"/>
                </a:cubicBezTo>
                <a:cubicBezTo>
                  <a:pt x="9466386" y="847099"/>
                  <a:pt x="9478404" y="781113"/>
                  <a:pt x="9330631" y="798279"/>
                </a:cubicBezTo>
                <a:cubicBezTo>
                  <a:pt x="9182858" y="815445"/>
                  <a:pt x="8944782" y="792993"/>
                  <a:pt x="8845222" y="798279"/>
                </a:cubicBezTo>
                <a:cubicBezTo>
                  <a:pt x="8745662" y="803565"/>
                  <a:pt x="8660338" y="790883"/>
                  <a:pt x="8587536" y="798279"/>
                </a:cubicBezTo>
                <a:cubicBezTo>
                  <a:pt x="8514734" y="805675"/>
                  <a:pt x="8303529" y="779056"/>
                  <a:pt x="8215989" y="798279"/>
                </a:cubicBezTo>
                <a:cubicBezTo>
                  <a:pt x="8128449" y="817502"/>
                  <a:pt x="8051806" y="786930"/>
                  <a:pt x="7958303" y="798279"/>
                </a:cubicBezTo>
                <a:cubicBezTo>
                  <a:pt x="7864800" y="809628"/>
                  <a:pt x="7779176" y="788753"/>
                  <a:pt x="7700617" y="798279"/>
                </a:cubicBezTo>
                <a:cubicBezTo>
                  <a:pt x="7622058" y="807805"/>
                  <a:pt x="7503172" y="781145"/>
                  <a:pt x="7442931" y="798279"/>
                </a:cubicBezTo>
                <a:cubicBezTo>
                  <a:pt x="7382690" y="815413"/>
                  <a:pt x="7033357" y="730330"/>
                  <a:pt x="6729800" y="798279"/>
                </a:cubicBezTo>
                <a:cubicBezTo>
                  <a:pt x="6426243" y="866228"/>
                  <a:pt x="6557414" y="772526"/>
                  <a:pt x="6472114" y="798279"/>
                </a:cubicBezTo>
                <a:cubicBezTo>
                  <a:pt x="6386814" y="824032"/>
                  <a:pt x="6075992" y="779778"/>
                  <a:pt x="5872844" y="798279"/>
                </a:cubicBezTo>
                <a:cubicBezTo>
                  <a:pt x="5669696" y="816780"/>
                  <a:pt x="5494149" y="738139"/>
                  <a:pt x="5273574" y="798279"/>
                </a:cubicBezTo>
                <a:cubicBezTo>
                  <a:pt x="5052999" y="858419"/>
                  <a:pt x="4951966" y="769577"/>
                  <a:pt x="4788166" y="798279"/>
                </a:cubicBezTo>
                <a:cubicBezTo>
                  <a:pt x="4624366" y="826981"/>
                  <a:pt x="4325616" y="769487"/>
                  <a:pt x="4188896" y="798279"/>
                </a:cubicBezTo>
                <a:cubicBezTo>
                  <a:pt x="4052176" y="827071"/>
                  <a:pt x="3912897" y="797782"/>
                  <a:pt x="3817349" y="798279"/>
                </a:cubicBezTo>
                <a:cubicBezTo>
                  <a:pt x="3721801" y="798776"/>
                  <a:pt x="3526237" y="792722"/>
                  <a:pt x="3445801" y="798279"/>
                </a:cubicBezTo>
                <a:cubicBezTo>
                  <a:pt x="3365365" y="803836"/>
                  <a:pt x="3100361" y="756465"/>
                  <a:pt x="2960393" y="798279"/>
                </a:cubicBezTo>
                <a:cubicBezTo>
                  <a:pt x="2820425" y="840093"/>
                  <a:pt x="2495608" y="758336"/>
                  <a:pt x="2361123" y="798279"/>
                </a:cubicBezTo>
                <a:cubicBezTo>
                  <a:pt x="2226638" y="838222"/>
                  <a:pt x="2050101" y="755498"/>
                  <a:pt x="1875714" y="798279"/>
                </a:cubicBezTo>
                <a:cubicBezTo>
                  <a:pt x="1701327" y="841060"/>
                  <a:pt x="1509914" y="744858"/>
                  <a:pt x="1390306" y="798279"/>
                </a:cubicBezTo>
                <a:cubicBezTo>
                  <a:pt x="1270698" y="851700"/>
                  <a:pt x="1010018" y="766732"/>
                  <a:pt x="904897" y="798279"/>
                </a:cubicBezTo>
                <a:cubicBezTo>
                  <a:pt x="799776" y="829826"/>
                  <a:pt x="722077" y="795818"/>
                  <a:pt x="647211" y="798279"/>
                </a:cubicBezTo>
                <a:cubicBezTo>
                  <a:pt x="572345" y="800740"/>
                  <a:pt x="236055" y="792889"/>
                  <a:pt x="0" y="798279"/>
                </a:cubicBezTo>
                <a:cubicBezTo>
                  <a:pt x="-40384" y="655156"/>
                  <a:pt x="18863" y="530695"/>
                  <a:pt x="0" y="407122"/>
                </a:cubicBezTo>
                <a:cubicBezTo>
                  <a:pt x="-18863" y="283549"/>
                  <a:pt x="18097" y="170091"/>
                  <a:pt x="0" y="0"/>
                </a:cubicBezTo>
                <a:close/>
              </a:path>
            </a:pathLst>
          </a:custGeom>
          <a:ln w="19050">
            <a:solidFill>
              <a:schemeClr val="tx1"/>
            </a:solidFill>
            <a:extLst>
              <a:ext uri="{C807C97D-BFC1-408E-A445-0C87EB9F89A2}">
                <ask:lineSketchStyleProps xmlns:ask="http://schemas.microsoft.com/office/drawing/2018/sketchyshapes" sd="2839228819">
                  <ask:type>
                    <ask:lineSketchScribble/>
                  </ask:type>
                </ask:lineSketchStyleProps>
              </a:ext>
            </a:extLst>
          </a:ln>
        </p:spPr>
        <p:txBody>
          <a:bodyPr/>
          <a:lstStyle/>
          <a:p>
            <a:r>
              <a:rPr kumimoji="1" lang="ja-JP" altLang="en-US" sz="3200" dirty="0"/>
              <a:t>「</a:t>
            </a:r>
            <a:r>
              <a:rPr kumimoji="1" lang="en-US" altLang="ja-JP" sz="3200" dirty="0"/>
              <a:t>2×2</a:t>
            </a:r>
            <a:r>
              <a:rPr kumimoji="1" lang="ja-JP" altLang="en-US" sz="3200" dirty="0"/>
              <a:t>クロス集計表」についての「独立性の検定」とは、</a:t>
            </a:r>
          </a:p>
        </p:txBody>
      </p:sp>
      <p:graphicFrame>
        <p:nvGraphicFramePr>
          <p:cNvPr id="3" name="表 2">
            <a:extLst>
              <a:ext uri="{FF2B5EF4-FFF2-40B4-BE49-F238E27FC236}">
                <a16:creationId xmlns:a16="http://schemas.microsoft.com/office/drawing/2014/main" id="{3D92E617-5BBC-E481-255E-0266780088D1}"/>
              </a:ext>
            </a:extLst>
          </p:cNvPr>
          <p:cNvGraphicFramePr>
            <a:graphicFrameLocks noGrp="1"/>
          </p:cNvGraphicFramePr>
          <p:nvPr>
            <p:extLst>
              <p:ext uri="{D42A27DB-BD31-4B8C-83A1-F6EECF244321}">
                <p14:modId xmlns:p14="http://schemas.microsoft.com/office/powerpoint/2010/main" val="769420665"/>
              </p:ext>
            </p:extLst>
          </p:nvPr>
        </p:nvGraphicFramePr>
        <p:xfrm>
          <a:off x="1663699" y="3906981"/>
          <a:ext cx="8864601" cy="2507392"/>
        </p:xfrm>
        <a:graphic>
          <a:graphicData uri="http://schemas.openxmlformats.org/drawingml/2006/table">
            <a:tbl>
              <a:tblPr bandRow="1">
                <a:tableStyleId>{5C22544A-7EE6-4342-B048-85BDC9FD1C3A}</a:tableStyleId>
              </a:tblPr>
              <a:tblGrid>
                <a:gridCol w="2954867">
                  <a:extLst>
                    <a:ext uri="{9D8B030D-6E8A-4147-A177-3AD203B41FA5}">
                      <a16:colId xmlns:a16="http://schemas.microsoft.com/office/drawing/2014/main" val="650095310"/>
                    </a:ext>
                  </a:extLst>
                </a:gridCol>
                <a:gridCol w="2954867">
                  <a:extLst>
                    <a:ext uri="{9D8B030D-6E8A-4147-A177-3AD203B41FA5}">
                      <a16:colId xmlns:a16="http://schemas.microsoft.com/office/drawing/2014/main" val="602595639"/>
                    </a:ext>
                  </a:extLst>
                </a:gridCol>
                <a:gridCol w="2954867">
                  <a:extLst>
                    <a:ext uri="{9D8B030D-6E8A-4147-A177-3AD203B41FA5}">
                      <a16:colId xmlns:a16="http://schemas.microsoft.com/office/drawing/2014/main" val="2933717098"/>
                    </a:ext>
                  </a:extLst>
                </a:gridCol>
              </a:tblGrid>
              <a:tr h="770442">
                <a:tc>
                  <a:txBody>
                    <a:bodyPr/>
                    <a:lstStyle/>
                    <a:p>
                      <a:pPr algn="ctr"/>
                      <a:endParaRPr kumimoji="1" lang="ja-JP" altLang="en-US" sz="28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ap="flat" cmpd="sng" algn="ctr">
                      <a:solidFill>
                        <a:schemeClr val="tx1"/>
                      </a:solidFill>
                      <a:prstDash val="solid"/>
                      <a:round/>
                      <a:headEnd type="none" w="med" len="med"/>
                      <a:tailEnd type="none" w="med" len="med"/>
                    </a:lnTlToBr>
                    <a:lnBlToTr w="12700" cmpd="sng">
                      <a:noFill/>
                      <a:prstDash val="solid"/>
                    </a:lnBlToTr>
                  </a:tcPr>
                </a:tc>
                <a:tc>
                  <a:txBody>
                    <a:bodyPr/>
                    <a:lstStyle/>
                    <a:p>
                      <a:pPr algn="ctr"/>
                      <a:r>
                        <a:rPr kumimoji="1" lang="ja-JP" altLang="en-US" sz="2800" dirty="0"/>
                        <a:t>支持</a:t>
                      </a:r>
                    </a:p>
                  </a:txBody>
                  <a:tcPr anchor="ctr">
                    <a:lnL w="12700" cmpd="sng">
                      <a:noFill/>
                    </a:lnL>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不支持</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1155959079"/>
                  </a:ext>
                </a:extLst>
              </a:tr>
              <a:tr h="868475">
                <a:tc>
                  <a:txBody>
                    <a:bodyPr/>
                    <a:lstStyle/>
                    <a:p>
                      <a:pPr algn="ctr"/>
                      <a:r>
                        <a:rPr kumimoji="1" lang="en-US" altLang="ja-JP" sz="2800" dirty="0"/>
                        <a:t>A</a:t>
                      </a:r>
                      <a:r>
                        <a:rPr kumimoji="1" lang="ja-JP" altLang="en-US" sz="2800" dirty="0"/>
                        <a:t>グループ</a:t>
                      </a:r>
                    </a:p>
                  </a:txBody>
                  <a:tcPr anchor="ctr">
                    <a:lnL w="12700" cap="flat" cmpd="sng" algn="ctr">
                      <a:solidFill>
                        <a:schemeClr val="tx1"/>
                      </a:solidFill>
                      <a:prstDash val="solid"/>
                      <a:round/>
                      <a:headEnd type="none" w="med" len="med"/>
                      <a:tailEnd type="none" w="med" len="med"/>
                    </a:lnL>
                    <a:lnT w="12700" cmpd="sng">
                      <a:noFill/>
                    </a:lnT>
                    <a:solidFill>
                      <a:schemeClr val="accent2">
                        <a:lumMod val="40000"/>
                        <a:lumOff val="60000"/>
                      </a:schemeClr>
                    </a:solidFill>
                  </a:tcPr>
                </a:tc>
                <a:tc>
                  <a:txBody>
                    <a:bodyPr/>
                    <a:lstStyle/>
                    <a:p>
                      <a:pPr algn="ctr"/>
                      <a:r>
                        <a:rPr kumimoji="1" lang="en-US" altLang="ja-JP" sz="2800" dirty="0"/>
                        <a:t>325</a:t>
                      </a:r>
                      <a:endParaRPr kumimoji="1" lang="ja-JP" altLang="en-US" sz="2800" dirty="0"/>
                    </a:p>
                  </a:txBody>
                  <a:tcPr anchor="ctr"/>
                </a:tc>
                <a:tc>
                  <a:txBody>
                    <a:bodyPr/>
                    <a:lstStyle/>
                    <a:p>
                      <a:pPr algn="ctr"/>
                      <a:r>
                        <a:rPr kumimoji="1" lang="en-US" altLang="ja-JP" sz="2800" dirty="0"/>
                        <a:t>554</a:t>
                      </a:r>
                      <a:endParaRPr kumimoji="1" lang="ja-JP" altLang="en-US" sz="28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06047155"/>
                  </a:ext>
                </a:extLst>
              </a:tr>
              <a:tr h="868475">
                <a:tc>
                  <a:txBody>
                    <a:bodyPr/>
                    <a:lstStyle/>
                    <a:p>
                      <a:pPr algn="ctr"/>
                      <a:r>
                        <a:rPr kumimoji="1" lang="en-US" altLang="ja-JP" sz="2800" dirty="0"/>
                        <a:t>B</a:t>
                      </a:r>
                      <a:r>
                        <a:rPr kumimoji="1" lang="ja-JP" altLang="en-US" sz="2800" dirty="0"/>
                        <a:t>グループ</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kumimoji="1" lang="en-US" altLang="ja-JP" sz="2800" dirty="0"/>
                        <a:t>293</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512</a:t>
                      </a:r>
                      <a:endParaRPr kumimoji="1" lang="ja-JP" altLang="en-US" sz="28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8209079"/>
                  </a:ext>
                </a:extLst>
              </a:tr>
            </a:tbl>
          </a:graphicData>
        </a:graphic>
      </p:graphicFrame>
      <p:sp>
        <p:nvSpPr>
          <p:cNvPr id="4" name="テキスト ボックス 3">
            <a:extLst>
              <a:ext uri="{FF2B5EF4-FFF2-40B4-BE49-F238E27FC236}">
                <a16:creationId xmlns:a16="http://schemas.microsoft.com/office/drawing/2014/main" id="{C9F9BA9D-2C12-E654-9CEF-CB7F321092AA}"/>
              </a:ext>
            </a:extLst>
          </p:cNvPr>
          <p:cNvSpPr txBox="1"/>
          <p:nvPr/>
        </p:nvSpPr>
        <p:spPr>
          <a:xfrm>
            <a:off x="600365" y="2118935"/>
            <a:ext cx="10658761" cy="1569660"/>
          </a:xfrm>
          <a:prstGeom prst="rect">
            <a:avLst/>
          </a:prstGeom>
          <a:noFill/>
        </p:spPr>
        <p:txBody>
          <a:bodyPr wrap="square" rtlCol="0">
            <a:spAutoFit/>
          </a:bodyPr>
          <a:lstStyle/>
          <a:p>
            <a:r>
              <a:rPr kumimoji="1" lang="ja-JP" altLang="en-US" sz="2400" dirty="0"/>
              <a:t>ある同じ事柄について、</a:t>
            </a:r>
            <a:r>
              <a:rPr lang="en-US" altLang="ja-JP" sz="2400" dirty="0"/>
              <a:t>A,B</a:t>
            </a:r>
            <a:r>
              <a:rPr lang="ja-JP" altLang="en-US" sz="2400" dirty="0"/>
              <a:t>グループがアンケート調査を行った。</a:t>
            </a:r>
            <a:r>
              <a:rPr lang="en-US" altLang="ja-JP" sz="2400" dirty="0"/>
              <a:t>A</a:t>
            </a:r>
            <a:r>
              <a:rPr lang="ja-JP" altLang="en-US" sz="2400" dirty="0"/>
              <a:t>と</a:t>
            </a:r>
            <a:r>
              <a:rPr lang="en-US" altLang="ja-JP" sz="2400" dirty="0"/>
              <a:t>B</a:t>
            </a:r>
            <a:r>
              <a:rPr lang="ja-JP" altLang="en-US" sz="2400" dirty="0"/>
              <a:t>では、結果が異なっているが</a:t>
            </a:r>
            <a:r>
              <a:rPr kumimoji="1" lang="ja-JP" altLang="en-US" sz="2400" dirty="0"/>
              <a:t>これは偶然ですか？必然ですか？</a:t>
            </a:r>
            <a:endParaRPr kumimoji="1" lang="en-US" altLang="ja-JP" sz="2400" dirty="0"/>
          </a:p>
          <a:p>
            <a:endParaRPr lang="en-US" altLang="ja-JP" sz="2400" dirty="0"/>
          </a:p>
          <a:p>
            <a:r>
              <a:rPr kumimoji="1" lang="ja-JP" altLang="en-US" sz="2400" dirty="0"/>
              <a:t>これを探るのが、独立性の検定です。</a:t>
            </a:r>
          </a:p>
        </p:txBody>
      </p:sp>
    </p:spTree>
    <p:extLst>
      <p:ext uri="{BB962C8B-B14F-4D97-AF65-F5344CB8AC3E}">
        <p14:creationId xmlns:p14="http://schemas.microsoft.com/office/powerpoint/2010/main" val="16955904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E9EF7E-5138-2A30-2C59-0A0A676985AB}"/>
              </a:ext>
            </a:extLst>
          </p:cNvPr>
          <p:cNvSpPr>
            <a:spLocks noGrp="1"/>
          </p:cNvSpPr>
          <p:nvPr>
            <p:ph type="title"/>
          </p:nvPr>
        </p:nvSpPr>
        <p:spPr>
          <a:xfrm>
            <a:off x="595744" y="596412"/>
            <a:ext cx="3468255" cy="936824"/>
          </a:xfrm>
          <a:custGeom>
            <a:avLst/>
            <a:gdLst>
              <a:gd name="connsiteX0" fmla="*/ 0 w 3468255"/>
              <a:gd name="connsiteY0" fmla="*/ 0 h 936824"/>
              <a:gd name="connsiteX1" fmla="*/ 508677 w 3468255"/>
              <a:gd name="connsiteY1" fmla="*/ 0 h 936824"/>
              <a:gd name="connsiteX2" fmla="*/ 982672 w 3468255"/>
              <a:gd name="connsiteY2" fmla="*/ 0 h 936824"/>
              <a:gd name="connsiteX3" fmla="*/ 1456667 w 3468255"/>
              <a:gd name="connsiteY3" fmla="*/ 0 h 936824"/>
              <a:gd name="connsiteX4" fmla="*/ 2034710 w 3468255"/>
              <a:gd name="connsiteY4" fmla="*/ 0 h 936824"/>
              <a:gd name="connsiteX5" fmla="*/ 2647435 w 3468255"/>
              <a:gd name="connsiteY5" fmla="*/ 0 h 936824"/>
              <a:gd name="connsiteX6" fmla="*/ 3468255 w 3468255"/>
              <a:gd name="connsiteY6" fmla="*/ 0 h 936824"/>
              <a:gd name="connsiteX7" fmla="*/ 3468255 w 3468255"/>
              <a:gd name="connsiteY7" fmla="*/ 440307 h 936824"/>
              <a:gd name="connsiteX8" fmla="*/ 3468255 w 3468255"/>
              <a:gd name="connsiteY8" fmla="*/ 936824 h 936824"/>
              <a:gd name="connsiteX9" fmla="*/ 2959578 w 3468255"/>
              <a:gd name="connsiteY9" fmla="*/ 936824 h 936824"/>
              <a:gd name="connsiteX10" fmla="*/ 2346853 w 3468255"/>
              <a:gd name="connsiteY10" fmla="*/ 936824 h 936824"/>
              <a:gd name="connsiteX11" fmla="*/ 1699445 w 3468255"/>
              <a:gd name="connsiteY11" fmla="*/ 936824 h 936824"/>
              <a:gd name="connsiteX12" fmla="*/ 1086720 w 3468255"/>
              <a:gd name="connsiteY12" fmla="*/ 936824 h 936824"/>
              <a:gd name="connsiteX13" fmla="*/ 508677 w 3468255"/>
              <a:gd name="connsiteY13" fmla="*/ 936824 h 936824"/>
              <a:gd name="connsiteX14" fmla="*/ 0 w 3468255"/>
              <a:gd name="connsiteY14" fmla="*/ 936824 h 936824"/>
              <a:gd name="connsiteX15" fmla="*/ 0 w 3468255"/>
              <a:gd name="connsiteY15" fmla="*/ 468412 h 936824"/>
              <a:gd name="connsiteX16" fmla="*/ 0 w 3468255"/>
              <a:gd name="connsiteY16" fmla="*/ 0 h 93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68255" h="936824" fill="none" extrusionOk="0">
                <a:moveTo>
                  <a:pt x="0" y="0"/>
                </a:moveTo>
                <a:cubicBezTo>
                  <a:pt x="228849" y="-34885"/>
                  <a:pt x="341275" y="46549"/>
                  <a:pt x="508677" y="0"/>
                </a:cubicBezTo>
                <a:cubicBezTo>
                  <a:pt x="676079" y="-46549"/>
                  <a:pt x="807826" y="30338"/>
                  <a:pt x="982672" y="0"/>
                </a:cubicBezTo>
                <a:cubicBezTo>
                  <a:pt x="1157519" y="-30338"/>
                  <a:pt x="1311418" y="13314"/>
                  <a:pt x="1456667" y="0"/>
                </a:cubicBezTo>
                <a:cubicBezTo>
                  <a:pt x="1601917" y="-13314"/>
                  <a:pt x="1866269" y="46070"/>
                  <a:pt x="2034710" y="0"/>
                </a:cubicBezTo>
                <a:cubicBezTo>
                  <a:pt x="2203151" y="-46070"/>
                  <a:pt x="2471807" y="66568"/>
                  <a:pt x="2647435" y="0"/>
                </a:cubicBezTo>
                <a:cubicBezTo>
                  <a:pt x="2823064" y="-66568"/>
                  <a:pt x="3286821" y="46134"/>
                  <a:pt x="3468255" y="0"/>
                </a:cubicBezTo>
                <a:cubicBezTo>
                  <a:pt x="3516045" y="183085"/>
                  <a:pt x="3427913" y="253460"/>
                  <a:pt x="3468255" y="440307"/>
                </a:cubicBezTo>
                <a:cubicBezTo>
                  <a:pt x="3508597" y="627154"/>
                  <a:pt x="3443025" y="810083"/>
                  <a:pt x="3468255" y="936824"/>
                </a:cubicBezTo>
                <a:cubicBezTo>
                  <a:pt x="3346249" y="950559"/>
                  <a:pt x="3187524" y="915578"/>
                  <a:pt x="2959578" y="936824"/>
                </a:cubicBezTo>
                <a:cubicBezTo>
                  <a:pt x="2731632" y="958070"/>
                  <a:pt x="2642052" y="871702"/>
                  <a:pt x="2346853" y="936824"/>
                </a:cubicBezTo>
                <a:cubicBezTo>
                  <a:pt x="2051655" y="1001946"/>
                  <a:pt x="1858931" y="916642"/>
                  <a:pt x="1699445" y="936824"/>
                </a:cubicBezTo>
                <a:cubicBezTo>
                  <a:pt x="1539959" y="957006"/>
                  <a:pt x="1269496" y="887319"/>
                  <a:pt x="1086720" y="936824"/>
                </a:cubicBezTo>
                <a:cubicBezTo>
                  <a:pt x="903945" y="986329"/>
                  <a:pt x="629972" y="934557"/>
                  <a:pt x="508677" y="936824"/>
                </a:cubicBezTo>
                <a:cubicBezTo>
                  <a:pt x="387382" y="939091"/>
                  <a:pt x="191272" y="933320"/>
                  <a:pt x="0" y="936824"/>
                </a:cubicBezTo>
                <a:cubicBezTo>
                  <a:pt x="-50237" y="720040"/>
                  <a:pt x="48752" y="605267"/>
                  <a:pt x="0" y="468412"/>
                </a:cubicBezTo>
                <a:cubicBezTo>
                  <a:pt x="-48752" y="331557"/>
                  <a:pt x="20696" y="101134"/>
                  <a:pt x="0" y="0"/>
                </a:cubicBezTo>
                <a:close/>
              </a:path>
              <a:path w="3468255" h="936824" stroke="0" extrusionOk="0">
                <a:moveTo>
                  <a:pt x="0" y="0"/>
                </a:moveTo>
                <a:cubicBezTo>
                  <a:pt x="222269" y="-60543"/>
                  <a:pt x="455799" y="18996"/>
                  <a:pt x="578043" y="0"/>
                </a:cubicBezTo>
                <a:cubicBezTo>
                  <a:pt x="700287" y="-18996"/>
                  <a:pt x="859977" y="4088"/>
                  <a:pt x="1052037" y="0"/>
                </a:cubicBezTo>
                <a:cubicBezTo>
                  <a:pt x="1244097" y="-4088"/>
                  <a:pt x="1385291" y="13179"/>
                  <a:pt x="1664762" y="0"/>
                </a:cubicBezTo>
                <a:cubicBezTo>
                  <a:pt x="1944233" y="-13179"/>
                  <a:pt x="2120373" y="24193"/>
                  <a:pt x="2312170" y="0"/>
                </a:cubicBezTo>
                <a:cubicBezTo>
                  <a:pt x="2503967" y="-24193"/>
                  <a:pt x="2638802" y="60718"/>
                  <a:pt x="2890212" y="0"/>
                </a:cubicBezTo>
                <a:cubicBezTo>
                  <a:pt x="3141622" y="-60718"/>
                  <a:pt x="3338792" y="56890"/>
                  <a:pt x="3468255" y="0"/>
                </a:cubicBezTo>
                <a:cubicBezTo>
                  <a:pt x="3470166" y="192758"/>
                  <a:pt x="3424867" y="311972"/>
                  <a:pt x="3468255" y="459044"/>
                </a:cubicBezTo>
                <a:cubicBezTo>
                  <a:pt x="3511643" y="606116"/>
                  <a:pt x="3465708" y="731749"/>
                  <a:pt x="3468255" y="936824"/>
                </a:cubicBezTo>
                <a:cubicBezTo>
                  <a:pt x="3231271" y="991289"/>
                  <a:pt x="3125823" y="894742"/>
                  <a:pt x="2959578" y="936824"/>
                </a:cubicBezTo>
                <a:cubicBezTo>
                  <a:pt x="2793333" y="978906"/>
                  <a:pt x="2631552" y="879438"/>
                  <a:pt x="2450900" y="936824"/>
                </a:cubicBezTo>
                <a:cubicBezTo>
                  <a:pt x="2270248" y="994210"/>
                  <a:pt x="2186193" y="898323"/>
                  <a:pt x="1976905" y="936824"/>
                </a:cubicBezTo>
                <a:cubicBezTo>
                  <a:pt x="1767617" y="975325"/>
                  <a:pt x="1578359" y="870761"/>
                  <a:pt x="1329498" y="936824"/>
                </a:cubicBezTo>
                <a:cubicBezTo>
                  <a:pt x="1080637" y="1002887"/>
                  <a:pt x="986657" y="893250"/>
                  <a:pt x="855503" y="936824"/>
                </a:cubicBezTo>
                <a:cubicBezTo>
                  <a:pt x="724350" y="980398"/>
                  <a:pt x="423533" y="840186"/>
                  <a:pt x="0" y="936824"/>
                </a:cubicBezTo>
                <a:cubicBezTo>
                  <a:pt x="-52247" y="784190"/>
                  <a:pt x="3278" y="697843"/>
                  <a:pt x="0" y="459044"/>
                </a:cubicBezTo>
                <a:cubicBezTo>
                  <a:pt x="-3278" y="220245"/>
                  <a:pt x="51901" y="223473"/>
                  <a:pt x="0" y="0"/>
                </a:cubicBezTo>
                <a:close/>
              </a:path>
            </a:pathLst>
          </a:custGeom>
          <a:ln>
            <a:solidFill>
              <a:schemeClr val="tx1"/>
            </a:solidFill>
            <a:extLst>
              <a:ext uri="{C807C97D-BFC1-408E-A445-0C87EB9F89A2}">
                <ask:lineSketchStyleProps xmlns:ask="http://schemas.microsoft.com/office/drawing/2018/sketchyshapes" sd="3506836589">
                  <ask:type>
                    <ask:lineSketchScribble/>
                  </ask:type>
                </ask:lineSketchStyleProps>
              </a:ext>
            </a:extLst>
          </a:ln>
        </p:spPr>
        <p:txBody>
          <a:bodyPr/>
          <a:lstStyle/>
          <a:p>
            <a:r>
              <a:rPr kumimoji="1" lang="ja-JP" altLang="en-US" sz="4000" dirty="0"/>
              <a:t>具体的な手順</a:t>
            </a:r>
          </a:p>
        </p:txBody>
      </p:sp>
      <p:sp>
        <p:nvSpPr>
          <p:cNvPr id="3" name="テキスト ボックス 2">
            <a:extLst>
              <a:ext uri="{FF2B5EF4-FFF2-40B4-BE49-F238E27FC236}">
                <a16:creationId xmlns:a16="http://schemas.microsoft.com/office/drawing/2014/main" id="{9AA0901C-316F-8A5D-3228-C42791053700}"/>
              </a:ext>
            </a:extLst>
          </p:cNvPr>
          <p:cNvSpPr txBox="1"/>
          <p:nvPr/>
        </p:nvSpPr>
        <p:spPr>
          <a:xfrm>
            <a:off x="595744" y="2189018"/>
            <a:ext cx="4434227" cy="461665"/>
          </a:xfrm>
          <a:prstGeom prst="rect">
            <a:avLst/>
          </a:prstGeom>
          <a:noFill/>
        </p:spPr>
        <p:txBody>
          <a:bodyPr wrap="none" rtlCol="0">
            <a:spAutoFit/>
          </a:bodyPr>
          <a:lstStyle/>
          <a:p>
            <a:r>
              <a:rPr kumimoji="1" lang="ja-JP" altLang="en-US" sz="2400" dirty="0"/>
              <a:t>タレント</a:t>
            </a:r>
            <a:r>
              <a:rPr kumimoji="1" lang="en-US" altLang="ja-JP" sz="2400" dirty="0"/>
              <a:t>G</a:t>
            </a:r>
            <a:r>
              <a:rPr kumimoji="1" lang="ja-JP" altLang="en-US" sz="2400" dirty="0"/>
              <a:t>に対する好感度調査</a:t>
            </a:r>
          </a:p>
        </p:txBody>
      </p:sp>
      <p:graphicFrame>
        <p:nvGraphicFramePr>
          <p:cNvPr id="5" name="表 4">
            <a:extLst>
              <a:ext uri="{FF2B5EF4-FFF2-40B4-BE49-F238E27FC236}">
                <a16:creationId xmlns:a16="http://schemas.microsoft.com/office/drawing/2014/main" id="{368094D6-990F-1971-1565-E762501D7834}"/>
              </a:ext>
            </a:extLst>
          </p:cNvPr>
          <p:cNvGraphicFramePr>
            <a:graphicFrameLocks noGrp="1"/>
          </p:cNvGraphicFramePr>
          <p:nvPr>
            <p:extLst>
              <p:ext uri="{D42A27DB-BD31-4B8C-83A1-F6EECF244321}">
                <p14:modId xmlns:p14="http://schemas.microsoft.com/office/powerpoint/2010/main" val="3443102886"/>
              </p:ext>
            </p:extLst>
          </p:nvPr>
        </p:nvGraphicFramePr>
        <p:xfrm>
          <a:off x="749299" y="2752437"/>
          <a:ext cx="4127502" cy="3615755"/>
        </p:xfrm>
        <a:graphic>
          <a:graphicData uri="http://schemas.openxmlformats.org/drawingml/2006/table">
            <a:tbl>
              <a:tblPr bandRow="1">
                <a:tableStyleId>{5C22544A-7EE6-4342-B048-85BDC9FD1C3A}</a:tableStyleId>
              </a:tblPr>
              <a:tblGrid>
                <a:gridCol w="1375834">
                  <a:extLst>
                    <a:ext uri="{9D8B030D-6E8A-4147-A177-3AD203B41FA5}">
                      <a16:colId xmlns:a16="http://schemas.microsoft.com/office/drawing/2014/main" val="650095310"/>
                    </a:ext>
                  </a:extLst>
                </a:gridCol>
                <a:gridCol w="1375834">
                  <a:extLst>
                    <a:ext uri="{9D8B030D-6E8A-4147-A177-3AD203B41FA5}">
                      <a16:colId xmlns:a16="http://schemas.microsoft.com/office/drawing/2014/main" val="602595639"/>
                    </a:ext>
                  </a:extLst>
                </a:gridCol>
                <a:gridCol w="1375834">
                  <a:extLst>
                    <a:ext uri="{9D8B030D-6E8A-4147-A177-3AD203B41FA5}">
                      <a16:colId xmlns:a16="http://schemas.microsoft.com/office/drawing/2014/main" val="2933717098"/>
                    </a:ext>
                  </a:extLst>
                </a:gridCol>
              </a:tblGrid>
              <a:tr h="1111007">
                <a:tc>
                  <a:txBody>
                    <a:bodyPr/>
                    <a:lstStyle/>
                    <a:p>
                      <a:pPr algn="ctr"/>
                      <a:endParaRPr kumimoji="1" lang="ja-JP" altLang="en-US" sz="28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ap="flat" cmpd="sng" algn="ctr">
                      <a:solidFill>
                        <a:schemeClr val="tx1"/>
                      </a:solidFill>
                      <a:prstDash val="solid"/>
                      <a:round/>
                      <a:headEnd type="none" w="med" len="med"/>
                      <a:tailEnd type="none" w="med" len="med"/>
                    </a:lnTlToBr>
                    <a:lnBlToTr w="12700" cmpd="sng">
                      <a:noFill/>
                      <a:prstDash val="solid"/>
                    </a:lnBlToTr>
                  </a:tcPr>
                </a:tc>
                <a:tc>
                  <a:txBody>
                    <a:bodyPr/>
                    <a:lstStyle/>
                    <a:p>
                      <a:pPr algn="ctr"/>
                      <a:r>
                        <a:rPr kumimoji="1" lang="ja-JP" altLang="en-US" sz="2800" dirty="0"/>
                        <a:t>好き</a:t>
                      </a:r>
                    </a:p>
                  </a:txBody>
                  <a:tcPr anchor="ctr">
                    <a:lnL w="12700" cmpd="sng">
                      <a:noFill/>
                    </a:lnL>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嫌い</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1155959079"/>
                  </a:ext>
                </a:extLst>
              </a:tr>
              <a:tr h="1252374">
                <a:tc>
                  <a:txBody>
                    <a:bodyPr/>
                    <a:lstStyle/>
                    <a:p>
                      <a:pPr algn="ctr"/>
                      <a:r>
                        <a:rPr kumimoji="1" lang="ja-JP" altLang="en-US" sz="2800" dirty="0"/>
                        <a:t>男</a:t>
                      </a:r>
                    </a:p>
                  </a:txBody>
                  <a:tcPr anchor="ctr">
                    <a:lnL w="12700" cap="flat" cmpd="sng" algn="ctr">
                      <a:solidFill>
                        <a:schemeClr val="tx1"/>
                      </a:solidFill>
                      <a:prstDash val="solid"/>
                      <a:round/>
                      <a:headEnd type="none" w="med" len="med"/>
                      <a:tailEnd type="none" w="med" len="med"/>
                    </a:lnL>
                    <a:lnT w="12700" cmpd="sng">
                      <a:noFill/>
                    </a:lnT>
                    <a:solidFill>
                      <a:schemeClr val="accent2">
                        <a:lumMod val="40000"/>
                        <a:lumOff val="60000"/>
                      </a:schemeClr>
                    </a:solidFill>
                  </a:tcPr>
                </a:tc>
                <a:tc>
                  <a:txBody>
                    <a:bodyPr/>
                    <a:lstStyle/>
                    <a:p>
                      <a:pPr algn="ctr"/>
                      <a:r>
                        <a:rPr kumimoji="1" lang="en-US" altLang="ja-JP" sz="2800" dirty="0"/>
                        <a:t>190</a:t>
                      </a:r>
                      <a:endParaRPr kumimoji="1" lang="ja-JP" altLang="en-US" sz="2800" dirty="0"/>
                    </a:p>
                  </a:txBody>
                  <a:tcPr anchor="ctr"/>
                </a:tc>
                <a:tc>
                  <a:txBody>
                    <a:bodyPr/>
                    <a:lstStyle/>
                    <a:p>
                      <a:pPr algn="ctr"/>
                      <a:r>
                        <a:rPr kumimoji="1" lang="en-US" altLang="ja-JP" sz="2800" dirty="0"/>
                        <a:t>10</a:t>
                      </a:r>
                      <a:endParaRPr kumimoji="1" lang="ja-JP" altLang="en-US" sz="28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06047155"/>
                  </a:ext>
                </a:extLst>
              </a:tr>
              <a:tr h="1252374">
                <a:tc>
                  <a:txBody>
                    <a:bodyPr/>
                    <a:lstStyle/>
                    <a:p>
                      <a:pPr algn="ctr"/>
                      <a:r>
                        <a:rPr kumimoji="1" lang="ja-JP" altLang="en-US" sz="2800" dirty="0"/>
                        <a:t>女</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kumimoji="1" lang="en-US" altLang="ja-JP" sz="2800" dirty="0"/>
                        <a:t>120</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80</a:t>
                      </a:r>
                      <a:endParaRPr kumimoji="1" lang="ja-JP" altLang="en-US" sz="28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8209079"/>
                  </a:ext>
                </a:extLst>
              </a:tr>
            </a:tbl>
          </a:graphicData>
        </a:graphic>
      </p:graphicFrame>
      <p:sp>
        <p:nvSpPr>
          <p:cNvPr id="6" name="テキスト ボックス 5">
            <a:extLst>
              <a:ext uri="{FF2B5EF4-FFF2-40B4-BE49-F238E27FC236}">
                <a16:creationId xmlns:a16="http://schemas.microsoft.com/office/drawing/2014/main" id="{5B258937-B5DC-0E74-545E-6C480B80B1E1}"/>
              </a:ext>
            </a:extLst>
          </p:cNvPr>
          <p:cNvSpPr txBox="1"/>
          <p:nvPr/>
        </p:nvSpPr>
        <p:spPr>
          <a:xfrm>
            <a:off x="5644594" y="4644876"/>
            <a:ext cx="902811" cy="523220"/>
          </a:xfrm>
          <a:prstGeom prst="rect">
            <a:avLst/>
          </a:prstGeom>
          <a:noFill/>
        </p:spPr>
        <p:txBody>
          <a:bodyPr wrap="none" rtlCol="0">
            <a:spAutoFit/>
          </a:bodyPr>
          <a:lstStyle/>
          <a:p>
            <a:r>
              <a:rPr kumimoji="1" lang="ja-JP" altLang="en-US" sz="2800" dirty="0"/>
              <a:t>課題</a:t>
            </a:r>
          </a:p>
        </p:txBody>
      </p:sp>
      <p:sp>
        <p:nvSpPr>
          <p:cNvPr id="7" name="テキスト ボックス 6">
            <a:extLst>
              <a:ext uri="{FF2B5EF4-FFF2-40B4-BE49-F238E27FC236}">
                <a16:creationId xmlns:a16="http://schemas.microsoft.com/office/drawing/2014/main" id="{C1B9A0AA-2595-F512-C88C-ADAECE619231}"/>
              </a:ext>
            </a:extLst>
          </p:cNvPr>
          <p:cNvSpPr txBox="1"/>
          <p:nvPr/>
        </p:nvSpPr>
        <p:spPr>
          <a:xfrm>
            <a:off x="5623146" y="5199683"/>
            <a:ext cx="5973110" cy="830997"/>
          </a:xfrm>
          <a:prstGeom prst="rect">
            <a:avLst/>
          </a:prstGeom>
          <a:noFill/>
        </p:spPr>
        <p:txBody>
          <a:bodyPr wrap="none" rtlCol="0">
            <a:spAutoFit/>
          </a:bodyPr>
          <a:lstStyle/>
          <a:p>
            <a:r>
              <a:rPr kumimoji="1" lang="ja-JP" altLang="en-US" sz="2400" dirty="0"/>
              <a:t>男女で好感度が違う。タレント</a:t>
            </a:r>
            <a:r>
              <a:rPr kumimoji="1" lang="en-US" altLang="ja-JP" sz="2400" dirty="0"/>
              <a:t>G</a:t>
            </a:r>
            <a:r>
              <a:rPr kumimoji="1" lang="ja-JP" altLang="en-US" sz="2400" dirty="0"/>
              <a:t>に別の意</a:t>
            </a:r>
            <a:endParaRPr kumimoji="1" lang="en-US" altLang="ja-JP" sz="2400" dirty="0"/>
          </a:p>
          <a:p>
            <a:r>
              <a:rPr kumimoji="1" lang="ja-JP" altLang="en-US" sz="2400" dirty="0"/>
              <a:t>見をもって</a:t>
            </a:r>
            <a:r>
              <a:rPr lang="ja-JP" altLang="en-US" sz="2400" dirty="0"/>
              <a:t>いると結論づけてよいか？</a:t>
            </a:r>
            <a:endParaRPr kumimoji="1" lang="ja-JP" altLang="en-US" sz="2400" dirty="0"/>
          </a:p>
        </p:txBody>
      </p:sp>
      <p:sp>
        <p:nvSpPr>
          <p:cNvPr id="8" name="正方形/長方形 7">
            <a:extLst>
              <a:ext uri="{FF2B5EF4-FFF2-40B4-BE49-F238E27FC236}">
                <a16:creationId xmlns:a16="http://schemas.microsoft.com/office/drawing/2014/main" id="{91D266AA-C9E7-FCFE-AAA8-6ADE7F03C84F}"/>
              </a:ext>
            </a:extLst>
          </p:cNvPr>
          <p:cNvSpPr/>
          <p:nvPr/>
        </p:nvSpPr>
        <p:spPr>
          <a:xfrm>
            <a:off x="5495636" y="4438074"/>
            <a:ext cx="6169891" cy="182351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4849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6DC83F-DEA3-A8A8-F4CA-B4DAECF2B173}"/>
              </a:ext>
            </a:extLst>
          </p:cNvPr>
          <p:cNvSpPr>
            <a:spLocks noGrp="1"/>
          </p:cNvSpPr>
          <p:nvPr>
            <p:ph type="title"/>
          </p:nvPr>
        </p:nvSpPr>
        <p:spPr>
          <a:xfrm>
            <a:off x="501072" y="540994"/>
            <a:ext cx="11189855" cy="1370933"/>
          </a:xfrm>
          <a:custGeom>
            <a:avLst/>
            <a:gdLst>
              <a:gd name="connsiteX0" fmla="*/ 0 w 11189855"/>
              <a:gd name="connsiteY0" fmla="*/ 0 h 1370933"/>
              <a:gd name="connsiteX1" fmla="*/ 699366 w 11189855"/>
              <a:gd name="connsiteY1" fmla="*/ 0 h 1370933"/>
              <a:gd name="connsiteX2" fmla="*/ 1063036 w 11189855"/>
              <a:gd name="connsiteY2" fmla="*/ 0 h 1370933"/>
              <a:gd name="connsiteX3" fmla="*/ 1538605 w 11189855"/>
              <a:gd name="connsiteY3" fmla="*/ 0 h 1370933"/>
              <a:gd name="connsiteX4" fmla="*/ 2014174 w 11189855"/>
              <a:gd name="connsiteY4" fmla="*/ 0 h 1370933"/>
              <a:gd name="connsiteX5" fmla="*/ 2825438 w 11189855"/>
              <a:gd name="connsiteY5" fmla="*/ 0 h 1370933"/>
              <a:gd name="connsiteX6" fmla="*/ 3524804 w 11189855"/>
              <a:gd name="connsiteY6" fmla="*/ 0 h 1370933"/>
              <a:gd name="connsiteX7" fmla="*/ 4112272 w 11189855"/>
              <a:gd name="connsiteY7" fmla="*/ 0 h 1370933"/>
              <a:gd name="connsiteX8" fmla="*/ 5035435 w 11189855"/>
              <a:gd name="connsiteY8" fmla="*/ 0 h 1370933"/>
              <a:gd name="connsiteX9" fmla="*/ 5734801 w 11189855"/>
              <a:gd name="connsiteY9" fmla="*/ 0 h 1370933"/>
              <a:gd name="connsiteX10" fmla="*/ 6322268 w 11189855"/>
              <a:gd name="connsiteY10" fmla="*/ 0 h 1370933"/>
              <a:gd name="connsiteX11" fmla="*/ 6797837 w 11189855"/>
              <a:gd name="connsiteY11" fmla="*/ 0 h 1370933"/>
              <a:gd name="connsiteX12" fmla="*/ 7721000 w 11189855"/>
              <a:gd name="connsiteY12" fmla="*/ 0 h 1370933"/>
              <a:gd name="connsiteX13" fmla="*/ 8084670 w 11189855"/>
              <a:gd name="connsiteY13" fmla="*/ 0 h 1370933"/>
              <a:gd name="connsiteX14" fmla="*/ 8560239 w 11189855"/>
              <a:gd name="connsiteY14" fmla="*/ 0 h 1370933"/>
              <a:gd name="connsiteX15" fmla="*/ 9035808 w 11189855"/>
              <a:gd name="connsiteY15" fmla="*/ 0 h 1370933"/>
              <a:gd name="connsiteX16" fmla="*/ 9399478 w 11189855"/>
              <a:gd name="connsiteY16" fmla="*/ 0 h 1370933"/>
              <a:gd name="connsiteX17" fmla="*/ 10322641 w 11189855"/>
              <a:gd name="connsiteY17" fmla="*/ 0 h 1370933"/>
              <a:gd name="connsiteX18" fmla="*/ 11189855 w 11189855"/>
              <a:gd name="connsiteY18" fmla="*/ 0 h 1370933"/>
              <a:gd name="connsiteX19" fmla="*/ 11189855 w 11189855"/>
              <a:gd name="connsiteY19" fmla="*/ 644339 h 1370933"/>
              <a:gd name="connsiteX20" fmla="*/ 11189855 w 11189855"/>
              <a:gd name="connsiteY20" fmla="*/ 1370933 h 1370933"/>
              <a:gd name="connsiteX21" fmla="*/ 10826185 w 11189855"/>
              <a:gd name="connsiteY21" fmla="*/ 1370933 h 1370933"/>
              <a:gd name="connsiteX22" fmla="*/ 10014920 w 11189855"/>
              <a:gd name="connsiteY22" fmla="*/ 1370933 h 1370933"/>
              <a:gd name="connsiteX23" fmla="*/ 9539351 w 11189855"/>
              <a:gd name="connsiteY23" fmla="*/ 1370933 h 1370933"/>
              <a:gd name="connsiteX24" fmla="*/ 8728087 w 11189855"/>
              <a:gd name="connsiteY24" fmla="*/ 1370933 h 1370933"/>
              <a:gd name="connsiteX25" fmla="*/ 8252518 w 11189855"/>
              <a:gd name="connsiteY25" fmla="*/ 1370933 h 1370933"/>
              <a:gd name="connsiteX26" fmla="*/ 7329355 w 11189855"/>
              <a:gd name="connsiteY26" fmla="*/ 1370933 h 1370933"/>
              <a:gd name="connsiteX27" fmla="*/ 6853786 w 11189855"/>
              <a:gd name="connsiteY27" fmla="*/ 1370933 h 1370933"/>
              <a:gd name="connsiteX28" fmla="*/ 6266319 w 11189855"/>
              <a:gd name="connsiteY28" fmla="*/ 1370933 h 1370933"/>
              <a:gd name="connsiteX29" fmla="*/ 5678851 w 11189855"/>
              <a:gd name="connsiteY29" fmla="*/ 1370933 h 1370933"/>
              <a:gd name="connsiteX30" fmla="*/ 5315181 w 11189855"/>
              <a:gd name="connsiteY30" fmla="*/ 1370933 h 1370933"/>
              <a:gd name="connsiteX31" fmla="*/ 4727714 w 11189855"/>
              <a:gd name="connsiteY31" fmla="*/ 1370933 h 1370933"/>
              <a:gd name="connsiteX32" fmla="*/ 4252145 w 11189855"/>
              <a:gd name="connsiteY32" fmla="*/ 1370933 h 1370933"/>
              <a:gd name="connsiteX33" fmla="*/ 3888475 w 11189855"/>
              <a:gd name="connsiteY33" fmla="*/ 1370933 h 1370933"/>
              <a:gd name="connsiteX34" fmla="*/ 3301007 w 11189855"/>
              <a:gd name="connsiteY34" fmla="*/ 1370933 h 1370933"/>
              <a:gd name="connsiteX35" fmla="*/ 2713540 w 11189855"/>
              <a:gd name="connsiteY35" fmla="*/ 1370933 h 1370933"/>
              <a:gd name="connsiteX36" fmla="*/ 2014174 w 11189855"/>
              <a:gd name="connsiteY36" fmla="*/ 1370933 h 1370933"/>
              <a:gd name="connsiteX37" fmla="*/ 1314808 w 11189855"/>
              <a:gd name="connsiteY37" fmla="*/ 1370933 h 1370933"/>
              <a:gd name="connsiteX38" fmla="*/ 615442 w 11189855"/>
              <a:gd name="connsiteY38" fmla="*/ 1370933 h 1370933"/>
              <a:gd name="connsiteX39" fmla="*/ 0 w 11189855"/>
              <a:gd name="connsiteY39" fmla="*/ 1370933 h 1370933"/>
              <a:gd name="connsiteX40" fmla="*/ 0 w 11189855"/>
              <a:gd name="connsiteY40" fmla="*/ 712885 h 1370933"/>
              <a:gd name="connsiteX41" fmla="*/ 0 w 11189855"/>
              <a:gd name="connsiteY41" fmla="*/ 0 h 137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189855" h="1370933" fill="none" extrusionOk="0">
                <a:moveTo>
                  <a:pt x="0" y="0"/>
                </a:moveTo>
                <a:cubicBezTo>
                  <a:pt x="270965" y="-5476"/>
                  <a:pt x="409599" y="-2974"/>
                  <a:pt x="699366" y="0"/>
                </a:cubicBezTo>
                <a:cubicBezTo>
                  <a:pt x="989133" y="2974"/>
                  <a:pt x="936359" y="-6129"/>
                  <a:pt x="1063036" y="0"/>
                </a:cubicBezTo>
                <a:cubicBezTo>
                  <a:pt x="1189713" y="6129"/>
                  <a:pt x="1353174" y="-21812"/>
                  <a:pt x="1538605" y="0"/>
                </a:cubicBezTo>
                <a:cubicBezTo>
                  <a:pt x="1724036" y="21812"/>
                  <a:pt x="1880837" y="1068"/>
                  <a:pt x="2014174" y="0"/>
                </a:cubicBezTo>
                <a:cubicBezTo>
                  <a:pt x="2147511" y="-1068"/>
                  <a:pt x="2504343" y="-12622"/>
                  <a:pt x="2825438" y="0"/>
                </a:cubicBezTo>
                <a:cubicBezTo>
                  <a:pt x="3146533" y="12622"/>
                  <a:pt x="3285498" y="12511"/>
                  <a:pt x="3524804" y="0"/>
                </a:cubicBezTo>
                <a:cubicBezTo>
                  <a:pt x="3764110" y="-12511"/>
                  <a:pt x="3905407" y="9436"/>
                  <a:pt x="4112272" y="0"/>
                </a:cubicBezTo>
                <a:cubicBezTo>
                  <a:pt x="4319137" y="-9436"/>
                  <a:pt x="4700829" y="18362"/>
                  <a:pt x="5035435" y="0"/>
                </a:cubicBezTo>
                <a:cubicBezTo>
                  <a:pt x="5370041" y="-18362"/>
                  <a:pt x="5516658" y="22521"/>
                  <a:pt x="5734801" y="0"/>
                </a:cubicBezTo>
                <a:cubicBezTo>
                  <a:pt x="5952944" y="-22521"/>
                  <a:pt x="6050118" y="-6135"/>
                  <a:pt x="6322268" y="0"/>
                </a:cubicBezTo>
                <a:cubicBezTo>
                  <a:pt x="6594418" y="6135"/>
                  <a:pt x="6580349" y="-7520"/>
                  <a:pt x="6797837" y="0"/>
                </a:cubicBezTo>
                <a:cubicBezTo>
                  <a:pt x="7015325" y="7520"/>
                  <a:pt x="7534504" y="45260"/>
                  <a:pt x="7721000" y="0"/>
                </a:cubicBezTo>
                <a:cubicBezTo>
                  <a:pt x="7907496" y="-45260"/>
                  <a:pt x="7993537" y="-16731"/>
                  <a:pt x="8084670" y="0"/>
                </a:cubicBezTo>
                <a:cubicBezTo>
                  <a:pt x="8175803" y="16731"/>
                  <a:pt x="8382380" y="13114"/>
                  <a:pt x="8560239" y="0"/>
                </a:cubicBezTo>
                <a:cubicBezTo>
                  <a:pt x="8738098" y="-13114"/>
                  <a:pt x="8862101" y="-11395"/>
                  <a:pt x="9035808" y="0"/>
                </a:cubicBezTo>
                <a:cubicBezTo>
                  <a:pt x="9209515" y="11395"/>
                  <a:pt x="9324131" y="15275"/>
                  <a:pt x="9399478" y="0"/>
                </a:cubicBezTo>
                <a:cubicBezTo>
                  <a:pt x="9474825" y="-15275"/>
                  <a:pt x="10114228" y="32038"/>
                  <a:pt x="10322641" y="0"/>
                </a:cubicBezTo>
                <a:cubicBezTo>
                  <a:pt x="10531054" y="-32038"/>
                  <a:pt x="10807178" y="-19763"/>
                  <a:pt x="11189855" y="0"/>
                </a:cubicBezTo>
                <a:cubicBezTo>
                  <a:pt x="11186247" y="199297"/>
                  <a:pt x="11190985" y="466205"/>
                  <a:pt x="11189855" y="644339"/>
                </a:cubicBezTo>
                <a:cubicBezTo>
                  <a:pt x="11188725" y="822473"/>
                  <a:pt x="11191626" y="1092513"/>
                  <a:pt x="11189855" y="1370933"/>
                </a:cubicBezTo>
                <a:cubicBezTo>
                  <a:pt x="11061091" y="1352864"/>
                  <a:pt x="10994918" y="1369067"/>
                  <a:pt x="10826185" y="1370933"/>
                </a:cubicBezTo>
                <a:cubicBezTo>
                  <a:pt x="10657452" y="1372800"/>
                  <a:pt x="10182075" y="1398528"/>
                  <a:pt x="10014920" y="1370933"/>
                </a:cubicBezTo>
                <a:cubicBezTo>
                  <a:pt x="9847765" y="1343338"/>
                  <a:pt x="9639298" y="1365221"/>
                  <a:pt x="9539351" y="1370933"/>
                </a:cubicBezTo>
                <a:cubicBezTo>
                  <a:pt x="9439404" y="1376645"/>
                  <a:pt x="8890682" y="1391693"/>
                  <a:pt x="8728087" y="1370933"/>
                </a:cubicBezTo>
                <a:cubicBezTo>
                  <a:pt x="8565492" y="1350173"/>
                  <a:pt x="8347928" y="1348159"/>
                  <a:pt x="8252518" y="1370933"/>
                </a:cubicBezTo>
                <a:cubicBezTo>
                  <a:pt x="8157108" y="1393707"/>
                  <a:pt x="7725271" y="1407568"/>
                  <a:pt x="7329355" y="1370933"/>
                </a:cubicBezTo>
                <a:cubicBezTo>
                  <a:pt x="6933439" y="1334298"/>
                  <a:pt x="6995785" y="1384811"/>
                  <a:pt x="6853786" y="1370933"/>
                </a:cubicBezTo>
                <a:cubicBezTo>
                  <a:pt x="6711787" y="1357055"/>
                  <a:pt x="6501863" y="1343021"/>
                  <a:pt x="6266319" y="1370933"/>
                </a:cubicBezTo>
                <a:cubicBezTo>
                  <a:pt x="6030775" y="1398845"/>
                  <a:pt x="5809354" y="1348655"/>
                  <a:pt x="5678851" y="1370933"/>
                </a:cubicBezTo>
                <a:cubicBezTo>
                  <a:pt x="5548348" y="1393211"/>
                  <a:pt x="5421679" y="1376569"/>
                  <a:pt x="5315181" y="1370933"/>
                </a:cubicBezTo>
                <a:cubicBezTo>
                  <a:pt x="5208683" y="1365298"/>
                  <a:pt x="4999705" y="1358623"/>
                  <a:pt x="4727714" y="1370933"/>
                </a:cubicBezTo>
                <a:cubicBezTo>
                  <a:pt x="4455723" y="1383243"/>
                  <a:pt x="4372388" y="1391558"/>
                  <a:pt x="4252145" y="1370933"/>
                </a:cubicBezTo>
                <a:cubicBezTo>
                  <a:pt x="4131902" y="1350308"/>
                  <a:pt x="4068816" y="1380449"/>
                  <a:pt x="3888475" y="1370933"/>
                </a:cubicBezTo>
                <a:cubicBezTo>
                  <a:pt x="3708134" y="1361418"/>
                  <a:pt x="3569148" y="1354087"/>
                  <a:pt x="3301007" y="1370933"/>
                </a:cubicBezTo>
                <a:cubicBezTo>
                  <a:pt x="3032866" y="1387779"/>
                  <a:pt x="2942833" y="1388807"/>
                  <a:pt x="2713540" y="1370933"/>
                </a:cubicBezTo>
                <a:cubicBezTo>
                  <a:pt x="2484247" y="1353059"/>
                  <a:pt x="2240425" y="1373924"/>
                  <a:pt x="2014174" y="1370933"/>
                </a:cubicBezTo>
                <a:cubicBezTo>
                  <a:pt x="1787923" y="1367942"/>
                  <a:pt x="1635349" y="1355681"/>
                  <a:pt x="1314808" y="1370933"/>
                </a:cubicBezTo>
                <a:cubicBezTo>
                  <a:pt x="994267" y="1386185"/>
                  <a:pt x="893771" y="1352451"/>
                  <a:pt x="615442" y="1370933"/>
                </a:cubicBezTo>
                <a:cubicBezTo>
                  <a:pt x="337113" y="1389415"/>
                  <a:pt x="295856" y="1361775"/>
                  <a:pt x="0" y="1370933"/>
                </a:cubicBezTo>
                <a:cubicBezTo>
                  <a:pt x="-20992" y="1195204"/>
                  <a:pt x="-26457" y="927265"/>
                  <a:pt x="0" y="712885"/>
                </a:cubicBezTo>
                <a:cubicBezTo>
                  <a:pt x="26457" y="498505"/>
                  <a:pt x="32016" y="334420"/>
                  <a:pt x="0" y="0"/>
                </a:cubicBezTo>
                <a:close/>
              </a:path>
              <a:path w="11189855" h="1370933" stroke="0" extrusionOk="0">
                <a:moveTo>
                  <a:pt x="0" y="0"/>
                </a:moveTo>
                <a:cubicBezTo>
                  <a:pt x="264703" y="29488"/>
                  <a:pt x="462042" y="-37351"/>
                  <a:pt x="811264" y="0"/>
                </a:cubicBezTo>
                <a:cubicBezTo>
                  <a:pt x="1160486" y="37351"/>
                  <a:pt x="1230106" y="-14793"/>
                  <a:pt x="1398732" y="0"/>
                </a:cubicBezTo>
                <a:cubicBezTo>
                  <a:pt x="1567358" y="14793"/>
                  <a:pt x="1856474" y="7897"/>
                  <a:pt x="1986199" y="0"/>
                </a:cubicBezTo>
                <a:cubicBezTo>
                  <a:pt x="2115924" y="-7897"/>
                  <a:pt x="2540014" y="-5898"/>
                  <a:pt x="2685565" y="0"/>
                </a:cubicBezTo>
                <a:cubicBezTo>
                  <a:pt x="2831116" y="5898"/>
                  <a:pt x="3062243" y="3233"/>
                  <a:pt x="3161134" y="0"/>
                </a:cubicBezTo>
                <a:cubicBezTo>
                  <a:pt x="3260025" y="-3233"/>
                  <a:pt x="3455436" y="9927"/>
                  <a:pt x="3636703" y="0"/>
                </a:cubicBezTo>
                <a:cubicBezTo>
                  <a:pt x="3817970" y="-9927"/>
                  <a:pt x="4352257" y="27025"/>
                  <a:pt x="4559866" y="0"/>
                </a:cubicBezTo>
                <a:cubicBezTo>
                  <a:pt x="4767475" y="-27025"/>
                  <a:pt x="4856790" y="-7553"/>
                  <a:pt x="5147333" y="0"/>
                </a:cubicBezTo>
                <a:cubicBezTo>
                  <a:pt x="5437876" y="7553"/>
                  <a:pt x="5332286" y="14488"/>
                  <a:pt x="5511004" y="0"/>
                </a:cubicBezTo>
                <a:cubicBezTo>
                  <a:pt x="5689722" y="-14488"/>
                  <a:pt x="6007972" y="8110"/>
                  <a:pt x="6210370" y="0"/>
                </a:cubicBezTo>
                <a:cubicBezTo>
                  <a:pt x="6412768" y="-8110"/>
                  <a:pt x="6615360" y="-23115"/>
                  <a:pt x="6909735" y="0"/>
                </a:cubicBezTo>
                <a:cubicBezTo>
                  <a:pt x="7204111" y="23115"/>
                  <a:pt x="7432228" y="-20381"/>
                  <a:pt x="7721000" y="0"/>
                </a:cubicBezTo>
                <a:cubicBezTo>
                  <a:pt x="8009772" y="20381"/>
                  <a:pt x="8168092" y="-26610"/>
                  <a:pt x="8532264" y="0"/>
                </a:cubicBezTo>
                <a:cubicBezTo>
                  <a:pt x="8896436" y="26610"/>
                  <a:pt x="9070365" y="-6764"/>
                  <a:pt x="9231630" y="0"/>
                </a:cubicBezTo>
                <a:cubicBezTo>
                  <a:pt x="9392895" y="6764"/>
                  <a:pt x="9709941" y="18175"/>
                  <a:pt x="10042895" y="0"/>
                </a:cubicBezTo>
                <a:cubicBezTo>
                  <a:pt x="10375849" y="-18175"/>
                  <a:pt x="10876042" y="-42508"/>
                  <a:pt x="11189855" y="0"/>
                </a:cubicBezTo>
                <a:cubicBezTo>
                  <a:pt x="11203907" y="205593"/>
                  <a:pt x="11168053" y="514038"/>
                  <a:pt x="11189855" y="671757"/>
                </a:cubicBezTo>
                <a:cubicBezTo>
                  <a:pt x="11211657" y="829476"/>
                  <a:pt x="11176466" y="1026105"/>
                  <a:pt x="11189855" y="1370933"/>
                </a:cubicBezTo>
                <a:cubicBezTo>
                  <a:pt x="10928687" y="1400003"/>
                  <a:pt x="10827688" y="1351200"/>
                  <a:pt x="10602388" y="1370933"/>
                </a:cubicBezTo>
                <a:cubicBezTo>
                  <a:pt x="10377088" y="1390666"/>
                  <a:pt x="10178884" y="1381217"/>
                  <a:pt x="9903022" y="1370933"/>
                </a:cubicBezTo>
                <a:cubicBezTo>
                  <a:pt x="9627160" y="1360649"/>
                  <a:pt x="9389134" y="1396999"/>
                  <a:pt x="8979859" y="1370933"/>
                </a:cubicBezTo>
                <a:cubicBezTo>
                  <a:pt x="8570584" y="1344867"/>
                  <a:pt x="8662336" y="1358088"/>
                  <a:pt x="8504290" y="1370933"/>
                </a:cubicBezTo>
                <a:cubicBezTo>
                  <a:pt x="8346244" y="1383778"/>
                  <a:pt x="8199814" y="1356741"/>
                  <a:pt x="7916822" y="1370933"/>
                </a:cubicBezTo>
                <a:cubicBezTo>
                  <a:pt x="7633830" y="1385125"/>
                  <a:pt x="7546653" y="1378823"/>
                  <a:pt x="7217456" y="1370933"/>
                </a:cubicBezTo>
                <a:cubicBezTo>
                  <a:pt x="6888259" y="1363043"/>
                  <a:pt x="6671302" y="1399678"/>
                  <a:pt x="6294293" y="1370933"/>
                </a:cubicBezTo>
                <a:cubicBezTo>
                  <a:pt x="5917284" y="1342188"/>
                  <a:pt x="5839509" y="1341328"/>
                  <a:pt x="5483029" y="1370933"/>
                </a:cubicBezTo>
                <a:cubicBezTo>
                  <a:pt x="5126549" y="1400538"/>
                  <a:pt x="5131259" y="1403495"/>
                  <a:pt x="4783663" y="1370933"/>
                </a:cubicBezTo>
                <a:cubicBezTo>
                  <a:pt x="4436067" y="1338371"/>
                  <a:pt x="4411561" y="1343896"/>
                  <a:pt x="4196196" y="1370933"/>
                </a:cubicBezTo>
                <a:cubicBezTo>
                  <a:pt x="3980831" y="1397970"/>
                  <a:pt x="3833013" y="1369851"/>
                  <a:pt x="3608728" y="1370933"/>
                </a:cubicBezTo>
                <a:cubicBezTo>
                  <a:pt x="3384443" y="1372015"/>
                  <a:pt x="3308418" y="1359649"/>
                  <a:pt x="3021261" y="1370933"/>
                </a:cubicBezTo>
                <a:cubicBezTo>
                  <a:pt x="2734104" y="1382217"/>
                  <a:pt x="2757095" y="1373043"/>
                  <a:pt x="2545692" y="1370933"/>
                </a:cubicBezTo>
                <a:cubicBezTo>
                  <a:pt x="2334289" y="1368823"/>
                  <a:pt x="2087145" y="1374799"/>
                  <a:pt x="1958225" y="1370933"/>
                </a:cubicBezTo>
                <a:cubicBezTo>
                  <a:pt x="1829305" y="1367067"/>
                  <a:pt x="1319568" y="1331782"/>
                  <a:pt x="1146960" y="1370933"/>
                </a:cubicBezTo>
                <a:cubicBezTo>
                  <a:pt x="974352" y="1410084"/>
                  <a:pt x="919215" y="1362482"/>
                  <a:pt x="783290" y="1370933"/>
                </a:cubicBezTo>
                <a:cubicBezTo>
                  <a:pt x="647365" y="1379385"/>
                  <a:pt x="213290" y="1385831"/>
                  <a:pt x="0" y="1370933"/>
                </a:cubicBezTo>
                <a:cubicBezTo>
                  <a:pt x="30087" y="1118845"/>
                  <a:pt x="14104" y="898211"/>
                  <a:pt x="0" y="712885"/>
                </a:cubicBezTo>
                <a:cubicBezTo>
                  <a:pt x="-14104" y="527559"/>
                  <a:pt x="-12864" y="205070"/>
                  <a:pt x="0" y="0"/>
                </a:cubicBezTo>
                <a:close/>
              </a:path>
            </a:pathLst>
          </a:custGeom>
          <a:ln>
            <a:solidFill>
              <a:schemeClr val="tx1"/>
            </a:solidFill>
            <a:extLst>
              <a:ext uri="{C807C97D-BFC1-408E-A445-0C87EB9F89A2}">
                <ask:lineSketchStyleProps xmlns:ask="http://schemas.microsoft.com/office/drawing/2018/sketchyshapes" sd="242206458">
                  <ask:type>
                    <ask:lineSketchFreehand/>
                  </ask:type>
                </ask:lineSketchStyleProps>
              </a:ext>
            </a:extLst>
          </a:ln>
        </p:spPr>
        <p:txBody>
          <a:bodyPr/>
          <a:lstStyle/>
          <a:p>
            <a:r>
              <a:rPr kumimoji="1" lang="ja-JP" altLang="en-US" sz="3200" dirty="0"/>
              <a:t>タレント</a:t>
            </a:r>
            <a:r>
              <a:rPr kumimoji="1" lang="en-US" altLang="ja-JP" sz="3200" dirty="0"/>
              <a:t>G</a:t>
            </a:r>
            <a:r>
              <a:rPr kumimoji="1" lang="ja-JP" altLang="en-US" sz="3200" dirty="0"/>
              <a:t>に別の意見をもって</a:t>
            </a:r>
            <a:r>
              <a:rPr lang="ja-JP" altLang="en-US" sz="3200" dirty="0"/>
              <a:t>いると結論づけてよいか？</a:t>
            </a:r>
            <a:endParaRPr kumimoji="1" lang="ja-JP" altLang="en-US" dirty="0"/>
          </a:p>
        </p:txBody>
      </p:sp>
      <p:sp>
        <p:nvSpPr>
          <p:cNvPr id="3" name="テキスト ボックス 2">
            <a:extLst>
              <a:ext uri="{FF2B5EF4-FFF2-40B4-BE49-F238E27FC236}">
                <a16:creationId xmlns:a16="http://schemas.microsoft.com/office/drawing/2014/main" id="{E2907E95-B760-27B3-DC3E-72DA15493C58}"/>
              </a:ext>
            </a:extLst>
          </p:cNvPr>
          <p:cNvSpPr txBox="1"/>
          <p:nvPr/>
        </p:nvSpPr>
        <p:spPr>
          <a:xfrm>
            <a:off x="443937" y="2474893"/>
            <a:ext cx="11246990" cy="954107"/>
          </a:xfrm>
          <a:prstGeom prst="rect">
            <a:avLst/>
          </a:prstGeom>
          <a:noFill/>
        </p:spPr>
        <p:txBody>
          <a:bodyPr wrap="none" rtlCol="0">
            <a:spAutoFit/>
          </a:bodyPr>
          <a:lstStyle/>
          <a:p>
            <a:r>
              <a:rPr kumimoji="1" lang="ja-JP" altLang="en-US" sz="2800" dirty="0"/>
              <a:t>①　帰無仮説</a:t>
            </a:r>
            <a:endParaRPr kumimoji="1" lang="en-US" altLang="ja-JP" sz="2800" dirty="0"/>
          </a:p>
          <a:p>
            <a:r>
              <a:rPr lang="ja-JP" altLang="en-US" sz="2800" dirty="0"/>
              <a:t>　　「タレント</a:t>
            </a:r>
            <a:r>
              <a:rPr lang="en-US" altLang="ja-JP" sz="2800" dirty="0"/>
              <a:t>G</a:t>
            </a:r>
            <a:r>
              <a:rPr lang="ja-JP" altLang="en-US" sz="2800" dirty="0"/>
              <a:t>の好感度は男女に関係しない。」＝独立している。</a:t>
            </a:r>
            <a:endParaRPr kumimoji="1" lang="ja-JP" altLang="en-US" sz="2800" dirty="0"/>
          </a:p>
        </p:txBody>
      </p:sp>
      <p:sp>
        <p:nvSpPr>
          <p:cNvPr id="4" name="テキスト ボックス 3">
            <a:extLst>
              <a:ext uri="{FF2B5EF4-FFF2-40B4-BE49-F238E27FC236}">
                <a16:creationId xmlns:a16="http://schemas.microsoft.com/office/drawing/2014/main" id="{6A5C5BFB-95FF-7562-7B68-E270BB828973}"/>
              </a:ext>
            </a:extLst>
          </p:cNvPr>
          <p:cNvSpPr txBox="1"/>
          <p:nvPr/>
        </p:nvSpPr>
        <p:spPr>
          <a:xfrm>
            <a:off x="501072" y="3874202"/>
            <a:ext cx="11246990" cy="954107"/>
          </a:xfrm>
          <a:prstGeom prst="rect">
            <a:avLst/>
          </a:prstGeom>
          <a:noFill/>
        </p:spPr>
        <p:txBody>
          <a:bodyPr wrap="none" rtlCol="0">
            <a:spAutoFit/>
          </a:bodyPr>
          <a:lstStyle/>
          <a:p>
            <a:r>
              <a:rPr lang="ja-JP" altLang="en-US" sz="2800" dirty="0"/>
              <a:t>②</a:t>
            </a:r>
            <a:r>
              <a:rPr kumimoji="1" lang="ja-JP" altLang="en-US" sz="2800" dirty="0"/>
              <a:t>　対立仮説</a:t>
            </a:r>
            <a:endParaRPr kumimoji="1" lang="en-US" altLang="ja-JP" sz="2800" dirty="0"/>
          </a:p>
          <a:p>
            <a:r>
              <a:rPr lang="ja-JP" altLang="en-US" sz="2800" dirty="0"/>
              <a:t>　　「タレント</a:t>
            </a:r>
            <a:r>
              <a:rPr lang="en-US" altLang="ja-JP" sz="2800" dirty="0"/>
              <a:t>G</a:t>
            </a:r>
            <a:r>
              <a:rPr lang="ja-JP" altLang="en-US" sz="2800" dirty="0"/>
              <a:t>の好感度は男女に関係する。」＝独立していない。</a:t>
            </a:r>
            <a:endParaRPr kumimoji="1" lang="ja-JP" altLang="en-US" sz="2800" dirty="0"/>
          </a:p>
        </p:txBody>
      </p:sp>
      <p:sp>
        <p:nvSpPr>
          <p:cNvPr id="5" name="テキスト ボックス 4">
            <a:extLst>
              <a:ext uri="{FF2B5EF4-FFF2-40B4-BE49-F238E27FC236}">
                <a16:creationId xmlns:a16="http://schemas.microsoft.com/office/drawing/2014/main" id="{0642487C-0ED3-5939-D5A1-E8E474FB492C}"/>
              </a:ext>
            </a:extLst>
          </p:cNvPr>
          <p:cNvSpPr txBox="1"/>
          <p:nvPr/>
        </p:nvSpPr>
        <p:spPr>
          <a:xfrm>
            <a:off x="501072" y="5362899"/>
            <a:ext cx="2892138" cy="954107"/>
          </a:xfrm>
          <a:prstGeom prst="rect">
            <a:avLst/>
          </a:prstGeom>
          <a:noFill/>
        </p:spPr>
        <p:txBody>
          <a:bodyPr wrap="none" rtlCol="0">
            <a:spAutoFit/>
          </a:bodyPr>
          <a:lstStyle/>
          <a:p>
            <a:r>
              <a:rPr kumimoji="1" lang="ja-JP" altLang="en-US" sz="2800" dirty="0"/>
              <a:t>③　有意水準</a:t>
            </a:r>
            <a:endParaRPr kumimoji="1" lang="en-US" altLang="ja-JP" sz="2800" dirty="0"/>
          </a:p>
          <a:p>
            <a:r>
              <a:rPr lang="ja-JP" altLang="en-US" sz="2800" dirty="0"/>
              <a:t>　　</a:t>
            </a:r>
            <a:r>
              <a:rPr lang="en-US" altLang="ja-JP" sz="2800" dirty="0"/>
              <a:t>5</a:t>
            </a:r>
            <a:r>
              <a:rPr lang="ja-JP" altLang="en-US" sz="2800" dirty="0"/>
              <a:t>％とする。</a:t>
            </a:r>
            <a:endParaRPr kumimoji="1" lang="ja-JP" altLang="en-US" sz="2800" dirty="0"/>
          </a:p>
        </p:txBody>
      </p:sp>
    </p:spTree>
    <p:extLst>
      <p:ext uri="{BB962C8B-B14F-4D97-AF65-F5344CB8AC3E}">
        <p14:creationId xmlns:p14="http://schemas.microsoft.com/office/powerpoint/2010/main" val="6198427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C16E3F-0EEA-89C3-0772-AB9E9467527D}"/>
              </a:ext>
            </a:extLst>
          </p:cNvPr>
          <p:cNvSpPr>
            <a:spLocks noGrp="1"/>
          </p:cNvSpPr>
          <p:nvPr>
            <p:ph type="title"/>
          </p:nvPr>
        </p:nvSpPr>
        <p:spPr>
          <a:xfrm>
            <a:off x="653472" y="568703"/>
            <a:ext cx="10885055" cy="1019952"/>
          </a:xfrm>
          <a:custGeom>
            <a:avLst/>
            <a:gdLst>
              <a:gd name="connsiteX0" fmla="*/ 0 w 10885055"/>
              <a:gd name="connsiteY0" fmla="*/ 0 h 1019952"/>
              <a:gd name="connsiteX1" fmla="*/ 680316 w 10885055"/>
              <a:gd name="connsiteY1" fmla="*/ 0 h 1019952"/>
              <a:gd name="connsiteX2" fmla="*/ 1034080 w 10885055"/>
              <a:gd name="connsiteY2" fmla="*/ 0 h 1019952"/>
              <a:gd name="connsiteX3" fmla="*/ 1496695 w 10885055"/>
              <a:gd name="connsiteY3" fmla="*/ 0 h 1019952"/>
              <a:gd name="connsiteX4" fmla="*/ 1959310 w 10885055"/>
              <a:gd name="connsiteY4" fmla="*/ 0 h 1019952"/>
              <a:gd name="connsiteX5" fmla="*/ 2748476 w 10885055"/>
              <a:gd name="connsiteY5" fmla="*/ 0 h 1019952"/>
              <a:gd name="connsiteX6" fmla="*/ 3428792 w 10885055"/>
              <a:gd name="connsiteY6" fmla="*/ 0 h 1019952"/>
              <a:gd name="connsiteX7" fmla="*/ 4000258 w 10885055"/>
              <a:gd name="connsiteY7" fmla="*/ 0 h 1019952"/>
              <a:gd name="connsiteX8" fmla="*/ 4898275 w 10885055"/>
              <a:gd name="connsiteY8" fmla="*/ 0 h 1019952"/>
              <a:gd name="connsiteX9" fmla="*/ 5578591 w 10885055"/>
              <a:gd name="connsiteY9" fmla="*/ 0 h 1019952"/>
              <a:gd name="connsiteX10" fmla="*/ 6150056 w 10885055"/>
              <a:gd name="connsiteY10" fmla="*/ 0 h 1019952"/>
              <a:gd name="connsiteX11" fmla="*/ 6612671 w 10885055"/>
              <a:gd name="connsiteY11" fmla="*/ 0 h 1019952"/>
              <a:gd name="connsiteX12" fmla="*/ 7510688 w 10885055"/>
              <a:gd name="connsiteY12" fmla="*/ 0 h 1019952"/>
              <a:gd name="connsiteX13" fmla="*/ 7864452 w 10885055"/>
              <a:gd name="connsiteY13" fmla="*/ 0 h 1019952"/>
              <a:gd name="connsiteX14" fmla="*/ 8327067 w 10885055"/>
              <a:gd name="connsiteY14" fmla="*/ 0 h 1019952"/>
              <a:gd name="connsiteX15" fmla="*/ 8789682 w 10885055"/>
              <a:gd name="connsiteY15" fmla="*/ 0 h 1019952"/>
              <a:gd name="connsiteX16" fmla="*/ 9143446 w 10885055"/>
              <a:gd name="connsiteY16" fmla="*/ 0 h 1019952"/>
              <a:gd name="connsiteX17" fmla="*/ 10041463 w 10885055"/>
              <a:gd name="connsiteY17" fmla="*/ 0 h 1019952"/>
              <a:gd name="connsiteX18" fmla="*/ 10885055 w 10885055"/>
              <a:gd name="connsiteY18" fmla="*/ 0 h 1019952"/>
              <a:gd name="connsiteX19" fmla="*/ 10885055 w 10885055"/>
              <a:gd name="connsiteY19" fmla="*/ 479377 h 1019952"/>
              <a:gd name="connsiteX20" fmla="*/ 10885055 w 10885055"/>
              <a:gd name="connsiteY20" fmla="*/ 1019952 h 1019952"/>
              <a:gd name="connsiteX21" fmla="*/ 10531291 w 10885055"/>
              <a:gd name="connsiteY21" fmla="*/ 1019952 h 1019952"/>
              <a:gd name="connsiteX22" fmla="*/ 9742124 w 10885055"/>
              <a:gd name="connsiteY22" fmla="*/ 1019952 h 1019952"/>
              <a:gd name="connsiteX23" fmla="*/ 9279509 w 10885055"/>
              <a:gd name="connsiteY23" fmla="*/ 1019952 h 1019952"/>
              <a:gd name="connsiteX24" fmla="*/ 8490343 w 10885055"/>
              <a:gd name="connsiteY24" fmla="*/ 1019952 h 1019952"/>
              <a:gd name="connsiteX25" fmla="*/ 8027728 w 10885055"/>
              <a:gd name="connsiteY25" fmla="*/ 1019952 h 1019952"/>
              <a:gd name="connsiteX26" fmla="*/ 7129711 w 10885055"/>
              <a:gd name="connsiteY26" fmla="*/ 1019952 h 1019952"/>
              <a:gd name="connsiteX27" fmla="*/ 6667096 w 10885055"/>
              <a:gd name="connsiteY27" fmla="*/ 1019952 h 1019952"/>
              <a:gd name="connsiteX28" fmla="*/ 6095631 w 10885055"/>
              <a:gd name="connsiteY28" fmla="*/ 1019952 h 1019952"/>
              <a:gd name="connsiteX29" fmla="*/ 5524165 w 10885055"/>
              <a:gd name="connsiteY29" fmla="*/ 1019952 h 1019952"/>
              <a:gd name="connsiteX30" fmla="*/ 5170401 w 10885055"/>
              <a:gd name="connsiteY30" fmla="*/ 1019952 h 1019952"/>
              <a:gd name="connsiteX31" fmla="*/ 4598936 w 10885055"/>
              <a:gd name="connsiteY31" fmla="*/ 1019952 h 1019952"/>
              <a:gd name="connsiteX32" fmla="*/ 4136321 w 10885055"/>
              <a:gd name="connsiteY32" fmla="*/ 1019952 h 1019952"/>
              <a:gd name="connsiteX33" fmla="*/ 3782557 w 10885055"/>
              <a:gd name="connsiteY33" fmla="*/ 1019952 h 1019952"/>
              <a:gd name="connsiteX34" fmla="*/ 3211091 w 10885055"/>
              <a:gd name="connsiteY34" fmla="*/ 1019952 h 1019952"/>
              <a:gd name="connsiteX35" fmla="*/ 2639626 w 10885055"/>
              <a:gd name="connsiteY35" fmla="*/ 1019952 h 1019952"/>
              <a:gd name="connsiteX36" fmla="*/ 1959310 w 10885055"/>
              <a:gd name="connsiteY36" fmla="*/ 1019952 h 1019952"/>
              <a:gd name="connsiteX37" fmla="*/ 1278994 w 10885055"/>
              <a:gd name="connsiteY37" fmla="*/ 1019952 h 1019952"/>
              <a:gd name="connsiteX38" fmla="*/ 598678 w 10885055"/>
              <a:gd name="connsiteY38" fmla="*/ 1019952 h 1019952"/>
              <a:gd name="connsiteX39" fmla="*/ 0 w 10885055"/>
              <a:gd name="connsiteY39" fmla="*/ 1019952 h 1019952"/>
              <a:gd name="connsiteX40" fmla="*/ 0 w 10885055"/>
              <a:gd name="connsiteY40" fmla="*/ 530375 h 1019952"/>
              <a:gd name="connsiteX41" fmla="*/ 0 w 10885055"/>
              <a:gd name="connsiteY41" fmla="*/ 0 h 101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885055" h="1019952" fill="none" extrusionOk="0">
                <a:moveTo>
                  <a:pt x="0" y="0"/>
                </a:moveTo>
                <a:cubicBezTo>
                  <a:pt x="247982" y="25262"/>
                  <a:pt x="535047" y="-13754"/>
                  <a:pt x="680316" y="0"/>
                </a:cubicBezTo>
                <a:cubicBezTo>
                  <a:pt x="825585" y="13754"/>
                  <a:pt x="877268" y="6850"/>
                  <a:pt x="1034080" y="0"/>
                </a:cubicBezTo>
                <a:cubicBezTo>
                  <a:pt x="1190892" y="-6850"/>
                  <a:pt x="1290821" y="14057"/>
                  <a:pt x="1496695" y="0"/>
                </a:cubicBezTo>
                <a:cubicBezTo>
                  <a:pt x="1702570" y="-14057"/>
                  <a:pt x="1828594" y="-1166"/>
                  <a:pt x="1959310" y="0"/>
                </a:cubicBezTo>
                <a:cubicBezTo>
                  <a:pt x="2090026" y="1166"/>
                  <a:pt x="2553169" y="-5058"/>
                  <a:pt x="2748476" y="0"/>
                </a:cubicBezTo>
                <a:cubicBezTo>
                  <a:pt x="2943783" y="5058"/>
                  <a:pt x="3190031" y="-3812"/>
                  <a:pt x="3428792" y="0"/>
                </a:cubicBezTo>
                <a:cubicBezTo>
                  <a:pt x="3667553" y="3812"/>
                  <a:pt x="3725135" y="-700"/>
                  <a:pt x="4000258" y="0"/>
                </a:cubicBezTo>
                <a:cubicBezTo>
                  <a:pt x="4275381" y="700"/>
                  <a:pt x="4598651" y="-30216"/>
                  <a:pt x="4898275" y="0"/>
                </a:cubicBezTo>
                <a:cubicBezTo>
                  <a:pt x="5197899" y="30216"/>
                  <a:pt x="5241454" y="-22052"/>
                  <a:pt x="5578591" y="0"/>
                </a:cubicBezTo>
                <a:cubicBezTo>
                  <a:pt x="5915728" y="22052"/>
                  <a:pt x="5896204" y="9530"/>
                  <a:pt x="6150056" y="0"/>
                </a:cubicBezTo>
                <a:cubicBezTo>
                  <a:pt x="6403909" y="-9530"/>
                  <a:pt x="6490419" y="-18577"/>
                  <a:pt x="6612671" y="0"/>
                </a:cubicBezTo>
                <a:cubicBezTo>
                  <a:pt x="6734923" y="18577"/>
                  <a:pt x="7121940" y="-12614"/>
                  <a:pt x="7510688" y="0"/>
                </a:cubicBezTo>
                <a:cubicBezTo>
                  <a:pt x="7899436" y="12614"/>
                  <a:pt x="7693220" y="5256"/>
                  <a:pt x="7864452" y="0"/>
                </a:cubicBezTo>
                <a:cubicBezTo>
                  <a:pt x="8035684" y="-5256"/>
                  <a:pt x="8225220" y="18710"/>
                  <a:pt x="8327067" y="0"/>
                </a:cubicBezTo>
                <a:cubicBezTo>
                  <a:pt x="8428915" y="-18710"/>
                  <a:pt x="8584321" y="-1757"/>
                  <a:pt x="8789682" y="0"/>
                </a:cubicBezTo>
                <a:cubicBezTo>
                  <a:pt x="8995043" y="1757"/>
                  <a:pt x="8967369" y="14200"/>
                  <a:pt x="9143446" y="0"/>
                </a:cubicBezTo>
                <a:cubicBezTo>
                  <a:pt x="9319523" y="-14200"/>
                  <a:pt x="9725344" y="21523"/>
                  <a:pt x="10041463" y="0"/>
                </a:cubicBezTo>
                <a:cubicBezTo>
                  <a:pt x="10357582" y="-21523"/>
                  <a:pt x="10476959" y="-37241"/>
                  <a:pt x="10885055" y="0"/>
                </a:cubicBezTo>
                <a:cubicBezTo>
                  <a:pt x="10872797" y="148042"/>
                  <a:pt x="10873657" y="273672"/>
                  <a:pt x="10885055" y="479377"/>
                </a:cubicBezTo>
                <a:cubicBezTo>
                  <a:pt x="10896453" y="685082"/>
                  <a:pt x="10904726" y="880272"/>
                  <a:pt x="10885055" y="1019952"/>
                </a:cubicBezTo>
                <a:cubicBezTo>
                  <a:pt x="10740165" y="1030707"/>
                  <a:pt x="10638937" y="1020882"/>
                  <a:pt x="10531291" y="1019952"/>
                </a:cubicBezTo>
                <a:cubicBezTo>
                  <a:pt x="10423645" y="1019022"/>
                  <a:pt x="10036586" y="1027207"/>
                  <a:pt x="9742124" y="1019952"/>
                </a:cubicBezTo>
                <a:cubicBezTo>
                  <a:pt x="9447662" y="1012697"/>
                  <a:pt x="9499216" y="1018305"/>
                  <a:pt x="9279509" y="1019952"/>
                </a:cubicBezTo>
                <a:cubicBezTo>
                  <a:pt x="9059803" y="1021599"/>
                  <a:pt x="8763654" y="1055642"/>
                  <a:pt x="8490343" y="1019952"/>
                </a:cubicBezTo>
                <a:cubicBezTo>
                  <a:pt x="8217032" y="984262"/>
                  <a:pt x="8128295" y="1017919"/>
                  <a:pt x="8027728" y="1019952"/>
                </a:cubicBezTo>
                <a:cubicBezTo>
                  <a:pt x="7927161" y="1021985"/>
                  <a:pt x="7567289" y="1035632"/>
                  <a:pt x="7129711" y="1019952"/>
                </a:cubicBezTo>
                <a:cubicBezTo>
                  <a:pt x="6692133" y="1004272"/>
                  <a:pt x="6760236" y="1026378"/>
                  <a:pt x="6667096" y="1019952"/>
                </a:cubicBezTo>
                <a:cubicBezTo>
                  <a:pt x="6573957" y="1013526"/>
                  <a:pt x="6343883" y="1040443"/>
                  <a:pt x="6095631" y="1019952"/>
                </a:cubicBezTo>
                <a:cubicBezTo>
                  <a:pt x="5847379" y="999461"/>
                  <a:pt x="5737706" y="1044000"/>
                  <a:pt x="5524165" y="1019952"/>
                </a:cubicBezTo>
                <a:cubicBezTo>
                  <a:pt x="5310624" y="995904"/>
                  <a:pt x="5330973" y="1027073"/>
                  <a:pt x="5170401" y="1019952"/>
                </a:cubicBezTo>
                <a:cubicBezTo>
                  <a:pt x="5009829" y="1012831"/>
                  <a:pt x="4736727" y="1040835"/>
                  <a:pt x="4598936" y="1019952"/>
                </a:cubicBezTo>
                <a:cubicBezTo>
                  <a:pt x="4461146" y="999069"/>
                  <a:pt x="4365007" y="1008185"/>
                  <a:pt x="4136321" y="1019952"/>
                </a:cubicBezTo>
                <a:cubicBezTo>
                  <a:pt x="3907636" y="1031719"/>
                  <a:pt x="3891231" y="1034389"/>
                  <a:pt x="3782557" y="1019952"/>
                </a:cubicBezTo>
                <a:cubicBezTo>
                  <a:pt x="3673883" y="1005515"/>
                  <a:pt x="3455898" y="1036317"/>
                  <a:pt x="3211091" y="1019952"/>
                </a:cubicBezTo>
                <a:cubicBezTo>
                  <a:pt x="2966284" y="1003587"/>
                  <a:pt x="2780902" y="1005667"/>
                  <a:pt x="2639626" y="1019952"/>
                </a:cubicBezTo>
                <a:cubicBezTo>
                  <a:pt x="2498351" y="1034237"/>
                  <a:pt x="2259730" y="1044192"/>
                  <a:pt x="1959310" y="1019952"/>
                </a:cubicBezTo>
                <a:cubicBezTo>
                  <a:pt x="1658890" y="995712"/>
                  <a:pt x="1601358" y="1048725"/>
                  <a:pt x="1278994" y="1019952"/>
                </a:cubicBezTo>
                <a:cubicBezTo>
                  <a:pt x="956630" y="991179"/>
                  <a:pt x="754439" y="1044023"/>
                  <a:pt x="598678" y="1019952"/>
                </a:cubicBezTo>
                <a:cubicBezTo>
                  <a:pt x="442917" y="995881"/>
                  <a:pt x="165726" y="1013791"/>
                  <a:pt x="0" y="1019952"/>
                </a:cubicBezTo>
                <a:cubicBezTo>
                  <a:pt x="4932" y="840269"/>
                  <a:pt x="15856" y="702737"/>
                  <a:pt x="0" y="530375"/>
                </a:cubicBezTo>
                <a:cubicBezTo>
                  <a:pt x="-15856" y="358013"/>
                  <a:pt x="-26138" y="161569"/>
                  <a:pt x="0" y="0"/>
                </a:cubicBezTo>
                <a:close/>
              </a:path>
              <a:path w="10885055" h="1019952" stroke="0" extrusionOk="0">
                <a:moveTo>
                  <a:pt x="0" y="0"/>
                </a:moveTo>
                <a:cubicBezTo>
                  <a:pt x="379725" y="-23916"/>
                  <a:pt x="536398" y="29116"/>
                  <a:pt x="789166" y="0"/>
                </a:cubicBezTo>
                <a:cubicBezTo>
                  <a:pt x="1041934" y="-29116"/>
                  <a:pt x="1208478" y="18012"/>
                  <a:pt x="1360632" y="0"/>
                </a:cubicBezTo>
                <a:cubicBezTo>
                  <a:pt x="1512786" y="-18012"/>
                  <a:pt x="1722037" y="-14216"/>
                  <a:pt x="1932097" y="0"/>
                </a:cubicBezTo>
                <a:cubicBezTo>
                  <a:pt x="2142158" y="14216"/>
                  <a:pt x="2343889" y="7549"/>
                  <a:pt x="2612413" y="0"/>
                </a:cubicBezTo>
                <a:cubicBezTo>
                  <a:pt x="2880937" y="-7549"/>
                  <a:pt x="2962684" y="-21137"/>
                  <a:pt x="3075028" y="0"/>
                </a:cubicBezTo>
                <a:cubicBezTo>
                  <a:pt x="3187373" y="21137"/>
                  <a:pt x="3372992" y="6841"/>
                  <a:pt x="3537643" y="0"/>
                </a:cubicBezTo>
                <a:cubicBezTo>
                  <a:pt x="3702294" y="-6841"/>
                  <a:pt x="4248721" y="-32335"/>
                  <a:pt x="4435660" y="0"/>
                </a:cubicBezTo>
                <a:cubicBezTo>
                  <a:pt x="4622599" y="32335"/>
                  <a:pt x="4736423" y="-3414"/>
                  <a:pt x="5007125" y="0"/>
                </a:cubicBezTo>
                <a:cubicBezTo>
                  <a:pt x="5277828" y="3414"/>
                  <a:pt x="5240077" y="-6732"/>
                  <a:pt x="5360890" y="0"/>
                </a:cubicBezTo>
                <a:cubicBezTo>
                  <a:pt x="5481704" y="6732"/>
                  <a:pt x="5751009" y="-24951"/>
                  <a:pt x="6041206" y="0"/>
                </a:cubicBezTo>
                <a:cubicBezTo>
                  <a:pt x="6331403" y="24951"/>
                  <a:pt x="6451006" y="-22916"/>
                  <a:pt x="6721521" y="0"/>
                </a:cubicBezTo>
                <a:cubicBezTo>
                  <a:pt x="6992037" y="22916"/>
                  <a:pt x="7292784" y="6408"/>
                  <a:pt x="7510688" y="0"/>
                </a:cubicBezTo>
                <a:cubicBezTo>
                  <a:pt x="7728592" y="-6408"/>
                  <a:pt x="7940875" y="-18070"/>
                  <a:pt x="8299854" y="0"/>
                </a:cubicBezTo>
                <a:cubicBezTo>
                  <a:pt x="8658833" y="18070"/>
                  <a:pt x="8797271" y="14039"/>
                  <a:pt x="8980170" y="0"/>
                </a:cubicBezTo>
                <a:cubicBezTo>
                  <a:pt x="9163069" y="-14039"/>
                  <a:pt x="9377247" y="33602"/>
                  <a:pt x="9769337" y="0"/>
                </a:cubicBezTo>
                <a:cubicBezTo>
                  <a:pt x="10161427" y="-33602"/>
                  <a:pt x="10450188" y="-34077"/>
                  <a:pt x="10885055" y="0"/>
                </a:cubicBezTo>
                <a:cubicBezTo>
                  <a:pt x="10890808" y="172047"/>
                  <a:pt x="10869697" y="359232"/>
                  <a:pt x="10885055" y="499776"/>
                </a:cubicBezTo>
                <a:cubicBezTo>
                  <a:pt x="10900413" y="640320"/>
                  <a:pt x="10909862" y="908602"/>
                  <a:pt x="10885055" y="1019952"/>
                </a:cubicBezTo>
                <a:cubicBezTo>
                  <a:pt x="10636517" y="1020876"/>
                  <a:pt x="10589218" y="1026437"/>
                  <a:pt x="10313590" y="1019952"/>
                </a:cubicBezTo>
                <a:cubicBezTo>
                  <a:pt x="10037963" y="1013467"/>
                  <a:pt x="9801400" y="990041"/>
                  <a:pt x="9633274" y="1019952"/>
                </a:cubicBezTo>
                <a:cubicBezTo>
                  <a:pt x="9465148" y="1049863"/>
                  <a:pt x="9041697" y="1056115"/>
                  <a:pt x="8735257" y="1019952"/>
                </a:cubicBezTo>
                <a:cubicBezTo>
                  <a:pt x="8428817" y="983789"/>
                  <a:pt x="8411564" y="1019240"/>
                  <a:pt x="8272642" y="1019952"/>
                </a:cubicBezTo>
                <a:cubicBezTo>
                  <a:pt x="8133720" y="1020664"/>
                  <a:pt x="7936081" y="1014590"/>
                  <a:pt x="7701176" y="1019952"/>
                </a:cubicBezTo>
                <a:cubicBezTo>
                  <a:pt x="7466271" y="1025314"/>
                  <a:pt x="7265147" y="1049840"/>
                  <a:pt x="7020860" y="1019952"/>
                </a:cubicBezTo>
                <a:cubicBezTo>
                  <a:pt x="6776573" y="990064"/>
                  <a:pt x="6454636" y="1004044"/>
                  <a:pt x="6122843" y="1019952"/>
                </a:cubicBezTo>
                <a:cubicBezTo>
                  <a:pt x="5791050" y="1035860"/>
                  <a:pt x="5559778" y="1035733"/>
                  <a:pt x="5333677" y="1019952"/>
                </a:cubicBezTo>
                <a:cubicBezTo>
                  <a:pt x="5107576" y="1004171"/>
                  <a:pt x="4801622" y="1004659"/>
                  <a:pt x="4653361" y="1019952"/>
                </a:cubicBezTo>
                <a:cubicBezTo>
                  <a:pt x="4505100" y="1035245"/>
                  <a:pt x="4243313" y="1007767"/>
                  <a:pt x="4081896" y="1019952"/>
                </a:cubicBezTo>
                <a:cubicBezTo>
                  <a:pt x="3920480" y="1032137"/>
                  <a:pt x="3665343" y="999070"/>
                  <a:pt x="3510430" y="1019952"/>
                </a:cubicBezTo>
                <a:cubicBezTo>
                  <a:pt x="3355517" y="1040834"/>
                  <a:pt x="3147041" y="1028946"/>
                  <a:pt x="2938965" y="1019952"/>
                </a:cubicBezTo>
                <a:cubicBezTo>
                  <a:pt x="2730890" y="1010958"/>
                  <a:pt x="2679489" y="1040498"/>
                  <a:pt x="2476350" y="1019952"/>
                </a:cubicBezTo>
                <a:cubicBezTo>
                  <a:pt x="2273212" y="999406"/>
                  <a:pt x="2036513" y="995969"/>
                  <a:pt x="1904885" y="1019952"/>
                </a:cubicBezTo>
                <a:cubicBezTo>
                  <a:pt x="1773257" y="1043935"/>
                  <a:pt x="1368627" y="1009644"/>
                  <a:pt x="1115718" y="1019952"/>
                </a:cubicBezTo>
                <a:cubicBezTo>
                  <a:pt x="862809" y="1030260"/>
                  <a:pt x="857898" y="1014125"/>
                  <a:pt x="761954" y="1019952"/>
                </a:cubicBezTo>
                <a:cubicBezTo>
                  <a:pt x="666010" y="1025779"/>
                  <a:pt x="275828" y="1052136"/>
                  <a:pt x="0" y="1019952"/>
                </a:cubicBezTo>
                <a:cubicBezTo>
                  <a:pt x="-11799" y="784616"/>
                  <a:pt x="2911" y="737873"/>
                  <a:pt x="0" y="530375"/>
                </a:cubicBezTo>
                <a:cubicBezTo>
                  <a:pt x="-2911" y="322877"/>
                  <a:pt x="-8836" y="198523"/>
                  <a:pt x="0" y="0"/>
                </a:cubicBezTo>
                <a:close/>
              </a:path>
            </a:pathLst>
          </a:custGeom>
          <a:ln>
            <a:solidFill>
              <a:schemeClr val="tx1"/>
            </a:solidFill>
            <a:extLst>
              <a:ext uri="{C807C97D-BFC1-408E-A445-0C87EB9F89A2}">
                <ask:lineSketchStyleProps xmlns:ask="http://schemas.microsoft.com/office/drawing/2018/sketchyshapes" sd="242206458">
                  <ask:type>
                    <ask:lineSketchFreehand/>
                  </ask:type>
                </ask:lineSketchStyleProps>
              </a:ext>
            </a:extLst>
          </a:ln>
        </p:spPr>
        <p:txBody>
          <a:bodyPr/>
          <a:lstStyle/>
          <a:p>
            <a:r>
              <a:rPr kumimoji="1" lang="ja-JP" altLang="en-US" sz="4000" dirty="0"/>
              <a:t>④　独立を仮定した期待度数の表を作成する。</a:t>
            </a:r>
          </a:p>
        </p:txBody>
      </p:sp>
      <p:graphicFrame>
        <p:nvGraphicFramePr>
          <p:cNvPr id="3" name="表 2">
            <a:extLst>
              <a:ext uri="{FF2B5EF4-FFF2-40B4-BE49-F238E27FC236}">
                <a16:creationId xmlns:a16="http://schemas.microsoft.com/office/drawing/2014/main" id="{EB1ECF83-A428-16A4-D8D9-7AE83A511E10}"/>
              </a:ext>
            </a:extLst>
          </p:cNvPr>
          <p:cNvGraphicFramePr>
            <a:graphicFrameLocks noGrp="1"/>
          </p:cNvGraphicFramePr>
          <p:nvPr>
            <p:extLst>
              <p:ext uri="{D42A27DB-BD31-4B8C-83A1-F6EECF244321}">
                <p14:modId xmlns:p14="http://schemas.microsoft.com/office/powerpoint/2010/main" val="1746567208"/>
              </p:ext>
            </p:extLst>
          </p:nvPr>
        </p:nvGraphicFramePr>
        <p:xfrm>
          <a:off x="1007919" y="3269673"/>
          <a:ext cx="4330700" cy="2863270"/>
        </p:xfrm>
        <a:graphic>
          <a:graphicData uri="http://schemas.openxmlformats.org/drawingml/2006/table">
            <a:tbl>
              <a:tblPr bandRow="1">
                <a:tableStyleId>{5C22544A-7EE6-4342-B048-85BDC9FD1C3A}</a:tableStyleId>
              </a:tblPr>
              <a:tblGrid>
                <a:gridCol w="1082675">
                  <a:extLst>
                    <a:ext uri="{9D8B030D-6E8A-4147-A177-3AD203B41FA5}">
                      <a16:colId xmlns:a16="http://schemas.microsoft.com/office/drawing/2014/main" val="650095310"/>
                    </a:ext>
                  </a:extLst>
                </a:gridCol>
                <a:gridCol w="1082675">
                  <a:extLst>
                    <a:ext uri="{9D8B030D-6E8A-4147-A177-3AD203B41FA5}">
                      <a16:colId xmlns:a16="http://schemas.microsoft.com/office/drawing/2014/main" val="602595639"/>
                    </a:ext>
                  </a:extLst>
                </a:gridCol>
                <a:gridCol w="1082675">
                  <a:extLst>
                    <a:ext uri="{9D8B030D-6E8A-4147-A177-3AD203B41FA5}">
                      <a16:colId xmlns:a16="http://schemas.microsoft.com/office/drawing/2014/main" val="2933717098"/>
                    </a:ext>
                  </a:extLst>
                </a:gridCol>
                <a:gridCol w="1082675">
                  <a:extLst>
                    <a:ext uri="{9D8B030D-6E8A-4147-A177-3AD203B41FA5}">
                      <a16:colId xmlns:a16="http://schemas.microsoft.com/office/drawing/2014/main" val="3216631493"/>
                    </a:ext>
                  </a:extLst>
                </a:gridCol>
              </a:tblGrid>
              <a:tr h="653458">
                <a:tc>
                  <a:txBody>
                    <a:bodyPr/>
                    <a:lstStyle/>
                    <a:p>
                      <a:pPr algn="ctr"/>
                      <a:endParaRPr kumimoji="1" lang="ja-JP" altLang="en-US" sz="28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ap="flat" cmpd="sng" algn="ctr">
                      <a:solidFill>
                        <a:schemeClr val="tx1"/>
                      </a:solidFill>
                      <a:prstDash val="solid"/>
                      <a:round/>
                      <a:headEnd type="none" w="med" len="med"/>
                      <a:tailEnd type="none" w="med" len="med"/>
                    </a:lnTlToBr>
                    <a:lnBlToTr w="12700" cmpd="sng">
                      <a:noFill/>
                      <a:prstDash val="solid"/>
                    </a:lnBlToTr>
                  </a:tcPr>
                </a:tc>
                <a:tc>
                  <a:txBody>
                    <a:bodyPr/>
                    <a:lstStyle/>
                    <a:p>
                      <a:pPr algn="ctr"/>
                      <a:r>
                        <a:rPr kumimoji="1" lang="ja-JP" altLang="en-US" sz="2800" dirty="0"/>
                        <a:t>好き</a:t>
                      </a:r>
                    </a:p>
                  </a:txBody>
                  <a:tcPr anchor="ctr">
                    <a:lnL w="12700" cmpd="sng">
                      <a:noFill/>
                    </a:lnL>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嫌い</a:t>
                      </a:r>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計</a:t>
                      </a:r>
                      <a:endParaRPr kumimoji="1" lang="en-US" altLang="ja-JP" sz="2800" dirty="0"/>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1155959079"/>
                  </a:ext>
                </a:extLst>
              </a:tr>
              <a:tr h="736604">
                <a:tc>
                  <a:txBody>
                    <a:bodyPr/>
                    <a:lstStyle/>
                    <a:p>
                      <a:pPr algn="ctr"/>
                      <a:r>
                        <a:rPr kumimoji="1" lang="ja-JP" altLang="en-US" sz="2800" dirty="0"/>
                        <a:t>男</a:t>
                      </a:r>
                    </a:p>
                  </a:txBody>
                  <a:tcPr anchor="ctr">
                    <a:lnL w="12700" cap="flat" cmpd="sng" algn="ctr">
                      <a:solidFill>
                        <a:schemeClr val="tx1"/>
                      </a:solidFill>
                      <a:prstDash val="solid"/>
                      <a:round/>
                      <a:headEnd type="none" w="med" len="med"/>
                      <a:tailEnd type="none" w="med" len="med"/>
                    </a:lnL>
                    <a:lnT w="12700" cmpd="sng">
                      <a:noFill/>
                    </a:lnT>
                    <a:solidFill>
                      <a:schemeClr val="accent2">
                        <a:lumMod val="40000"/>
                        <a:lumOff val="60000"/>
                      </a:schemeClr>
                    </a:solidFill>
                  </a:tcPr>
                </a:tc>
                <a:tc>
                  <a:txBody>
                    <a:bodyPr/>
                    <a:lstStyle/>
                    <a:p>
                      <a:pPr algn="ctr"/>
                      <a:r>
                        <a:rPr kumimoji="1" lang="en-US" altLang="ja-JP" sz="2800" dirty="0"/>
                        <a:t>190</a:t>
                      </a:r>
                      <a:endParaRPr kumimoji="1" lang="ja-JP" altLang="en-US" sz="2800" dirty="0"/>
                    </a:p>
                  </a:txBody>
                  <a:tcPr anchor="ctr"/>
                </a:tc>
                <a:tc>
                  <a:txBody>
                    <a:bodyPr/>
                    <a:lstStyle/>
                    <a:p>
                      <a:pPr algn="ctr"/>
                      <a:r>
                        <a:rPr kumimoji="1" lang="en-US" altLang="ja-JP" sz="2800" dirty="0"/>
                        <a:t>10</a:t>
                      </a:r>
                      <a:endParaRPr kumimoji="1" lang="ja-JP" altLang="en-US" sz="2800" dirty="0"/>
                    </a:p>
                  </a:txBody>
                  <a:tcPr anchor="ctr"/>
                </a:tc>
                <a:tc>
                  <a:txBody>
                    <a:bodyPr/>
                    <a:lstStyle/>
                    <a:p>
                      <a:pPr algn="ctr"/>
                      <a:r>
                        <a:rPr kumimoji="1" lang="en-US" altLang="ja-JP" sz="2800" dirty="0"/>
                        <a:t>200</a:t>
                      </a:r>
                      <a:endParaRPr kumimoji="1" lang="ja-JP" altLang="en-US" sz="2800" dirty="0"/>
                    </a:p>
                  </a:txBody>
                  <a:tcPr anchor="ctr"/>
                </a:tc>
                <a:extLst>
                  <a:ext uri="{0D108BD9-81ED-4DB2-BD59-A6C34878D82A}">
                    <a16:rowId xmlns:a16="http://schemas.microsoft.com/office/drawing/2014/main" val="3306047155"/>
                  </a:ext>
                </a:extLst>
              </a:tr>
              <a:tr h="736604">
                <a:tc>
                  <a:txBody>
                    <a:bodyPr/>
                    <a:lstStyle/>
                    <a:p>
                      <a:pPr algn="ctr"/>
                      <a:r>
                        <a:rPr kumimoji="1" lang="ja-JP" altLang="en-US" sz="2800" dirty="0"/>
                        <a:t>女</a:t>
                      </a:r>
                    </a:p>
                  </a:txBody>
                  <a:tcPr anchor="ctr">
                    <a:lnL w="12700" cap="flat" cmpd="sng" algn="ctr">
                      <a:solidFill>
                        <a:schemeClr val="tx1"/>
                      </a:solidFill>
                      <a:prstDash val="solid"/>
                      <a:round/>
                      <a:headEnd type="none" w="med" len="med"/>
                      <a:tailEnd type="none" w="med" len="med"/>
                    </a:lnL>
                    <a:solidFill>
                      <a:schemeClr val="accent2">
                        <a:lumMod val="40000"/>
                        <a:lumOff val="60000"/>
                      </a:schemeClr>
                    </a:solidFill>
                  </a:tcPr>
                </a:tc>
                <a:tc>
                  <a:txBody>
                    <a:bodyPr/>
                    <a:lstStyle/>
                    <a:p>
                      <a:pPr algn="ctr"/>
                      <a:r>
                        <a:rPr kumimoji="1" lang="en-US" altLang="ja-JP" sz="2800" dirty="0"/>
                        <a:t>120</a:t>
                      </a:r>
                      <a:endParaRPr kumimoji="1" lang="ja-JP" altLang="en-US" sz="2800" dirty="0"/>
                    </a:p>
                  </a:txBody>
                  <a:tcPr anchor="ctr"/>
                </a:tc>
                <a:tc>
                  <a:txBody>
                    <a:bodyPr/>
                    <a:lstStyle/>
                    <a:p>
                      <a:pPr algn="ctr"/>
                      <a:r>
                        <a:rPr kumimoji="1" lang="en-US" altLang="ja-JP" sz="2800" dirty="0"/>
                        <a:t>80</a:t>
                      </a:r>
                      <a:endParaRPr kumimoji="1" lang="ja-JP" altLang="en-US" sz="2800" dirty="0"/>
                    </a:p>
                  </a:txBody>
                  <a:tcPr anchor="ctr"/>
                </a:tc>
                <a:tc>
                  <a:txBody>
                    <a:bodyPr/>
                    <a:lstStyle/>
                    <a:p>
                      <a:pPr algn="ctr"/>
                      <a:r>
                        <a:rPr kumimoji="1" lang="en-US" altLang="ja-JP" sz="2800" dirty="0"/>
                        <a:t>200</a:t>
                      </a:r>
                      <a:endParaRPr kumimoji="1" lang="ja-JP" altLang="en-US" sz="2800" dirty="0"/>
                    </a:p>
                  </a:txBody>
                  <a:tcPr anchor="ctr"/>
                </a:tc>
                <a:extLst>
                  <a:ext uri="{0D108BD9-81ED-4DB2-BD59-A6C34878D82A}">
                    <a16:rowId xmlns:a16="http://schemas.microsoft.com/office/drawing/2014/main" val="3478209079"/>
                  </a:ext>
                </a:extLst>
              </a:tr>
              <a:tr h="736604">
                <a:tc>
                  <a:txBody>
                    <a:bodyPr/>
                    <a:lstStyle/>
                    <a:p>
                      <a:pPr algn="ctr"/>
                      <a:r>
                        <a:rPr kumimoji="1" lang="ja-JP" altLang="en-US" sz="2800" dirty="0"/>
                        <a:t>計</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kumimoji="1" lang="en-US" altLang="ja-JP" sz="2800" dirty="0"/>
                        <a:t>310</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90</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400</a:t>
                      </a:r>
                      <a:endParaRPr kumimoji="1" lang="ja-JP" altLang="en-US" sz="28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3800917"/>
                  </a:ext>
                </a:extLst>
              </a:tr>
            </a:tbl>
          </a:graphicData>
        </a:graphic>
      </p:graphicFrame>
      <p:sp>
        <p:nvSpPr>
          <p:cNvPr id="5" name="テキスト ボックス 4">
            <a:extLst>
              <a:ext uri="{FF2B5EF4-FFF2-40B4-BE49-F238E27FC236}">
                <a16:creationId xmlns:a16="http://schemas.microsoft.com/office/drawing/2014/main" id="{1CADA061-5498-C13B-2613-F9DD9D5D3A7D}"/>
              </a:ext>
            </a:extLst>
          </p:cNvPr>
          <p:cNvSpPr txBox="1"/>
          <p:nvPr/>
        </p:nvSpPr>
        <p:spPr>
          <a:xfrm>
            <a:off x="910358" y="2167554"/>
            <a:ext cx="9410699" cy="523220"/>
          </a:xfrm>
          <a:prstGeom prst="rect">
            <a:avLst/>
          </a:prstGeom>
          <a:noFill/>
        </p:spPr>
        <p:txBody>
          <a:bodyPr wrap="square">
            <a:spAutoFit/>
          </a:bodyPr>
          <a:lstStyle/>
          <a:p>
            <a:r>
              <a:rPr lang="ja-JP" altLang="en-US" sz="2800" dirty="0"/>
              <a:t>独立（男女に関係ない）場合の表を作成すればいいので</a:t>
            </a:r>
          </a:p>
        </p:txBody>
      </p:sp>
      <p:sp>
        <p:nvSpPr>
          <p:cNvPr id="6" name="矢印: 右 5">
            <a:extLst>
              <a:ext uri="{FF2B5EF4-FFF2-40B4-BE49-F238E27FC236}">
                <a16:creationId xmlns:a16="http://schemas.microsoft.com/office/drawing/2014/main" id="{F033FFA4-52B4-DD5F-40E0-5ABA088D3DEC}"/>
              </a:ext>
            </a:extLst>
          </p:cNvPr>
          <p:cNvSpPr/>
          <p:nvPr/>
        </p:nvSpPr>
        <p:spPr>
          <a:xfrm>
            <a:off x="5615708" y="4331855"/>
            <a:ext cx="637309" cy="7758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7" name="表 6">
            <a:extLst>
              <a:ext uri="{FF2B5EF4-FFF2-40B4-BE49-F238E27FC236}">
                <a16:creationId xmlns:a16="http://schemas.microsoft.com/office/drawing/2014/main" id="{33AF4D49-4031-165F-CACF-8F85E184F76F}"/>
              </a:ext>
            </a:extLst>
          </p:cNvPr>
          <p:cNvGraphicFramePr>
            <a:graphicFrameLocks noGrp="1"/>
          </p:cNvGraphicFramePr>
          <p:nvPr>
            <p:extLst>
              <p:ext uri="{D42A27DB-BD31-4B8C-83A1-F6EECF244321}">
                <p14:modId xmlns:p14="http://schemas.microsoft.com/office/powerpoint/2010/main" val="4036222769"/>
              </p:ext>
            </p:extLst>
          </p:nvPr>
        </p:nvGraphicFramePr>
        <p:xfrm>
          <a:off x="6493167" y="3269673"/>
          <a:ext cx="4330700" cy="2863270"/>
        </p:xfrm>
        <a:graphic>
          <a:graphicData uri="http://schemas.openxmlformats.org/drawingml/2006/table">
            <a:tbl>
              <a:tblPr bandRow="1">
                <a:tableStyleId>{5C22544A-7EE6-4342-B048-85BDC9FD1C3A}</a:tableStyleId>
              </a:tblPr>
              <a:tblGrid>
                <a:gridCol w="1082675">
                  <a:extLst>
                    <a:ext uri="{9D8B030D-6E8A-4147-A177-3AD203B41FA5}">
                      <a16:colId xmlns:a16="http://schemas.microsoft.com/office/drawing/2014/main" val="650095310"/>
                    </a:ext>
                  </a:extLst>
                </a:gridCol>
                <a:gridCol w="1082675">
                  <a:extLst>
                    <a:ext uri="{9D8B030D-6E8A-4147-A177-3AD203B41FA5}">
                      <a16:colId xmlns:a16="http://schemas.microsoft.com/office/drawing/2014/main" val="602595639"/>
                    </a:ext>
                  </a:extLst>
                </a:gridCol>
                <a:gridCol w="1082675">
                  <a:extLst>
                    <a:ext uri="{9D8B030D-6E8A-4147-A177-3AD203B41FA5}">
                      <a16:colId xmlns:a16="http://schemas.microsoft.com/office/drawing/2014/main" val="2933717098"/>
                    </a:ext>
                  </a:extLst>
                </a:gridCol>
                <a:gridCol w="1082675">
                  <a:extLst>
                    <a:ext uri="{9D8B030D-6E8A-4147-A177-3AD203B41FA5}">
                      <a16:colId xmlns:a16="http://schemas.microsoft.com/office/drawing/2014/main" val="3216631493"/>
                    </a:ext>
                  </a:extLst>
                </a:gridCol>
              </a:tblGrid>
              <a:tr h="653458">
                <a:tc>
                  <a:txBody>
                    <a:bodyPr/>
                    <a:lstStyle/>
                    <a:p>
                      <a:pPr algn="ctr"/>
                      <a:endParaRPr kumimoji="1" lang="ja-JP" altLang="en-US" sz="28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ap="flat" cmpd="sng" algn="ctr">
                      <a:solidFill>
                        <a:schemeClr val="tx1"/>
                      </a:solidFill>
                      <a:prstDash val="solid"/>
                      <a:round/>
                      <a:headEnd type="none" w="med" len="med"/>
                      <a:tailEnd type="none" w="med" len="med"/>
                    </a:lnTlToBr>
                    <a:lnBlToTr w="12700" cmpd="sng">
                      <a:noFill/>
                      <a:prstDash val="solid"/>
                    </a:lnBlToTr>
                  </a:tcPr>
                </a:tc>
                <a:tc>
                  <a:txBody>
                    <a:bodyPr/>
                    <a:lstStyle/>
                    <a:p>
                      <a:pPr algn="ctr"/>
                      <a:r>
                        <a:rPr kumimoji="1" lang="ja-JP" altLang="en-US" sz="2800" dirty="0"/>
                        <a:t>好き</a:t>
                      </a:r>
                    </a:p>
                  </a:txBody>
                  <a:tcPr anchor="ctr">
                    <a:lnL w="12700" cmpd="sng">
                      <a:noFill/>
                    </a:lnL>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嫌い</a:t>
                      </a:r>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計</a:t>
                      </a:r>
                      <a:endParaRPr kumimoji="1" lang="en-US" altLang="ja-JP" sz="2800" dirty="0"/>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1155959079"/>
                  </a:ext>
                </a:extLst>
              </a:tr>
              <a:tr h="736604">
                <a:tc>
                  <a:txBody>
                    <a:bodyPr/>
                    <a:lstStyle/>
                    <a:p>
                      <a:pPr algn="ctr"/>
                      <a:r>
                        <a:rPr kumimoji="1" lang="ja-JP" altLang="en-US" sz="2800" dirty="0"/>
                        <a:t>男</a:t>
                      </a:r>
                    </a:p>
                  </a:txBody>
                  <a:tcPr anchor="ctr">
                    <a:lnL w="12700" cap="flat" cmpd="sng" algn="ctr">
                      <a:solidFill>
                        <a:schemeClr val="tx1"/>
                      </a:solidFill>
                      <a:prstDash val="solid"/>
                      <a:round/>
                      <a:headEnd type="none" w="med" len="med"/>
                      <a:tailEnd type="none" w="med" len="med"/>
                    </a:lnL>
                    <a:lnT w="12700" cmpd="sng">
                      <a:noFill/>
                    </a:lnT>
                    <a:solidFill>
                      <a:schemeClr val="accent2">
                        <a:lumMod val="40000"/>
                        <a:lumOff val="60000"/>
                      </a:schemeClr>
                    </a:solidFill>
                  </a:tcPr>
                </a:tc>
                <a:tc>
                  <a:txBody>
                    <a:bodyPr/>
                    <a:lstStyle/>
                    <a:p>
                      <a:pPr algn="ctr"/>
                      <a:r>
                        <a:rPr kumimoji="1" lang="en-US" altLang="ja-JP" sz="2800" dirty="0"/>
                        <a:t>155</a:t>
                      </a:r>
                      <a:endParaRPr kumimoji="1" lang="ja-JP" altLang="en-US" sz="2800" dirty="0"/>
                    </a:p>
                  </a:txBody>
                  <a:tcPr anchor="ctr"/>
                </a:tc>
                <a:tc>
                  <a:txBody>
                    <a:bodyPr/>
                    <a:lstStyle/>
                    <a:p>
                      <a:pPr algn="ctr"/>
                      <a:r>
                        <a:rPr kumimoji="1" lang="en-US" altLang="ja-JP" sz="2800" dirty="0"/>
                        <a:t>45</a:t>
                      </a:r>
                      <a:endParaRPr kumimoji="1" lang="ja-JP" altLang="en-US" sz="2800" dirty="0"/>
                    </a:p>
                  </a:txBody>
                  <a:tcPr anchor="ctr"/>
                </a:tc>
                <a:tc>
                  <a:txBody>
                    <a:bodyPr/>
                    <a:lstStyle/>
                    <a:p>
                      <a:pPr algn="ctr"/>
                      <a:r>
                        <a:rPr kumimoji="1" lang="en-US" altLang="ja-JP" sz="2800" dirty="0"/>
                        <a:t>200</a:t>
                      </a:r>
                      <a:endParaRPr kumimoji="1" lang="ja-JP" altLang="en-US" sz="2800" dirty="0"/>
                    </a:p>
                  </a:txBody>
                  <a:tcPr anchor="ctr"/>
                </a:tc>
                <a:extLst>
                  <a:ext uri="{0D108BD9-81ED-4DB2-BD59-A6C34878D82A}">
                    <a16:rowId xmlns:a16="http://schemas.microsoft.com/office/drawing/2014/main" val="3306047155"/>
                  </a:ext>
                </a:extLst>
              </a:tr>
              <a:tr h="736604">
                <a:tc>
                  <a:txBody>
                    <a:bodyPr/>
                    <a:lstStyle/>
                    <a:p>
                      <a:pPr algn="ctr"/>
                      <a:r>
                        <a:rPr kumimoji="1" lang="ja-JP" altLang="en-US" sz="2800" dirty="0"/>
                        <a:t>女</a:t>
                      </a:r>
                    </a:p>
                  </a:txBody>
                  <a:tcPr anchor="ctr">
                    <a:lnL w="12700" cap="flat" cmpd="sng" algn="ctr">
                      <a:solidFill>
                        <a:schemeClr val="tx1"/>
                      </a:solidFill>
                      <a:prstDash val="solid"/>
                      <a:round/>
                      <a:headEnd type="none" w="med" len="med"/>
                      <a:tailEnd type="none" w="med" len="med"/>
                    </a:lnL>
                    <a:solidFill>
                      <a:schemeClr val="accent2">
                        <a:lumMod val="40000"/>
                        <a:lumOff val="60000"/>
                      </a:schemeClr>
                    </a:solidFill>
                  </a:tcPr>
                </a:tc>
                <a:tc>
                  <a:txBody>
                    <a:bodyPr/>
                    <a:lstStyle/>
                    <a:p>
                      <a:pPr algn="ctr"/>
                      <a:r>
                        <a:rPr kumimoji="1" lang="en-US" altLang="ja-JP" sz="2800" dirty="0"/>
                        <a:t>155</a:t>
                      </a:r>
                      <a:endParaRPr kumimoji="1" lang="ja-JP" altLang="en-US" sz="2800" dirty="0"/>
                    </a:p>
                  </a:txBody>
                  <a:tcPr anchor="ctr"/>
                </a:tc>
                <a:tc>
                  <a:txBody>
                    <a:bodyPr/>
                    <a:lstStyle/>
                    <a:p>
                      <a:pPr algn="ctr"/>
                      <a:r>
                        <a:rPr kumimoji="1" lang="en-US" altLang="ja-JP" sz="2800" dirty="0"/>
                        <a:t>45</a:t>
                      </a:r>
                      <a:endParaRPr kumimoji="1" lang="ja-JP" altLang="en-US" sz="2800" dirty="0"/>
                    </a:p>
                  </a:txBody>
                  <a:tcPr anchor="ctr"/>
                </a:tc>
                <a:tc>
                  <a:txBody>
                    <a:bodyPr/>
                    <a:lstStyle/>
                    <a:p>
                      <a:pPr algn="ctr"/>
                      <a:r>
                        <a:rPr kumimoji="1" lang="en-US" altLang="ja-JP" sz="2800" dirty="0"/>
                        <a:t>200</a:t>
                      </a:r>
                      <a:endParaRPr kumimoji="1" lang="ja-JP" altLang="en-US" sz="2800" dirty="0"/>
                    </a:p>
                  </a:txBody>
                  <a:tcPr anchor="ctr"/>
                </a:tc>
                <a:extLst>
                  <a:ext uri="{0D108BD9-81ED-4DB2-BD59-A6C34878D82A}">
                    <a16:rowId xmlns:a16="http://schemas.microsoft.com/office/drawing/2014/main" val="3478209079"/>
                  </a:ext>
                </a:extLst>
              </a:tr>
              <a:tr h="736604">
                <a:tc>
                  <a:txBody>
                    <a:bodyPr/>
                    <a:lstStyle/>
                    <a:p>
                      <a:pPr algn="ctr"/>
                      <a:r>
                        <a:rPr kumimoji="1" lang="ja-JP" altLang="en-US" sz="2800" dirty="0"/>
                        <a:t>計</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kumimoji="1" lang="en-US" altLang="ja-JP" sz="2800" dirty="0"/>
                        <a:t>310</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90</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400</a:t>
                      </a:r>
                      <a:endParaRPr kumimoji="1" lang="ja-JP" altLang="en-US" sz="28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3800917"/>
                  </a:ext>
                </a:extLst>
              </a:tr>
            </a:tbl>
          </a:graphicData>
        </a:graphic>
      </p:graphicFrame>
    </p:spTree>
    <p:extLst>
      <p:ext uri="{BB962C8B-B14F-4D97-AF65-F5344CB8AC3E}">
        <p14:creationId xmlns:p14="http://schemas.microsoft.com/office/powerpoint/2010/main" val="158402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4A5972-6F85-0CA1-63E7-96F7A7F4A3E8}"/>
              </a:ext>
            </a:extLst>
          </p:cNvPr>
          <p:cNvSpPr>
            <a:spLocks noGrp="1"/>
          </p:cNvSpPr>
          <p:nvPr>
            <p:ph type="title"/>
          </p:nvPr>
        </p:nvSpPr>
        <p:spPr>
          <a:xfrm>
            <a:off x="457200" y="307314"/>
            <a:ext cx="10058400" cy="1371600"/>
          </a:xfrm>
        </p:spPr>
        <p:txBody>
          <a:bodyPr/>
          <a:lstStyle/>
          <a:p>
            <a:r>
              <a:rPr kumimoji="1" lang="ja-JP" altLang="en-US" sz="4400" dirty="0"/>
              <a:t>こんなデータの場合は、、</a:t>
            </a:r>
          </a:p>
        </p:txBody>
      </p:sp>
      <p:graphicFrame>
        <p:nvGraphicFramePr>
          <p:cNvPr id="3" name="表 2">
            <a:extLst>
              <a:ext uri="{FF2B5EF4-FFF2-40B4-BE49-F238E27FC236}">
                <a16:creationId xmlns:a16="http://schemas.microsoft.com/office/drawing/2014/main" id="{996EFE54-BD3C-F497-DD51-1193A0384991}"/>
              </a:ext>
            </a:extLst>
          </p:cNvPr>
          <p:cNvGraphicFramePr>
            <a:graphicFrameLocks noGrp="1"/>
          </p:cNvGraphicFramePr>
          <p:nvPr>
            <p:extLst>
              <p:ext uri="{D42A27DB-BD31-4B8C-83A1-F6EECF244321}">
                <p14:modId xmlns:p14="http://schemas.microsoft.com/office/powerpoint/2010/main" val="1565121240"/>
              </p:ext>
            </p:extLst>
          </p:nvPr>
        </p:nvGraphicFramePr>
        <p:xfrm>
          <a:off x="672639" y="2873433"/>
          <a:ext cx="4330700" cy="2863270"/>
        </p:xfrm>
        <a:graphic>
          <a:graphicData uri="http://schemas.openxmlformats.org/drawingml/2006/table">
            <a:tbl>
              <a:tblPr bandRow="1">
                <a:tableStyleId>{5C22544A-7EE6-4342-B048-85BDC9FD1C3A}</a:tableStyleId>
              </a:tblPr>
              <a:tblGrid>
                <a:gridCol w="1082675">
                  <a:extLst>
                    <a:ext uri="{9D8B030D-6E8A-4147-A177-3AD203B41FA5}">
                      <a16:colId xmlns:a16="http://schemas.microsoft.com/office/drawing/2014/main" val="650095310"/>
                    </a:ext>
                  </a:extLst>
                </a:gridCol>
                <a:gridCol w="1082675">
                  <a:extLst>
                    <a:ext uri="{9D8B030D-6E8A-4147-A177-3AD203B41FA5}">
                      <a16:colId xmlns:a16="http://schemas.microsoft.com/office/drawing/2014/main" val="602595639"/>
                    </a:ext>
                  </a:extLst>
                </a:gridCol>
                <a:gridCol w="1082675">
                  <a:extLst>
                    <a:ext uri="{9D8B030D-6E8A-4147-A177-3AD203B41FA5}">
                      <a16:colId xmlns:a16="http://schemas.microsoft.com/office/drawing/2014/main" val="2933717098"/>
                    </a:ext>
                  </a:extLst>
                </a:gridCol>
                <a:gridCol w="1082675">
                  <a:extLst>
                    <a:ext uri="{9D8B030D-6E8A-4147-A177-3AD203B41FA5}">
                      <a16:colId xmlns:a16="http://schemas.microsoft.com/office/drawing/2014/main" val="3216631493"/>
                    </a:ext>
                  </a:extLst>
                </a:gridCol>
              </a:tblGrid>
              <a:tr h="653458">
                <a:tc>
                  <a:txBody>
                    <a:bodyPr/>
                    <a:lstStyle/>
                    <a:p>
                      <a:pPr algn="ctr"/>
                      <a:endParaRPr kumimoji="1" lang="ja-JP" altLang="en-US" sz="28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ap="flat" cmpd="sng" algn="ctr">
                      <a:solidFill>
                        <a:schemeClr val="tx1"/>
                      </a:solidFill>
                      <a:prstDash val="solid"/>
                      <a:round/>
                      <a:headEnd type="none" w="med" len="med"/>
                      <a:tailEnd type="none" w="med" len="med"/>
                    </a:lnTlToBr>
                    <a:lnBlToTr w="12700" cmpd="sng">
                      <a:noFill/>
                      <a:prstDash val="solid"/>
                    </a:lnBlToTr>
                  </a:tcPr>
                </a:tc>
                <a:tc>
                  <a:txBody>
                    <a:bodyPr/>
                    <a:lstStyle/>
                    <a:p>
                      <a:pPr algn="ctr"/>
                      <a:r>
                        <a:rPr kumimoji="1" lang="ja-JP" altLang="en-US" sz="2800" dirty="0"/>
                        <a:t>好き</a:t>
                      </a:r>
                    </a:p>
                  </a:txBody>
                  <a:tcPr anchor="ctr">
                    <a:lnL w="12700" cmpd="sng">
                      <a:noFill/>
                    </a:lnL>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嫌い</a:t>
                      </a:r>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計</a:t>
                      </a:r>
                      <a:endParaRPr kumimoji="1" lang="en-US" altLang="ja-JP" sz="2800" dirty="0"/>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1155959079"/>
                  </a:ext>
                </a:extLst>
              </a:tr>
              <a:tr h="736604">
                <a:tc>
                  <a:txBody>
                    <a:bodyPr/>
                    <a:lstStyle/>
                    <a:p>
                      <a:pPr algn="ctr"/>
                      <a:r>
                        <a:rPr kumimoji="1" lang="ja-JP" altLang="en-US" sz="2800" dirty="0"/>
                        <a:t>男</a:t>
                      </a:r>
                    </a:p>
                  </a:txBody>
                  <a:tcPr anchor="ctr">
                    <a:lnL w="12700" cap="flat" cmpd="sng" algn="ctr">
                      <a:solidFill>
                        <a:schemeClr val="tx1"/>
                      </a:solidFill>
                      <a:prstDash val="solid"/>
                      <a:round/>
                      <a:headEnd type="none" w="med" len="med"/>
                      <a:tailEnd type="none" w="med" len="med"/>
                    </a:lnL>
                    <a:lnT w="12700" cmpd="sng">
                      <a:noFill/>
                    </a:lnT>
                    <a:solidFill>
                      <a:schemeClr val="accent2">
                        <a:lumMod val="40000"/>
                        <a:lumOff val="60000"/>
                      </a:schemeClr>
                    </a:solidFill>
                  </a:tcPr>
                </a:tc>
                <a:tc>
                  <a:txBody>
                    <a:bodyPr/>
                    <a:lstStyle/>
                    <a:p>
                      <a:pPr algn="ctr"/>
                      <a:r>
                        <a:rPr kumimoji="1" lang="en-US" altLang="ja-JP" sz="2800" dirty="0"/>
                        <a:t>331</a:t>
                      </a:r>
                      <a:endParaRPr kumimoji="1" lang="ja-JP" altLang="en-US" sz="2800" dirty="0"/>
                    </a:p>
                  </a:txBody>
                  <a:tcPr anchor="ctr"/>
                </a:tc>
                <a:tc>
                  <a:txBody>
                    <a:bodyPr/>
                    <a:lstStyle/>
                    <a:p>
                      <a:pPr algn="ctr"/>
                      <a:r>
                        <a:rPr kumimoji="1" lang="en-US" altLang="ja-JP" sz="2800" dirty="0"/>
                        <a:t>217</a:t>
                      </a:r>
                      <a:endParaRPr kumimoji="1" lang="ja-JP" altLang="en-US" sz="2800" dirty="0"/>
                    </a:p>
                  </a:txBody>
                  <a:tcPr anchor="ctr"/>
                </a:tc>
                <a:tc>
                  <a:txBody>
                    <a:bodyPr/>
                    <a:lstStyle/>
                    <a:p>
                      <a:pPr algn="ctr"/>
                      <a:r>
                        <a:rPr kumimoji="1" lang="en-US" altLang="ja-JP" sz="2800" dirty="0"/>
                        <a:t>548</a:t>
                      </a:r>
                      <a:endParaRPr kumimoji="1" lang="ja-JP" altLang="en-US" sz="2800" dirty="0"/>
                    </a:p>
                  </a:txBody>
                  <a:tcPr anchor="ctr"/>
                </a:tc>
                <a:extLst>
                  <a:ext uri="{0D108BD9-81ED-4DB2-BD59-A6C34878D82A}">
                    <a16:rowId xmlns:a16="http://schemas.microsoft.com/office/drawing/2014/main" val="3306047155"/>
                  </a:ext>
                </a:extLst>
              </a:tr>
              <a:tr h="736604">
                <a:tc>
                  <a:txBody>
                    <a:bodyPr/>
                    <a:lstStyle/>
                    <a:p>
                      <a:pPr algn="ctr"/>
                      <a:r>
                        <a:rPr kumimoji="1" lang="ja-JP" altLang="en-US" sz="2800" dirty="0"/>
                        <a:t>女</a:t>
                      </a:r>
                    </a:p>
                  </a:txBody>
                  <a:tcPr anchor="ctr">
                    <a:lnL w="12700" cap="flat" cmpd="sng" algn="ctr">
                      <a:solidFill>
                        <a:schemeClr val="tx1"/>
                      </a:solidFill>
                      <a:prstDash val="solid"/>
                      <a:round/>
                      <a:headEnd type="none" w="med" len="med"/>
                      <a:tailEnd type="none" w="med" len="med"/>
                    </a:lnL>
                    <a:solidFill>
                      <a:schemeClr val="accent2">
                        <a:lumMod val="40000"/>
                        <a:lumOff val="60000"/>
                      </a:schemeClr>
                    </a:solidFill>
                  </a:tcPr>
                </a:tc>
                <a:tc>
                  <a:txBody>
                    <a:bodyPr/>
                    <a:lstStyle/>
                    <a:p>
                      <a:pPr algn="ctr"/>
                      <a:r>
                        <a:rPr kumimoji="1" lang="en-US" altLang="ja-JP" sz="2800" dirty="0"/>
                        <a:t>315</a:t>
                      </a:r>
                      <a:endParaRPr kumimoji="1" lang="ja-JP" altLang="en-US" sz="2800" dirty="0"/>
                    </a:p>
                  </a:txBody>
                  <a:tcPr anchor="ctr"/>
                </a:tc>
                <a:tc>
                  <a:txBody>
                    <a:bodyPr/>
                    <a:lstStyle/>
                    <a:p>
                      <a:pPr algn="ctr"/>
                      <a:r>
                        <a:rPr kumimoji="1" lang="en-US" altLang="ja-JP" sz="2800" dirty="0"/>
                        <a:t>352</a:t>
                      </a:r>
                      <a:endParaRPr kumimoji="1" lang="ja-JP" altLang="en-US" sz="2800" dirty="0"/>
                    </a:p>
                  </a:txBody>
                  <a:tcPr anchor="ctr"/>
                </a:tc>
                <a:tc>
                  <a:txBody>
                    <a:bodyPr/>
                    <a:lstStyle/>
                    <a:p>
                      <a:pPr algn="ctr"/>
                      <a:r>
                        <a:rPr kumimoji="1" lang="en-US" altLang="ja-JP" sz="2800" dirty="0"/>
                        <a:t>667</a:t>
                      </a:r>
                      <a:endParaRPr kumimoji="1" lang="ja-JP" altLang="en-US" sz="2800" dirty="0"/>
                    </a:p>
                  </a:txBody>
                  <a:tcPr anchor="ctr"/>
                </a:tc>
                <a:extLst>
                  <a:ext uri="{0D108BD9-81ED-4DB2-BD59-A6C34878D82A}">
                    <a16:rowId xmlns:a16="http://schemas.microsoft.com/office/drawing/2014/main" val="3478209079"/>
                  </a:ext>
                </a:extLst>
              </a:tr>
              <a:tr h="736604">
                <a:tc>
                  <a:txBody>
                    <a:bodyPr/>
                    <a:lstStyle/>
                    <a:p>
                      <a:pPr algn="ctr"/>
                      <a:r>
                        <a:rPr kumimoji="1" lang="ja-JP" altLang="en-US" sz="2800" dirty="0"/>
                        <a:t>計</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kumimoji="1" lang="en-US" altLang="ja-JP" sz="2800" dirty="0"/>
                        <a:t>646</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569</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1215</a:t>
                      </a:r>
                      <a:endParaRPr kumimoji="1" lang="ja-JP" altLang="en-US" sz="28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3800917"/>
                  </a:ext>
                </a:extLst>
              </a:tr>
            </a:tbl>
          </a:graphicData>
        </a:graphic>
      </p:graphicFrame>
      <p:sp>
        <p:nvSpPr>
          <p:cNvPr id="4" name="矢印: 右 3">
            <a:extLst>
              <a:ext uri="{FF2B5EF4-FFF2-40B4-BE49-F238E27FC236}">
                <a16:creationId xmlns:a16="http://schemas.microsoft.com/office/drawing/2014/main" id="{96F1CDDE-A980-1CB8-EDCB-24B32E5FACCB}"/>
              </a:ext>
            </a:extLst>
          </p:cNvPr>
          <p:cNvSpPr/>
          <p:nvPr/>
        </p:nvSpPr>
        <p:spPr>
          <a:xfrm>
            <a:off x="5615708" y="4027055"/>
            <a:ext cx="637309" cy="7758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表 4">
            <a:extLst>
              <a:ext uri="{FF2B5EF4-FFF2-40B4-BE49-F238E27FC236}">
                <a16:creationId xmlns:a16="http://schemas.microsoft.com/office/drawing/2014/main" id="{FE21E746-EE69-EC68-0C3B-383AD0803426}"/>
              </a:ext>
            </a:extLst>
          </p:cNvPr>
          <p:cNvGraphicFramePr>
            <a:graphicFrameLocks noGrp="1"/>
          </p:cNvGraphicFramePr>
          <p:nvPr>
            <p:extLst>
              <p:ext uri="{D42A27DB-BD31-4B8C-83A1-F6EECF244321}">
                <p14:modId xmlns:p14="http://schemas.microsoft.com/office/powerpoint/2010/main" val="879301481"/>
              </p:ext>
            </p:extLst>
          </p:nvPr>
        </p:nvGraphicFramePr>
        <p:xfrm>
          <a:off x="6954985" y="2873433"/>
          <a:ext cx="4330700" cy="2863270"/>
        </p:xfrm>
        <a:graphic>
          <a:graphicData uri="http://schemas.openxmlformats.org/drawingml/2006/table">
            <a:tbl>
              <a:tblPr bandRow="1">
                <a:tableStyleId>{5C22544A-7EE6-4342-B048-85BDC9FD1C3A}</a:tableStyleId>
              </a:tblPr>
              <a:tblGrid>
                <a:gridCol w="1082675">
                  <a:extLst>
                    <a:ext uri="{9D8B030D-6E8A-4147-A177-3AD203B41FA5}">
                      <a16:colId xmlns:a16="http://schemas.microsoft.com/office/drawing/2014/main" val="650095310"/>
                    </a:ext>
                  </a:extLst>
                </a:gridCol>
                <a:gridCol w="1082675">
                  <a:extLst>
                    <a:ext uri="{9D8B030D-6E8A-4147-A177-3AD203B41FA5}">
                      <a16:colId xmlns:a16="http://schemas.microsoft.com/office/drawing/2014/main" val="602595639"/>
                    </a:ext>
                  </a:extLst>
                </a:gridCol>
                <a:gridCol w="1082675">
                  <a:extLst>
                    <a:ext uri="{9D8B030D-6E8A-4147-A177-3AD203B41FA5}">
                      <a16:colId xmlns:a16="http://schemas.microsoft.com/office/drawing/2014/main" val="2933717098"/>
                    </a:ext>
                  </a:extLst>
                </a:gridCol>
                <a:gridCol w="1082675">
                  <a:extLst>
                    <a:ext uri="{9D8B030D-6E8A-4147-A177-3AD203B41FA5}">
                      <a16:colId xmlns:a16="http://schemas.microsoft.com/office/drawing/2014/main" val="3216631493"/>
                    </a:ext>
                  </a:extLst>
                </a:gridCol>
              </a:tblGrid>
              <a:tr h="653458">
                <a:tc>
                  <a:txBody>
                    <a:bodyPr/>
                    <a:lstStyle/>
                    <a:p>
                      <a:pPr algn="ctr"/>
                      <a:endParaRPr kumimoji="1" lang="ja-JP" altLang="en-US" sz="280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ap="flat" cmpd="sng" algn="ctr">
                      <a:solidFill>
                        <a:schemeClr val="tx1"/>
                      </a:solidFill>
                      <a:prstDash val="solid"/>
                      <a:round/>
                      <a:headEnd type="none" w="med" len="med"/>
                      <a:tailEnd type="none" w="med" len="med"/>
                    </a:lnTlToBr>
                    <a:lnBlToTr w="12700" cmpd="sng">
                      <a:noFill/>
                      <a:prstDash val="solid"/>
                    </a:lnBlToTr>
                  </a:tcPr>
                </a:tc>
                <a:tc>
                  <a:txBody>
                    <a:bodyPr/>
                    <a:lstStyle/>
                    <a:p>
                      <a:pPr algn="ctr"/>
                      <a:r>
                        <a:rPr kumimoji="1" lang="ja-JP" altLang="en-US" sz="2800" dirty="0"/>
                        <a:t>好き</a:t>
                      </a:r>
                    </a:p>
                  </a:txBody>
                  <a:tcPr anchor="ctr">
                    <a:lnL w="12700" cmpd="sng">
                      <a:noFill/>
                    </a:lnL>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嫌い</a:t>
                      </a:r>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kumimoji="1" lang="ja-JP" altLang="en-US" sz="2800" dirty="0"/>
                        <a:t>計</a:t>
                      </a:r>
                      <a:endParaRPr kumimoji="1" lang="en-US" altLang="ja-JP" sz="2800" dirty="0"/>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extLst>
                  <a:ext uri="{0D108BD9-81ED-4DB2-BD59-A6C34878D82A}">
                    <a16:rowId xmlns:a16="http://schemas.microsoft.com/office/drawing/2014/main" val="1155959079"/>
                  </a:ext>
                </a:extLst>
              </a:tr>
              <a:tr h="736604">
                <a:tc>
                  <a:txBody>
                    <a:bodyPr/>
                    <a:lstStyle/>
                    <a:p>
                      <a:pPr algn="ctr"/>
                      <a:r>
                        <a:rPr kumimoji="1" lang="ja-JP" altLang="en-US" sz="2800" dirty="0"/>
                        <a:t>男</a:t>
                      </a:r>
                    </a:p>
                  </a:txBody>
                  <a:tcPr anchor="ctr">
                    <a:lnL w="12700" cap="flat" cmpd="sng" algn="ctr">
                      <a:solidFill>
                        <a:schemeClr val="tx1"/>
                      </a:solidFill>
                      <a:prstDash val="solid"/>
                      <a:round/>
                      <a:headEnd type="none" w="med" len="med"/>
                      <a:tailEnd type="none" w="med" len="med"/>
                    </a:lnL>
                    <a:lnT w="12700" cmpd="sng">
                      <a:noFill/>
                    </a:lnT>
                    <a:solidFill>
                      <a:schemeClr val="accent2">
                        <a:lumMod val="40000"/>
                        <a:lumOff val="60000"/>
                      </a:schemeClr>
                    </a:solidFill>
                  </a:tcPr>
                </a:tc>
                <a:tc>
                  <a:txBody>
                    <a:bodyPr/>
                    <a:lstStyle/>
                    <a:p>
                      <a:pPr algn="ctr"/>
                      <a:r>
                        <a:rPr kumimoji="1" lang="en-US" altLang="ja-JP" sz="2800" dirty="0"/>
                        <a:t>291.4</a:t>
                      </a:r>
                      <a:endParaRPr kumimoji="1" lang="ja-JP" altLang="en-US" sz="2800" dirty="0"/>
                    </a:p>
                  </a:txBody>
                  <a:tcPr anchor="ctr"/>
                </a:tc>
                <a:tc>
                  <a:txBody>
                    <a:bodyPr/>
                    <a:lstStyle/>
                    <a:p>
                      <a:pPr algn="ctr"/>
                      <a:r>
                        <a:rPr kumimoji="1" lang="en-US" altLang="ja-JP" sz="2800" dirty="0"/>
                        <a:t>256.6</a:t>
                      </a:r>
                      <a:endParaRPr kumimoji="1" lang="ja-JP" altLang="en-US" sz="2800" dirty="0"/>
                    </a:p>
                  </a:txBody>
                  <a:tcPr anchor="ctr"/>
                </a:tc>
                <a:tc>
                  <a:txBody>
                    <a:bodyPr/>
                    <a:lstStyle/>
                    <a:p>
                      <a:pPr algn="ctr"/>
                      <a:r>
                        <a:rPr kumimoji="1" lang="en-US" altLang="ja-JP" sz="2800" dirty="0"/>
                        <a:t>548</a:t>
                      </a:r>
                      <a:endParaRPr kumimoji="1" lang="ja-JP" altLang="en-US" sz="2800" dirty="0"/>
                    </a:p>
                  </a:txBody>
                  <a:tcPr anchor="ctr"/>
                </a:tc>
                <a:extLst>
                  <a:ext uri="{0D108BD9-81ED-4DB2-BD59-A6C34878D82A}">
                    <a16:rowId xmlns:a16="http://schemas.microsoft.com/office/drawing/2014/main" val="3306047155"/>
                  </a:ext>
                </a:extLst>
              </a:tr>
              <a:tr h="736604">
                <a:tc>
                  <a:txBody>
                    <a:bodyPr/>
                    <a:lstStyle/>
                    <a:p>
                      <a:pPr algn="ctr"/>
                      <a:r>
                        <a:rPr kumimoji="1" lang="ja-JP" altLang="en-US" sz="2800" dirty="0"/>
                        <a:t>女</a:t>
                      </a:r>
                    </a:p>
                  </a:txBody>
                  <a:tcPr anchor="ctr">
                    <a:lnL w="12700" cap="flat" cmpd="sng" algn="ctr">
                      <a:solidFill>
                        <a:schemeClr val="tx1"/>
                      </a:solidFill>
                      <a:prstDash val="solid"/>
                      <a:round/>
                      <a:headEnd type="none" w="med" len="med"/>
                      <a:tailEnd type="none" w="med" len="med"/>
                    </a:lnL>
                    <a:solidFill>
                      <a:schemeClr val="accent2">
                        <a:lumMod val="40000"/>
                        <a:lumOff val="60000"/>
                      </a:schemeClr>
                    </a:solidFill>
                  </a:tcPr>
                </a:tc>
                <a:tc>
                  <a:txBody>
                    <a:bodyPr/>
                    <a:lstStyle/>
                    <a:p>
                      <a:pPr algn="ctr"/>
                      <a:r>
                        <a:rPr kumimoji="1" lang="en-US" altLang="ja-JP" sz="2800" dirty="0"/>
                        <a:t>354.6</a:t>
                      </a:r>
                      <a:endParaRPr kumimoji="1" lang="ja-JP" altLang="en-US" sz="2800" dirty="0"/>
                    </a:p>
                  </a:txBody>
                  <a:tcPr anchor="ctr"/>
                </a:tc>
                <a:tc>
                  <a:txBody>
                    <a:bodyPr/>
                    <a:lstStyle/>
                    <a:p>
                      <a:pPr algn="ctr"/>
                      <a:r>
                        <a:rPr kumimoji="1" lang="en-US" altLang="ja-JP" sz="2800" dirty="0"/>
                        <a:t>312.4</a:t>
                      </a:r>
                      <a:endParaRPr kumimoji="1" lang="ja-JP" altLang="en-US" sz="2800" dirty="0"/>
                    </a:p>
                  </a:txBody>
                  <a:tcPr anchor="ctr"/>
                </a:tc>
                <a:tc>
                  <a:txBody>
                    <a:bodyPr/>
                    <a:lstStyle/>
                    <a:p>
                      <a:pPr algn="ctr"/>
                      <a:r>
                        <a:rPr kumimoji="1" lang="en-US" altLang="ja-JP" sz="2800" dirty="0"/>
                        <a:t>667</a:t>
                      </a:r>
                      <a:endParaRPr kumimoji="1" lang="ja-JP" altLang="en-US" sz="2800" dirty="0"/>
                    </a:p>
                  </a:txBody>
                  <a:tcPr anchor="ctr"/>
                </a:tc>
                <a:extLst>
                  <a:ext uri="{0D108BD9-81ED-4DB2-BD59-A6C34878D82A}">
                    <a16:rowId xmlns:a16="http://schemas.microsoft.com/office/drawing/2014/main" val="3478209079"/>
                  </a:ext>
                </a:extLst>
              </a:tr>
              <a:tr h="736604">
                <a:tc>
                  <a:txBody>
                    <a:bodyPr/>
                    <a:lstStyle/>
                    <a:p>
                      <a:pPr algn="ctr"/>
                      <a:r>
                        <a:rPr kumimoji="1" lang="ja-JP" altLang="en-US" sz="2800" dirty="0"/>
                        <a:t>計</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kumimoji="1" lang="en-US" altLang="ja-JP" sz="2800" dirty="0"/>
                        <a:t>646</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569</a:t>
                      </a:r>
                      <a:endParaRPr kumimoji="1" lang="ja-JP" altLang="en-US" sz="2800" dirty="0"/>
                    </a:p>
                  </a:txBody>
                  <a:tcPr anchor="ctr">
                    <a:lnB w="12700" cap="flat" cmpd="sng" algn="ctr">
                      <a:solidFill>
                        <a:schemeClr val="tx1"/>
                      </a:solidFill>
                      <a:prstDash val="solid"/>
                      <a:round/>
                      <a:headEnd type="none" w="med" len="med"/>
                      <a:tailEnd type="none" w="med" len="med"/>
                    </a:lnB>
                  </a:tcPr>
                </a:tc>
                <a:tc>
                  <a:txBody>
                    <a:bodyPr/>
                    <a:lstStyle/>
                    <a:p>
                      <a:pPr algn="ctr"/>
                      <a:r>
                        <a:rPr kumimoji="1" lang="en-US" altLang="ja-JP" sz="2800" dirty="0"/>
                        <a:t>1215</a:t>
                      </a:r>
                      <a:endParaRPr kumimoji="1" lang="ja-JP" altLang="en-US" sz="28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3800917"/>
                  </a:ext>
                </a:extLst>
              </a:tr>
            </a:tbl>
          </a:graphicData>
        </a:graphic>
      </p:graphicFrame>
      <p:sp>
        <p:nvSpPr>
          <p:cNvPr id="7" name="テキスト ボックス 6">
            <a:extLst>
              <a:ext uri="{FF2B5EF4-FFF2-40B4-BE49-F238E27FC236}">
                <a16:creationId xmlns:a16="http://schemas.microsoft.com/office/drawing/2014/main" id="{99B0EBCC-8376-BC04-EA6F-A40E862FBD1C}"/>
              </a:ext>
            </a:extLst>
          </p:cNvPr>
          <p:cNvSpPr txBox="1"/>
          <p:nvPr/>
        </p:nvSpPr>
        <p:spPr>
          <a:xfrm>
            <a:off x="8469745" y="2184461"/>
            <a:ext cx="1708728" cy="523220"/>
          </a:xfrm>
          <a:prstGeom prst="rect">
            <a:avLst/>
          </a:prstGeom>
          <a:noFill/>
        </p:spPr>
        <p:txBody>
          <a:bodyPr wrap="square">
            <a:spAutoFit/>
          </a:bodyPr>
          <a:lstStyle/>
          <a:p>
            <a:r>
              <a:rPr lang="ja-JP" altLang="en-US" sz="2800" dirty="0"/>
              <a:t>期待度数</a:t>
            </a:r>
          </a:p>
        </p:txBody>
      </p:sp>
    </p:spTree>
    <p:extLst>
      <p:ext uri="{BB962C8B-B14F-4D97-AF65-F5344CB8AC3E}">
        <p14:creationId xmlns:p14="http://schemas.microsoft.com/office/powerpoint/2010/main" val="152231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427B16-9532-E9F7-28CE-2203A9123806}"/>
              </a:ext>
            </a:extLst>
          </p:cNvPr>
          <p:cNvSpPr>
            <a:spLocks noGrp="1"/>
          </p:cNvSpPr>
          <p:nvPr>
            <p:ph type="title"/>
          </p:nvPr>
        </p:nvSpPr>
        <p:spPr/>
        <p:txBody>
          <a:bodyPr/>
          <a:lstStyle/>
          <a:p>
            <a:r>
              <a:rPr kumimoji="1" lang="ja-JP" altLang="en-US" dirty="0"/>
              <a:t>母集団の平均値と分散を推定するのが大きな役割である！！</a:t>
            </a:r>
          </a:p>
        </p:txBody>
      </p:sp>
      <p:sp>
        <p:nvSpPr>
          <p:cNvPr id="4" name="テキスト ボックス 3">
            <a:extLst>
              <a:ext uri="{FF2B5EF4-FFF2-40B4-BE49-F238E27FC236}">
                <a16:creationId xmlns:a16="http://schemas.microsoft.com/office/drawing/2014/main" id="{F83283AD-B877-001A-47F0-E3156607D169}"/>
              </a:ext>
            </a:extLst>
          </p:cNvPr>
          <p:cNvSpPr txBox="1"/>
          <p:nvPr/>
        </p:nvSpPr>
        <p:spPr>
          <a:xfrm>
            <a:off x="4314724" y="2778338"/>
            <a:ext cx="7383753" cy="584775"/>
          </a:xfrm>
          <a:prstGeom prst="rect">
            <a:avLst/>
          </a:prstGeom>
          <a:noFill/>
        </p:spPr>
        <p:txBody>
          <a:bodyPr wrap="none" rtlCol="0">
            <a:spAutoFit/>
          </a:bodyPr>
          <a:lstStyle/>
          <a:p>
            <a:r>
              <a:rPr kumimoji="1" lang="ja-JP" altLang="en-US" sz="3200" dirty="0"/>
              <a:t>牡蠣</a:t>
            </a:r>
            <a:r>
              <a:rPr kumimoji="1" lang="en-US" altLang="ja-JP" sz="3200" dirty="0"/>
              <a:t>1</a:t>
            </a:r>
            <a:r>
              <a:rPr kumimoji="1" lang="ja-JP" altLang="en-US" sz="3200" dirty="0"/>
              <a:t>個の殻に含まれる成分を調べた！</a:t>
            </a:r>
          </a:p>
        </p:txBody>
      </p:sp>
      <p:sp>
        <p:nvSpPr>
          <p:cNvPr id="5" name="矢印: 下 4">
            <a:extLst>
              <a:ext uri="{FF2B5EF4-FFF2-40B4-BE49-F238E27FC236}">
                <a16:creationId xmlns:a16="http://schemas.microsoft.com/office/drawing/2014/main" id="{6AB5FB46-479C-0550-AAD6-A3D77DB1C8F1}"/>
              </a:ext>
            </a:extLst>
          </p:cNvPr>
          <p:cNvSpPr/>
          <p:nvPr/>
        </p:nvSpPr>
        <p:spPr>
          <a:xfrm>
            <a:off x="7335077" y="3542482"/>
            <a:ext cx="671523" cy="5847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2668201-2E83-27B4-6469-1E34E6B95BB4}"/>
              </a:ext>
            </a:extLst>
          </p:cNvPr>
          <p:cNvSpPr txBox="1"/>
          <p:nvPr/>
        </p:nvSpPr>
        <p:spPr>
          <a:xfrm>
            <a:off x="4370163" y="4306626"/>
            <a:ext cx="5929828" cy="584775"/>
          </a:xfrm>
          <a:prstGeom prst="rect">
            <a:avLst/>
          </a:prstGeom>
          <a:noFill/>
        </p:spPr>
        <p:txBody>
          <a:bodyPr wrap="none" rtlCol="0">
            <a:spAutoFit/>
          </a:bodyPr>
          <a:lstStyle/>
          <a:p>
            <a:r>
              <a:rPr lang="ja-JP" altLang="en-US" sz="3200" dirty="0"/>
              <a:t>若狭の牡蠣は全部そうなの？？</a:t>
            </a:r>
            <a:endParaRPr kumimoji="1" lang="ja-JP" altLang="en-US" sz="3200" dirty="0"/>
          </a:p>
        </p:txBody>
      </p:sp>
      <p:sp>
        <p:nvSpPr>
          <p:cNvPr id="7" name="テキスト ボックス 6">
            <a:extLst>
              <a:ext uri="{FF2B5EF4-FFF2-40B4-BE49-F238E27FC236}">
                <a16:creationId xmlns:a16="http://schemas.microsoft.com/office/drawing/2014/main" id="{E9EA1A27-B53D-4406-9A4C-B19063AE2791}"/>
              </a:ext>
            </a:extLst>
          </p:cNvPr>
          <p:cNvSpPr txBox="1"/>
          <p:nvPr/>
        </p:nvSpPr>
        <p:spPr>
          <a:xfrm>
            <a:off x="4426131" y="5697115"/>
            <a:ext cx="7160935" cy="584775"/>
          </a:xfrm>
          <a:prstGeom prst="rect">
            <a:avLst/>
          </a:prstGeom>
          <a:noFill/>
        </p:spPr>
        <p:txBody>
          <a:bodyPr wrap="none" rtlCol="0">
            <a:spAutoFit/>
          </a:bodyPr>
          <a:lstStyle/>
          <a:p>
            <a:r>
              <a:rPr kumimoji="1" lang="ja-JP" altLang="en-US" sz="3200" dirty="0"/>
              <a:t>全部調べること</a:t>
            </a:r>
            <a:r>
              <a:rPr lang="ja-JP" altLang="en-US" sz="3200" dirty="0"/>
              <a:t>は無理なので推定する</a:t>
            </a:r>
            <a:endParaRPr kumimoji="1" lang="ja-JP" altLang="en-US" sz="3200" dirty="0"/>
          </a:p>
        </p:txBody>
      </p:sp>
      <p:sp>
        <p:nvSpPr>
          <p:cNvPr id="8" name="矢印: 下 7">
            <a:extLst>
              <a:ext uri="{FF2B5EF4-FFF2-40B4-BE49-F238E27FC236}">
                <a16:creationId xmlns:a16="http://schemas.microsoft.com/office/drawing/2014/main" id="{0AA2AA2A-E1F6-1625-0AAD-8C270C017FA0}"/>
              </a:ext>
            </a:extLst>
          </p:cNvPr>
          <p:cNvSpPr/>
          <p:nvPr/>
        </p:nvSpPr>
        <p:spPr>
          <a:xfrm>
            <a:off x="7335076" y="5070770"/>
            <a:ext cx="671523" cy="5847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256623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359766-9AC1-9659-8F89-C7341154A4F2}"/>
              </a:ext>
            </a:extLst>
          </p:cNvPr>
          <p:cNvSpPr>
            <a:spLocks noGrp="1"/>
          </p:cNvSpPr>
          <p:nvPr>
            <p:ph type="title"/>
          </p:nvPr>
        </p:nvSpPr>
        <p:spPr>
          <a:xfrm>
            <a:off x="449180" y="722805"/>
            <a:ext cx="11325726" cy="1371600"/>
          </a:xfrm>
          <a:custGeom>
            <a:avLst/>
            <a:gdLst>
              <a:gd name="connsiteX0" fmla="*/ 0 w 11325726"/>
              <a:gd name="connsiteY0" fmla="*/ 0 h 1371600"/>
              <a:gd name="connsiteX1" fmla="*/ 552962 w 11325726"/>
              <a:gd name="connsiteY1" fmla="*/ 0 h 1371600"/>
              <a:gd name="connsiteX2" fmla="*/ 992667 w 11325726"/>
              <a:gd name="connsiteY2" fmla="*/ 0 h 1371600"/>
              <a:gd name="connsiteX3" fmla="*/ 1772143 w 11325726"/>
              <a:gd name="connsiteY3" fmla="*/ 0 h 1371600"/>
              <a:gd name="connsiteX4" fmla="*/ 2438362 w 11325726"/>
              <a:gd name="connsiteY4" fmla="*/ 0 h 1371600"/>
              <a:gd name="connsiteX5" fmla="*/ 2991324 w 11325726"/>
              <a:gd name="connsiteY5" fmla="*/ 0 h 1371600"/>
              <a:gd name="connsiteX6" fmla="*/ 3884058 w 11325726"/>
              <a:gd name="connsiteY6" fmla="*/ 0 h 1371600"/>
              <a:gd name="connsiteX7" fmla="*/ 4550277 w 11325726"/>
              <a:gd name="connsiteY7" fmla="*/ 0 h 1371600"/>
              <a:gd name="connsiteX8" fmla="*/ 5103239 w 11325726"/>
              <a:gd name="connsiteY8" fmla="*/ 0 h 1371600"/>
              <a:gd name="connsiteX9" fmla="*/ 5542944 w 11325726"/>
              <a:gd name="connsiteY9" fmla="*/ 0 h 1371600"/>
              <a:gd name="connsiteX10" fmla="*/ 6435677 w 11325726"/>
              <a:gd name="connsiteY10" fmla="*/ 0 h 1371600"/>
              <a:gd name="connsiteX11" fmla="*/ 6762125 w 11325726"/>
              <a:gd name="connsiteY11" fmla="*/ 0 h 1371600"/>
              <a:gd name="connsiteX12" fmla="*/ 7201829 w 11325726"/>
              <a:gd name="connsiteY12" fmla="*/ 0 h 1371600"/>
              <a:gd name="connsiteX13" fmla="*/ 7641534 w 11325726"/>
              <a:gd name="connsiteY13" fmla="*/ 0 h 1371600"/>
              <a:gd name="connsiteX14" fmla="*/ 7967981 w 11325726"/>
              <a:gd name="connsiteY14" fmla="*/ 0 h 1371600"/>
              <a:gd name="connsiteX15" fmla="*/ 8860715 w 11325726"/>
              <a:gd name="connsiteY15" fmla="*/ 0 h 1371600"/>
              <a:gd name="connsiteX16" fmla="*/ 9753449 w 11325726"/>
              <a:gd name="connsiteY16" fmla="*/ 0 h 1371600"/>
              <a:gd name="connsiteX17" fmla="*/ 10079896 w 11325726"/>
              <a:gd name="connsiteY17" fmla="*/ 0 h 1371600"/>
              <a:gd name="connsiteX18" fmla="*/ 10746115 w 11325726"/>
              <a:gd name="connsiteY18" fmla="*/ 0 h 1371600"/>
              <a:gd name="connsiteX19" fmla="*/ 11325726 w 11325726"/>
              <a:gd name="connsiteY19" fmla="*/ 0 h 1371600"/>
              <a:gd name="connsiteX20" fmla="*/ 11325726 w 11325726"/>
              <a:gd name="connsiteY20" fmla="*/ 699516 h 1371600"/>
              <a:gd name="connsiteX21" fmla="*/ 11325726 w 11325726"/>
              <a:gd name="connsiteY21" fmla="*/ 1371600 h 1371600"/>
              <a:gd name="connsiteX22" fmla="*/ 10999279 w 11325726"/>
              <a:gd name="connsiteY22" fmla="*/ 1371600 h 1371600"/>
              <a:gd name="connsiteX23" fmla="*/ 10559574 w 11325726"/>
              <a:gd name="connsiteY23" fmla="*/ 1371600 h 1371600"/>
              <a:gd name="connsiteX24" fmla="*/ 9666840 w 11325726"/>
              <a:gd name="connsiteY24" fmla="*/ 1371600 h 1371600"/>
              <a:gd name="connsiteX25" fmla="*/ 9227136 w 11325726"/>
              <a:gd name="connsiteY25" fmla="*/ 1371600 h 1371600"/>
              <a:gd name="connsiteX26" fmla="*/ 8674174 w 11325726"/>
              <a:gd name="connsiteY26" fmla="*/ 1371600 h 1371600"/>
              <a:gd name="connsiteX27" fmla="*/ 8121212 w 11325726"/>
              <a:gd name="connsiteY27" fmla="*/ 1371600 h 1371600"/>
              <a:gd name="connsiteX28" fmla="*/ 7794764 w 11325726"/>
              <a:gd name="connsiteY28" fmla="*/ 1371600 h 1371600"/>
              <a:gd name="connsiteX29" fmla="*/ 7241802 w 11325726"/>
              <a:gd name="connsiteY29" fmla="*/ 1371600 h 1371600"/>
              <a:gd name="connsiteX30" fmla="*/ 6802098 w 11325726"/>
              <a:gd name="connsiteY30" fmla="*/ 1371600 h 1371600"/>
              <a:gd name="connsiteX31" fmla="*/ 6475650 w 11325726"/>
              <a:gd name="connsiteY31" fmla="*/ 1371600 h 1371600"/>
              <a:gd name="connsiteX32" fmla="*/ 5922688 w 11325726"/>
              <a:gd name="connsiteY32" fmla="*/ 1371600 h 1371600"/>
              <a:gd name="connsiteX33" fmla="*/ 5369727 w 11325726"/>
              <a:gd name="connsiteY33" fmla="*/ 1371600 h 1371600"/>
              <a:gd name="connsiteX34" fmla="*/ 4703507 w 11325726"/>
              <a:gd name="connsiteY34" fmla="*/ 1371600 h 1371600"/>
              <a:gd name="connsiteX35" fmla="*/ 4037288 w 11325726"/>
              <a:gd name="connsiteY35" fmla="*/ 1371600 h 1371600"/>
              <a:gd name="connsiteX36" fmla="*/ 3371069 w 11325726"/>
              <a:gd name="connsiteY36" fmla="*/ 1371600 h 1371600"/>
              <a:gd name="connsiteX37" fmla="*/ 2818107 w 11325726"/>
              <a:gd name="connsiteY37" fmla="*/ 1371600 h 1371600"/>
              <a:gd name="connsiteX38" fmla="*/ 2378402 w 11325726"/>
              <a:gd name="connsiteY38" fmla="*/ 1371600 h 1371600"/>
              <a:gd name="connsiteX39" fmla="*/ 1598926 w 11325726"/>
              <a:gd name="connsiteY39" fmla="*/ 1371600 h 1371600"/>
              <a:gd name="connsiteX40" fmla="*/ 1272479 w 11325726"/>
              <a:gd name="connsiteY40" fmla="*/ 1371600 h 1371600"/>
              <a:gd name="connsiteX41" fmla="*/ 832774 w 11325726"/>
              <a:gd name="connsiteY41" fmla="*/ 1371600 h 1371600"/>
              <a:gd name="connsiteX42" fmla="*/ 0 w 11325726"/>
              <a:gd name="connsiteY42" fmla="*/ 1371600 h 1371600"/>
              <a:gd name="connsiteX43" fmla="*/ 0 w 11325726"/>
              <a:gd name="connsiteY43" fmla="*/ 713232 h 1371600"/>
              <a:gd name="connsiteX44" fmla="*/ 0 w 11325726"/>
              <a:gd name="connsiteY44"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25726" h="1371600" fill="none" extrusionOk="0">
                <a:moveTo>
                  <a:pt x="0" y="0"/>
                </a:moveTo>
                <a:cubicBezTo>
                  <a:pt x="263795" y="-23494"/>
                  <a:pt x="380917" y="26504"/>
                  <a:pt x="552962" y="0"/>
                </a:cubicBezTo>
                <a:cubicBezTo>
                  <a:pt x="725007" y="-26504"/>
                  <a:pt x="777090" y="19350"/>
                  <a:pt x="992667" y="0"/>
                </a:cubicBezTo>
                <a:cubicBezTo>
                  <a:pt x="1208244" y="-19350"/>
                  <a:pt x="1390454" y="22152"/>
                  <a:pt x="1772143" y="0"/>
                </a:cubicBezTo>
                <a:cubicBezTo>
                  <a:pt x="2153832" y="-22152"/>
                  <a:pt x="2172373" y="-15982"/>
                  <a:pt x="2438362" y="0"/>
                </a:cubicBezTo>
                <a:cubicBezTo>
                  <a:pt x="2704351" y="15982"/>
                  <a:pt x="2763254" y="26604"/>
                  <a:pt x="2991324" y="0"/>
                </a:cubicBezTo>
                <a:cubicBezTo>
                  <a:pt x="3219394" y="-26604"/>
                  <a:pt x="3649265" y="-13792"/>
                  <a:pt x="3884058" y="0"/>
                </a:cubicBezTo>
                <a:cubicBezTo>
                  <a:pt x="4118851" y="13792"/>
                  <a:pt x="4222639" y="31828"/>
                  <a:pt x="4550277" y="0"/>
                </a:cubicBezTo>
                <a:cubicBezTo>
                  <a:pt x="4877915" y="-31828"/>
                  <a:pt x="4986218" y="-1050"/>
                  <a:pt x="5103239" y="0"/>
                </a:cubicBezTo>
                <a:cubicBezTo>
                  <a:pt x="5220260" y="1050"/>
                  <a:pt x="5446144" y="-7532"/>
                  <a:pt x="5542944" y="0"/>
                </a:cubicBezTo>
                <a:cubicBezTo>
                  <a:pt x="5639745" y="7532"/>
                  <a:pt x="6133945" y="37599"/>
                  <a:pt x="6435677" y="0"/>
                </a:cubicBezTo>
                <a:cubicBezTo>
                  <a:pt x="6737409" y="-37599"/>
                  <a:pt x="6601436" y="-6133"/>
                  <a:pt x="6762125" y="0"/>
                </a:cubicBezTo>
                <a:cubicBezTo>
                  <a:pt x="6922814" y="6133"/>
                  <a:pt x="7037832" y="-8730"/>
                  <a:pt x="7201829" y="0"/>
                </a:cubicBezTo>
                <a:cubicBezTo>
                  <a:pt x="7365826" y="8730"/>
                  <a:pt x="7473755" y="4963"/>
                  <a:pt x="7641534" y="0"/>
                </a:cubicBezTo>
                <a:cubicBezTo>
                  <a:pt x="7809313" y="-4963"/>
                  <a:pt x="7811443" y="3341"/>
                  <a:pt x="7967981" y="0"/>
                </a:cubicBezTo>
                <a:cubicBezTo>
                  <a:pt x="8124519" y="-3341"/>
                  <a:pt x="8612839" y="13632"/>
                  <a:pt x="8860715" y="0"/>
                </a:cubicBezTo>
                <a:cubicBezTo>
                  <a:pt x="9108591" y="-13632"/>
                  <a:pt x="9466183" y="-26884"/>
                  <a:pt x="9753449" y="0"/>
                </a:cubicBezTo>
                <a:cubicBezTo>
                  <a:pt x="10040715" y="26884"/>
                  <a:pt x="9970569" y="-10989"/>
                  <a:pt x="10079896" y="0"/>
                </a:cubicBezTo>
                <a:cubicBezTo>
                  <a:pt x="10189223" y="10989"/>
                  <a:pt x="10439005" y="10348"/>
                  <a:pt x="10746115" y="0"/>
                </a:cubicBezTo>
                <a:cubicBezTo>
                  <a:pt x="11053225" y="-10348"/>
                  <a:pt x="11082229" y="28393"/>
                  <a:pt x="11325726" y="0"/>
                </a:cubicBezTo>
                <a:cubicBezTo>
                  <a:pt x="11305047" y="322651"/>
                  <a:pt x="11301203" y="421243"/>
                  <a:pt x="11325726" y="699516"/>
                </a:cubicBezTo>
                <a:cubicBezTo>
                  <a:pt x="11350249" y="977789"/>
                  <a:pt x="11320416" y="1216194"/>
                  <a:pt x="11325726" y="1371600"/>
                </a:cubicBezTo>
                <a:cubicBezTo>
                  <a:pt x="11247380" y="1363306"/>
                  <a:pt x="11132141" y="1371195"/>
                  <a:pt x="10999279" y="1371600"/>
                </a:cubicBezTo>
                <a:cubicBezTo>
                  <a:pt x="10866417" y="1372005"/>
                  <a:pt x="10680586" y="1388761"/>
                  <a:pt x="10559574" y="1371600"/>
                </a:cubicBezTo>
                <a:cubicBezTo>
                  <a:pt x="10438562" y="1354439"/>
                  <a:pt x="9929878" y="1351363"/>
                  <a:pt x="9666840" y="1371600"/>
                </a:cubicBezTo>
                <a:cubicBezTo>
                  <a:pt x="9403802" y="1391837"/>
                  <a:pt x="9378959" y="1362217"/>
                  <a:pt x="9227136" y="1371600"/>
                </a:cubicBezTo>
                <a:cubicBezTo>
                  <a:pt x="9075313" y="1380983"/>
                  <a:pt x="8895674" y="1384558"/>
                  <a:pt x="8674174" y="1371600"/>
                </a:cubicBezTo>
                <a:cubicBezTo>
                  <a:pt x="8452674" y="1358642"/>
                  <a:pt x="8349896" y="1383676"/>
                  <a:pt x="8121212" y="1371600"/>
                </a:cubicBezTo>
                <a:cubicBezTo>
                  <a:pt x="7892528" y="1359524"/>
                  <a:pt x="7876417" y="1359780"/>
                  <a:pt x="7794764" y="1371600"/>
                </a:cubicBezTo>
                <a:cubicBezTo>
                  <a:pt x="7713111" y="1383420"/>
                  <a:pt x="7437077" y="1380024"/>
                  <a:pt x="7241802" y="1371600"/>
                </a:cubicBezTo>
                <a:cubicBezTo>
                  <a:pt x="7046527" y="1363176"/>
                  <a:pt x="6978753" y="1370674"/>
                  <a:pt x="6802098" y="1371600"/>
                </a:cubicBezTo>
                <a:cubicBezTo>
                  <a:pt x="6625443" y="1372526"/>
                  <a:pt x="6595401" y="1387171"/>
                  <a:pt x="6475650" y="1371600"/>
                </a:cubicBezTo>
                <a:cubicBezTo>
                  <a:pt x="6355899" y="1356029"/>
                  <a:pt x="6080087" y="1371657"/>
                  <a:pt x="5922688" y="1371600"/>
                </a:cubicBezTo>
                <a:cubicBezTo>
                  <a:pt x="5765289" y="1371543"/>
                  <a:pt x="5551251" y="1385125"/>
                  <a:pt x="5369727" y="1371600"/>
                </a:cubicBezTo>
                <a:cubicBezTo>
                  <a:pt x="5188203" y="1358075"/>
                  <a:pt x="4909389" y="1367844"/>
                  <a:pt x="4703507" y="1371600"/>
                </a:cubicBezTo>
                <a:cubicBezTo>
                  <a:pt x="4497625" y="1375356"/>
                  <a:pt x="4370226" y="1360955"/>
                  <a:pt x="4037288" y="1371600"/>
                </a:cubicBezTo>
                <a:cubicBezTo>
                  <a:pt x="3704350" y="1382245"/>
                  <a:pt x="3591979" y="1356891"/>
                  <a:pt x="3371069" y="1371600"/>
                </a:cubicBezTo>
                <a:cubicBezTo>
                  <a:pt x="3150159" y="1386309"/>
                  <a:pt x="3061419" y="1368089"/>
                  <a:pt x="2818107" y="1371600"/>
                </a:cubicBezTo>
                <a:cubicBezTo>
                  <a:pt x="2574795" y="1375111"/>
                  <a:pt x="2547672" y="1390107"/>
                  <a:pt x="2378402" y="1371600"/>
                </a:cubicBezTo>
                <a:cubicBezTo>
                  <a:pt x="2209133" y="1353093"/>
                  <a:pt x="1917339" y="1370003"/>
                  <a:pt x="1598926" y="1371600"/>
                </a:cubicBezTo>
                <a:cubicBezTo>
                  <a:pt x="1280513" y="1373197"/>
                  <a:pt x="1403597" y="1373368"/>
                  <a:pt x="1272479" y="1371600"/>
                </a:cubicBezTo>
                <a:cubicBezTo>
                  <a:pt x="1141361" y="1369832"/>
                  <a:pt x="1051627" y="1353617"/>
                  <a:pt x="832774" y="1371600"/>
                </a:cubicBezTo>
                <a:cubicBezTo>
                  <a:pt x="613922" y="1389583"/>
                  <a:pt x="349216" y="1382429"/>
                  <a:pt x="0" y="1371600"/>
                </a:cubicBezTo>
                <a:cubicBezTo>
                  <a:pt x="-12637" y="1154857"/>
                  <a:pt x="-2141" y="864518"/>
                  <a:pt x="0" y="713232"/>
                </a:cubicBezTo>
                <a:cubicBezTo>
                  <a:pt x="2141" y="561946"/>
                  <a:pt x="17305" y="264387"/>
                  <a:pt x="0" y="0"/>
                </a:cubicBezTo>
                <a:close/>
              </a:path>
              <a:path w="11325726" h="1371600" stroke="0" extrusionOk="0">
                <a:moveTo>
                  <a:pt x="0" y="0"/>
                </a:moveTo>
                <a:cubicBezTo>
                  <a:pt x="184169" y="-33269"/>
                  <a:pt x="585503" y="-7569"/>
                  <a:pt x="779476" y="0"/>
                </a:cubicBezTo>
                <a:cubicBezTo>
                  <a:pt x="973449" y="7569"/>
                  <a:pt x="1062822" y="6220"/>
                  <a:pt x="1332438" y="0"/>
                </a:cubicBezTo>
                <a:cubicBezTo>
                  <a:pt x="1602054" y="-6220"/>
                  <a:pt x="1767443" y="1607"/>
                  <a:pt x="1885400" y="0"/>
                </a:cubicBezTo>
                <a:cubicBezTo>
                  <a:pt x="2003357" y="-1607"/>
                  <a:pt x="2274105" y="-18088"/>
                  <a:pt x="2551619" y="0"/>
                </a:cubicBezTo>
                <a:cubicBezTo>
                  <a:pt x="2829133" y="18088"/>
                  <a:pt x="2824013" y="11671"/>
                  <a:pt x="2991324" y="0"/>
                </a:cubicBezTo>
                <a:cubicBezTo>
                  <a:pt x="3158635" y="-11671"/>
                  <a:pt x="3325166" y="-4974"/>
                  <a:pt x="3431029" y="0"/>
                </a:cubicBezTo>
                <a:cubicBezTo>
                  <a:pt x="3536892" y="4974"/>
                  <a:pt x="4053315" y="-41637"/>
                  <a:pt x="4323762" y="0"/>
                </a:cubicBezTo>
                <a:cubicBezTo>
                  <a:pt x="4594209" y="41637"/>
                  <a:pt x="4685442" y="-4814"/>
                  <a:pt x="4876724" y="0"/>
                </a:cubicBezTo>
                <a:cubicBezTo>
                  <a:pt x="5068006" y="4814"/>
                  <a:pt x="5045780" y="12998"/>
                  <a:pt x="5203172" y="0"/>
                </a:cubicBezTo>
                <a:cubicBezTo>
                  <a:pt x="5360564" y="-12998"/>
                  <a:pt x="5700696" y="-15646"/>
                  <a:pt x="5869391" y="0"/>
                </a:cubicBezTo>
                <a:cubicBezTo>
                  <a:pt x="6038086" y="15646"/>
                  <a:pt x="6219510" y="-33163"/>
                  <a:pt x="6535610" y="0"/>
                </a:cubicBezTo>
                <a:cubicBezTo>
                  <a:pt x="6851710" y="33163"/>
                  <a:pt x="7001688" y="-8178"/>
                  <a:pt x="7315087" y="0"/>
                </a:cubicBezTo>
                <a:cubicBezTo>
                  <a:pt x="7628486" y="8178"/>
                  <a:pt x="7810551" y="19178"/>
                  <a:pt x="8094563" y="0"/>
                </a:cubicBezTo>
                <a:cubicBezTo>
                  <a:pt x="8378575" y="-19178"/>
                  <a:pt x="8600711" y="26509"/>
                  <a:pt x="8760782" y="0"/>
                </a:cubicBezTo>
                <a:cubicBezTo>
                  <a:pt x="8920853" y="-26509"/>
                  <a:pt x="9171008" y="-29113"/>
                  <a:pt x="9540259" y="0"/>
                </a:cubicBezTo>
                <a:cubicBezTo>
                  <a:pt x="9909510" y="29113"/>
                  <a:pt x="10109803" y="-38341"/>
                  <a:pt x="10319735" y="0"/>
                </a:cubicBezTo>
                <a:cubicBezTo>
                  <a:pt x="10529667" y="38341"/>
                  <a:pt x="11027180" y="-31694"/>
                  <a:pt x="11325726" y="0"/>
                </a:cubicBezTo>
                <a:cubicBezTo>
                  <a:pt x="11348157" y="254678"/>
                  <a:pt x="11330986" y="360439"/>
                  <a:pt x="11325726" y="699516"/>
                </a:cubicBezTo>
                <a:cubicBezTo>
                  <a:pt x="11320466" y="1038593"/>
                  <a:pt x="11317026" y="1213719"/>
                  <a:pt x="11325726" y="1371600"/>
                </a:cubicBezTo>
                <a:cubicBezTo>
                  <a:pt x="10912417" y="1340360"/>
                  <a:pt x="10804196" y="1330604"/>
                  <a:pt x="10432992" y="1371600"/>
                </a:cubicBezTo>
                <a:cubicBezTo>
                  <a:pt x="10061788" y="1412596"/>
                  <a:pt x="9727067" y="1345322"/>
                  <a:pt x="9540259" y="1371600"/>
                </a:cubicBezTo>
                <a:cubicBezTo>
                  <a:pt x="9353451" y="1397878"/>
                  <a:pt x="9250790" y="1378131"/>
                  <a:pt x="9100554" y="1371600"/>
                </a:cubicBezTo>
                <a:cubicBezTo>
                  <a:pt x="8950318" y="1365069"/>
                  <a:pt x="8740948" y="1394451"/>
                  <a:pt x="8547592" y="1371600"/>
                </a:cubicBezTo>
                <a:cubicBezTo>
                  <a:pt x="8354236" y="1348749"/>
                  <a:pt x="8017082" y="1379346"/>
                  <a:pt x="7881373" y="1371600"/>
                </a:cubicBezTo>
                <a:cubicBezTo>
                  <a:pt x="7745664" y="1363854"/>
                  <a:pt x="7316849" y="1415529"/>
                  <a:pt x="6988639" y="1371600"/>
                </a:cubicBezTo>
                <a:cubicBezTo>
                  <a:pt x="6660429" y="1327671"/>
                  <a:pt x="6378093" y="1385150"/>
                  <a:pt x="6209163" y="1371600"/>
                </a:cubicBezTo>
                <a:cubicBezTo>
                  <a:pt x="6040233" y="1358050"/>
                  <a:pt x="5747313" y="1378403"/>
                  <a:pt x="5542944" y="1371600"/>
                </a:cubicBezTo>
                <a:cubicBezTo>
                  <a:pt x="5338575" y="1364797"/>
                  <a:pt x="5102799" y="1397599"/>
                  <a:pt x="4989982" y="1371600"/>
                </a:cubicBezTo>
                <a:cubicBezTo>
                  <a:pt x="4877165" y="1345601"/>
                  <a:pt x="4608984" y="1352716"/>
                  <a:pt x="4437020" y="1371600"/>
                </a:cubicBezTo>
                <a:cubicBezTo>
                  <a:pt x="4265056" y="1390484"/>
                  <a:pt x="4149668" y="1370573"/>
                  <a:pt x="3884058" y="1371600"/>
                </a:cubicBezTo>
                <a:cubicBezTo>
                  <a:pt x="3618448" y="1372627"/>
                  <a:pt x="3635643" y="1352353"/>
                  <a:pt x="3444353" y="1371600"/>
                </a:cubicBezTo>
                <a:cubicBezTo>
                  <a:pt x="3253064" y="1390847"/>
                  <a:pt x="3051936" y="1351458"/>
                  <a:pt x="2891391" y="1371600"/>
                </a:cubicBezTo>
                <a:cubicBezTo>
                  <a:pt x="2730846" y="1391742"/>
                  <a:pt x="2446616" y="1375882"/>
                  <a:pt x="2111915" y="1371600"/>
                </a:cubicBezTo>
                <a:cubicBezTo>
                  <a:pt x="1777214" y="1367318"/>
                  <a:pt x="1895250" y="1357993"/>
                  <a:pt x="1785467" y="1371600"/>
                </a:cubicBezTo>
                <a:cubicBezTo>
                  <a:pt x="1675684" y="1385207"/>
                  <a:pt x="1426103" y="1403042"/>
                  <a:pt x="1119248" y="1371600"/>
                </a:cubicBezTo>
                <a:cubicBezTo>
                  <a:pt x="812393" y="1340158"/>
                  <a:pt x="876085" y="1392747"/>
                  <a:pt x="679544" y="1371600"/>
                </a:cubicBezTo>
                <a:cubicBezTo>
                  <a:pt x="483003" y="1350453"/>
                  <a:pt x="276286" y="1343796"/>
                  <a:pt x="0" y="1371600"/>
                </a:cubicBezTo>
                <a:cubicBezTo>
                  <a:pt x="-5003" y="1084059"/>
                  <a:pt x="6563" y="877489"/>
                  <a:pt x="0" y="699516"/>
                </a:cubicBezTo>
                <a:cubicBezTo>
                  <a:pt x="-6563" y="521543"/>
                  <a:pt x="13016" y="271151"/>
                  <a:pt x="0" y="0"/>
                </a:cubicBezTo>
                <a:close/>
              </a:path>
            </a:pathLst>
          </a:custGeom>
          <a:ln>
            <a:solidFill>
              <a:schemeClr val="tx1"/>
            </a:solidFill>
            <a:extLst>
              <a:ext uri="{C807C97D-BFC1-408E-A445-0C87EB9F89A2}">
                <ask:lineSketchStyleProps xmlns:ask="http://schemas.microsoft.com/office/drawing/2018/sketchyshapes" sd="242206458">
                  <ask:type>
                    <ask:lineSketchFreehand/>
                  </ask:type>
                </ask:lineSketchStyleProps>
              </a:ext>
            </a:extLst>
          </a:ln>
        </p:spPr>
        <p:txBody>
          <a:bodyPr/>
          <a:lstStyle/>
          <a:p>
            <a:r>
              <a:rPr kumimoji="1" lang="ja-JP" altLang="en-US" sz="3600" dirty="0"/>
              <a:t>⑤</a:t>
            </a:r>
            <a:r>
              <a:rPr kumimoji="1" lang="en-US" altLang="ja-JP" sz="4000" dirty="0"/>
              <a:t>=CHITEST(</a:t>
            </a:r>
            <a:r>
              <a:rPr kumimoji="1" lang="ja-JP" altLang="en-US" sz="4000" dirty="0"/>
              <a:t>実測値の表範囲</a:t>
            </a:r>
            <a:r>
              <a:rPr kumimoji="1" lang="en-US" altLang="ja-JP" sz="4000" dirty="0"/>
              <a:t>,</a:t>
            </a:r>
            <a:r>
              <a:rPr kumimoji="1" lang="ja-JP" altLang="en-US" sz="4000" dirty="0"/>
              <a:t>理論値の表範囲</a:t>
            </a:r>
            <a:r>
              <a:rPr kumimoji="1" lang="en-US" altLang="ja-JP" sz="4000" dirty="0"/>
              <a:t>)</a:t>
            </a:r>
            <a:endParaRPr kumimoji="1" lang="ja-JP" altLang="en-US" sz="4000" dirty="0"/>
          </a:p>
        </p:txBody>
      </p:sp>
      <p:sp>
        <p:nvSpPr>
          <p:cNvPr id="3" name="テキスト ボックス 2">
            <a:extLst>
              <a:ext uri="{FF2B5EF4-FFF2-40B4-BE49-F238E27FC236}">
                <a16:creationId xmlns:a16="http://schemas.microsoft.com/office/drawing/2014/main" id="{703852BF-30E0-F005-7D95-3F15CF93EEE6}"/>
              </a:ext>
            </a:extLst>
          </p:cNvPr>
          <p:cNvSpPr txBox="1"/>
          <p:nvPr/>
        </p:nvSpPr>
        <p:spPr>
          <a:xfrm>
            <a:off x="948597" y="2438401"/>
            <a:ext cx="10294806" cy="3970318"/>
          </a:xfrm>
          <a:prstGeom prst="rect">
            <a:avLst/>
          </a:prstGeom>
          <a:noFill/>
        </p:spPr>
        <p:txBody>
          <a:bodyPr wrap="none" rtlCol="0">
            <a:spAutoFit/>
          </a:bodyPr>
          <a:lstStyle/>
          <a:p>
            <a:r>
              <a:rPr kumimoji="1" lang="ja-JP" altLang="en-US" sz="3600" dirty="0"/>
              <a:t>この関数で</a:t>
            </a:r>
            <a:r>
              <a:rPr kumimoji="1" lang="en-US" altLang="ja-JP" sz="3600" dirty="0"/>
              <a:t>p</a:t>
            </a:r>
            <a:r>
              <a:rPr kumimoji="1" lang="ja-JP" altLang="en-US" sz="3600" dirty="0"/>
              <a:t>値を計算することができる。</a:t>
            </a:r>
            <a:endParaRPr kumimoji="1" lang="en-US" altLang="ja-JP" sz="3600" dirty="0"/>
          </a:p>
          <a:p>
            <a:endParaRPr lang="en-US" altLang="ja-JP" sz="3600" dirty="0"/>
          </a:p>
          <a:p>
            <a:r>
              <a:rPr lang="ja-JP" altLang="en-US" sz="3600" dirty="0"/>
              <a:t>この値が、</a:t>
            </a:r>
            <a:r>
              <a:rPr lang="en-US" altLang="ja-JP" sz="3600" dirty="0"/>
              <a:t>0.05</a:t>
            </a:r>
            <a:r>
              <a:rPr lang="ja-JP" altLang="en-US" sz="3600" dirty="0"/>
              <a:t>より小さければ、帰無仮説が棄却</a:t>
            </a:r>
            <a:endParaRPr lang="en-US" altLang="ja-JP" sz="3600" dirty="0"/>
          </a:p>
          <a:p>
            <a:r>
              <a:rPr lang="ja-JP" altLang="en-US" sz="3600" dirty="0"/>
              <a:t>される。</a:t>
            </a:r>
            <a:endParaRPr lang="en-US" altLang="ja-JP" sz="3600" dirty="0"/>
          </a:p>
          <a:p>
            <a:endParaRPr lang="en-US" altLang="ja-JP" sz="3600" dirty="0"/>
          </a:p>
          <a:p>
            <a:endParaRPr lang="en-US" altLang="ja-JP" sz="3600" dirty="0"/>
          </a:p>
          <a:p>
            <a:endParaRPr kumimoji="1" lang="ja-JP" altLang="en-US" sz="3600" dirty="0"/>
          </a:p>
        </p:txBody>
      </p:sp>
    </p:spTree>
    <p:extLst>
      <p:ext uri="{BB962C8B-B14F-4D97-AF65-F5344CB8AC3E}">
        <p14:creationId xmlns:p14="http://schemas.microsoft.com/office/powerpoint/2010/main" val="21680773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520437-6E2E-E91C-4275-85E419068554}"/>
              </a:ext>
            </a:extLst>
          </p:cNvPr>
          <p:cNvSpPr>
            <a:spLocks noGrp="1"/>
          </p:cNvSpPr>
          <p:nvPr>
            <p:ph type="title"/>
          </p:nvPr>
        </p:nvSpPr>
        <p:spPr>
          <a:xfrm>
            <a:off x="320842" y="738847"/>
            <a:ext cx="11550315" cy="1371600"/>
          </a:xfrm>
        </p:spPr>
        <p:txBody>
          <a:bodyPr/>
          <a:lstStyle/>
          <a:p>
            <a:r>
              <a:rPr kumimoji="1" lang="ja-JP" altLang="en-US" sz="4400" dirty="0"/>
              <a:t>実際にスプレッドシートで計算してみよう。</a:t>
            </a:r>
          </a:p>
        </p:txBody>
      </p:sp>
    </p:spTree>
    <p:extLst>
      <p:ext uri="{BB962C8B-B14F-4D97-AF65-F5344CB8AC3E}">
        <p14:creationId xmlns:p14="http://schemas.microsoft.com/office/powerpoint/2010/main" val="11613300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87C10A-0F8F-F4A6-FA6F-1833D1D8D5A7}"/>
              </a:ext>
            </a:extLst>
          </p:cNvPr>
          <p:cNvSpPr>
            <a:spLocks noGrp="1"/>
          </p:cNvSpPr>
          <p:nvPr>
            <p:ph type="ctrTitle"/>
          </p:nvPr>
        </p:nvSpPr>
        <p:spPr/>
        <p:txBody>
          <a:bodyPr/>
          <a:lstStyle/>
          <a:p>
            <a:r>
              <a:rPr kumimoji="1" lang="ja-JP" altLang="en-US" dirty="0"/>
              <a:t>回帰分析</a:t>
            </a:r>
          </a:p>
        </p:txBody>
      </p:sp>
      <p:sp>
        <p:nvSpPr>
          <p:cNvPr id="3" name="字幕 2">
            <a:extLst>
              <a:ext uri="{FF2B5EF4-FFF2-40B4-BE49-F238E27FC236}">
                <a16:creationId xmlns:a16="http://schemas.microsoft.com/office/drawing/2014/main" id="{77EEEEBE-A7A3-3A4D-E98E-E7E278DF3EA6}"/>
              </a:ext>
            </a:extLst>
          </p:cNvPr>
          <p:cNvSpPr>
            <a:spLocks noGrp="1"/>
          </p:cNvSpPr>
          <p:nvPr>
            <p:ph type="subTitle" idx="1"/>
          </p:nvPr>
        </p:nvSpPr>
        <p:spPr/>
        <p:txBody>
          <a:bodyPr>
            <a:normAutofit fontScale="92500" lnSpcReduction="20000"/>
          </a:bodyPr>
          <a:lstStyle/>
          <a:p>
            <a:endParaRPr kumimoji="1" lang="ja-JP" altLang="en-US"/>
          </a:p>
        </p:txBody>
      </p:sp>
    </p:spTree>
    <p:extLst>
      <p:ext uri="{BB962C8B-B14F-4D97-AF65-F5344CB8AC3E}">
        <p14:creationId xmlns:p14="http://schemas.microsoft.com/office/powerpoint/2010/main" val="18589217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5333B2-EBC8-66B7-7ABA-ABDDD1B40FF7}"/>
              </a:ext>
            </a:extLst>
          </p:cNvPr>
          <p:cNvSpPr>
            <a:spLocks noGrp="1"/>
          </p:cNvSpPr>
          <p:nvPr>
            <p:ph type="title"/>
          </p:nvPr>
        </p:nvSpPr>
        <p:spPr>
          <a:xfrm>
            <a:off x="535858" y="573768"/>
            <a:ext cx="5560142" cy="1371600"/>
          </a:xfrm>
          <a:custGeom>
            <a:avLst/>
            <a:gdLst>
              <a:gd name="connsiteX0" fmla="*/ 0 w 5560142"/>
              <a:gd name="connsiteY0" fmla="*/ 0 h 1371600"/>
              <a:gd name="connsiteX1" fmla="*/ 5560142 w 5560142"/>
              <a:gd name="connsiteY1" fmla="*/ 0 h 1371600"/>
              <a:gd name="connsiteX2" fmla="*/ 5560142 w 5560142"/>
              <a:gd name="connsiteY2" fmla="*/ 1371600 h 1371600"/>
              <a:gd name="connsiteX3" fmla="*/ 0 w 5560142"/>
              <a:gd name="connsiteY3" fmla="*/ 1371600 h 1371600"/>
              <a:gd name="connsiteX4" fmla="*/ 0 w 5560142"/>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0142" h="1371600" fill="none" extrusionOk="0">
                <a:moveTo>
                  <a:pt x="0" y="0"/>
                </a:moveTo>
                <a:cubicBezTo>
                  <a:pt x="926920" y="-33775"/>
                  <a:pt x="4361432" y="138873"/>
                  <a:pt x="5560142" y="0"/>
                </a:cubicBezTo>
                <a:cubicBezTo>
                  <a:pt x="5601103" y="630514"/>
                  <a:pt x="5570879" y="1162929"/>
                  <a:pt x="5560142" y="1371600"/>
                </a:cubicBezTo>
                <a:cubicBezTo>
                  <a:pt x="4365346" y="1234270"/>
                  <a:pt x="862808" y="1233744"/>
                  <a:pt x="0" y="1371600"/>
                </a:cubicBezTo>
                <a:cubicBezTo>
                  <a:pt x="-38348" y="1113346"/>
                  <a:pt x="-28232" y="614176"/>
                  <a:pt x="0" y="0"/>
                </a:cubicBezTo>
                <a:close/>
              </a:path>
              <a:path w="5560142" h="1371600" stroke="0" extrusionOk="0">
                <a:moveTo>
                  <a:pt x="0" y="0"/>
                </a:moveTo>
                <a:cubicBezTo>
                  <a:pt x="1189156" y="-101487"/>
                  <a:pt x="4311853" y="-162162"/>
                  <a:pt x="5560142" y="0"/>
                </a:cubicBezTo>
                <a:cubicBezTo>
                  <a:pt x="5545187" y="539160"/>
                  <a:pt x="5446882" y="1193857"/>
                  <a:pt x="5560142" y="1371600"/>
                </a:cubicBezTo>
                <a:cubicBezTo>
                  <a:pt x="2992459" y="1421665"/>
                  <a:pt x="1120680" y="1213151"/>
                  <a:pt x="0" y="1371600"/>
                </a:cubicBezTo>
                <a:cubicBezTo>
                  <a:pt x="-85376" y="762274"/>
                  <a:pt x="70045" y="594215"/>
                  <a:pt x="0" y="0"/>
                </a:cubicBezTo>
                <a:close/>
              </a:path>
            </a:pathLst>
          </a:custGeom>
          <a:ln w="19050">
            <a:solidFill>
              <a:schemeClr val="tx1"/>
            </a:solidFill>
            <a:extLst>
              <a:ext uri="{C807C97D-BFC1-408E-A445-0C87EB9F89A2}">
                <ask:lineSketchStyleProps xmlns:ask="http://schemas.microsoft.com/office/drawing/2018/sketchyshapes" sd="981765707">
                  <ask:type>
                    <ask:lineSketchCurved/>
                  </ask:type>
                </ask:lineSketchStyleProps>
              </a:ext>
            </a:extLst>
          </a:ln>
        </p:spPr>
        <p:txBody>
          <a:bodyPr/>
          <a:lstStyle/>
          <a:p>
            <a:r>
              <a:rPr kumimoji="1" lang="ja-JP" altLang="en-US" dirty="0"/>
              <a:t>回帰分析の考え方</a:t>
            </a:r>
          </a:p>
        </p:txBody>
      </p:sp>
      <p:sp>
        <p:nvSpPr>
          <p:cNvPr id="4" name="テキスト ボックス 3">
            <a:extLst>
              <a:ext uri="{FF2B5EF4-FFF2-40B4-BE49-F238E27FC236}">
                <a16:creationId xmlns:a16="http://schemas.microsoft.com/office/drawing/2014/main" id="{79709D91-C9CD-D814-335A-75AFA4385BB5}"/>
              </a:ext>
            </a:extLst>
          </p:cNvPr>
          <p:cNvSpPr txBox="1"/>
          <p:nvPr/>
        </p:nvSpPr>
        <p:spPr>
          <a:xfrm>
            <a:off x="358022" y="2850530"/>
            <a:ext cx="6219759" cy="3046988"/>
          </a:xfrm>
          <a:prstGeom prst="rect">
            <a:avLst/>
          </a:prstGeom>
          <a:noFill/>
        </p:spPr>
        <p:txBody>
          <a:bodyPr wrap="square" rtlCol="0">
            <a:spAutoFit/>
          </a:bodyPr>
          <a:lstStyle/>
          <a:p>
            <a:r>
              <a:rPr kumimoji="1" lang="ja-JP" altLang="en-US" sz="3200" dirty="0"/>
              <a:t>２つの変量の関係を調べる方法。</a:t>
            </a:r>
            <a:endParaRPr kumimoji="1" lang="en-US" altLang="ja-JP" sz="3200" dirty="0"/>
          </a:p>
          <a:p>
            <a:endParaRPr kumimoji="1" lang="en-US" altLang="ja-JP" sz="3200" dirty="0"/>
          </a:p>
          <a:p>
            <a:r>
              <a:rPr lang="ja-JP" altLang="en-US" sz="3200" dirty="0"/>
              <a:t>散布図を作成し、そのデータを表す点に沿うように</a:t>
            </a:r>
            <a:endParaRPr lang="en-US" altLang="ja-JP" sz="3200" dirty="0"/>
          </a:p>
          <a:p>
            <a:r>
              <a:rPr lang="ja-JP" altLang="en-US" sz="3200" dirty="0"/>
              <a:t>直線を描き、その直線で資料を代表させる。</a:t>
            </a:r>
            <a:endParaRPr kumimoji="1" lang="ja-JP" altLang="en-US" sz="3200" dirty="0"/>
          </a:p>
        </p:txBody>
      </p:sp>
    </p:spTree>
    <p:extLst>
      <p:ext uri="{BB962C8B-B14F-4D97-AF65-F5344CB8AC3E}">
        <p14:creationId xmlns:p14="http://schemas.microsoft.com/office/powerpoint/2010/main" val="27832681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F9B5B8-2BB3-A4DC-C2B4-9C229DF9AD21}"/>
              </a:ext>
            </a:extLst>
          </p:cNvPr>
          <p:cNvSpPr>
            <a:spLocks noGrp="1"/>
          </p:cNvSpPr>
          <p:nvPr>
            <p:ph type="title"/>
          </p:nvPr>
        </p:nvSpPr>
        <p:spPr>
          <a:xfrm>
            <a:off x="486697" y="436116"/>
            <a:ext cx="3003755" cy="822413"/>
          </a:xfrm>
          <a:custGeom>
            <a:avLst/>
            <a:gdLst>
              <a:gd name="connsiteX0" fmla="*/ 0 w 3003755"/>
              <a:gd name="connsiteY0" fmla="*/ 0 h 822413"/>
              <a:gd name="connsiteX1" fmla="*/ 470588 w 3003755"/>
              <a:gd name="connsiteY1" fmla="*/ 0 h 822413"/>
              <a:gd name="connsiteX2" fmla="*/ 911139 w 3003755"/>
              <a:gd name="connsiteY2" fmla="*/ 0 h 822413"/>
              <a:gd name="connsiteX3" fmla="*/ 1351690 w 3003755"/>
              <a:gd name="connsiteY3" fmla="*/ 0 h 822413"/>
              <a:gd name="connsiteX4" fmla="*/ 1762203 w 3003755"/>
              <a:gd name="connsiteY4" fmla="*/ 0 h 822413"/>
              <a:gd name="connsiteX5" fmla="*/ 2292866 w 3003755"/>
              <a:gd name="connsiteY5" fmla="*/ 0 h 822413"/>
              <a:gd name="connsiteX6" fmla="*/ 3003755 w 3003755"/>
              <a:gd name="connsiteY6" fmla="*/ 0 h 822413"/>
              <a:gd name="connsiteX7" fmla="*/ 3003755 w 3003755"/>
              <a:gd name="connsiteY7" fmla="*/ 411207 h 822413"/>
              <a:gd name="connsiteX8" fmla="*/ 3003755 w 3003755"/>
              <a:gd name="connsiteY8" fmla="*/ 822413 h 822413"/>
              <a:gd name="connsiteX9" fmla="*/ 2473092 w 3003755"/>
              <a:gd name="connsiteY9" fmla="*/ 822413 h 822413"/>
              <a:gd name="connsiteX10" fmla="*/ 1912391 w 3003755"/>
              <a:gd name="connsiteY10" fmla="*/ 822413 h 822413"/>
              <a:gd name="connsiteX11" fmla="*/ 1351690 w 3003755"/>
              <a:gd name="connsiteY11" fmla="*/ 822413 h 822413"/>
              <a:gd name="connsiteX12" fmla="*/ 821026 w 3003755"/>
              <a:gd name="connsiteY12" fmla="*/ 822413 h 822413"/>
              <a:gd name="connsiteX13" fmla="*/ 0 w 3003755"/>
              <a:gd name="connsiteY13" fmla="*/ 822413 h 822413"/>
              <a:gd name="connsiteX14" fmla="*/ 0 w 3003755"/>
              <a:gd name="connsiteY14" fmla="*/ 394758 h 822413"/>
              <a:gd name="connsiteX15" fmla="*/ 0 w 3003755"/>
              <a:gd name="connsiteY15" fmla="*/ 0 h 82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03755" h="822413" fill="none" extrusionOk="0">
                <a:moveTo>
                  <a:pt x="0" y="0"/>
                </a:moveTo>
                <a:cubicBezTo>
                  <a:pt x="98109" y="-16555"/>
                  <a:pt x="355139" y="33925"/>
                  <a:pt x="470588" y="0"/>
                </a:cubicBezTo>
                <a:cubicBezTo>
                  <a:pt x="586037" y="-33925"/>
                  <a:pt x="751216" y="43100"/>
                  <a:pt x="911139" y="0"/>
                </a:cubicBezTo>
                <a:cubicBezTo>
                  <a:pt x="1071062" y="-43100"/>
                  <a:pt x="1138028" y="6690"/>
                  <a:pt x="1351690" y="0"/>
                </a:cubicBezTo>
                <a:cubicBezTo>
                  <a:pt x="1565352" y="-6690"/>
                  <a:pt x="1638926" y="16463"/>
                  <a:pt x="1762203" y="0"/>
                </a:cubicBezTo>
                <a:cubicBezTo>
                  <a:pt x="1885480" y="-16463"/>
                  <a:pt x="2072409" y="27725"/>
                  <a:pt x="2292866" y="0"/>
                </a:cubicBezTo>
                <a:cubicBezTo>
                  <a:pt x="2513323" y="-27725"/>
                  <a:pt x="2813205" y="14666"/>
                  <a:pt x="3003755" y="0"/>
                </a:cubicBezTo>
                <a:cubicBezTo>
                  <a:pt x="3042320" y="197798"/>
                  <a:pt x="2999760" y="282958"/>
                  <a:pt x="3003755" y="411207"/>
                </a:cubicBezTo>
                <a:cubicBezTo>
                  <a:pt x="3007750" y="539456"/>
                  <a:pt x="2991479" y="643778"/>
                  <a:pt x="3003755" y="822413"/>
                </a:cubicBezTo>
                <a:cubicBezTo>
                  <a:pt x="2868028" y="875391"/>
                  <a:pt x="2716697" y="770082"/>
                  <a:pt x="2473092" y="822413"/>
                </a:cubicBezTo>
                <a:cubicBezTo>
                  <a:pt x="2229487" y="874744"/>
                  <a:pt x="2066958" y="784742"/>
                  <a:pt x="1912391" y="822413"/>
                </a:cubicBezTo>
                <a:cubicBezTo>
                  <a:pt x="1757824" y="860084"/>
                  <a:pt x="1629339" y="764951"/>
                  <a:pt x="1351690" y="822413"/>
                </a:cubicBezTo>
                <a:cubicBezTo>
                  <a:pt x="1074041" y="879875"/>
                  <a:pt x="1030200" y="784700"/>
                  <a:pt x="821026" y="822413"/>
                </a:cubicBezTo>
                <a:cubicBezTo>
                  <a:pt x="611852" y="860126"/>
                  <a:pt x="350934" y="738684"/>
                  <a:pt x="0" y="822413"/>
                </a:cubicBezTo>
                <a:cubicBezTo>
                  <a:pt x="-38751" y="685699"/>
                  <a:pt x="43601" y="576823"/>
                  <a:pt x="0" y="394758"/>
                </a:cubicBezTo>
                <a:cubicBezTo>
                  <a:pt x="-43601" y="212694"/>
                  <a:pt x="8172" y="100190"/>
                  <a:pt x="0" y="0"/>
                </a:cubicBezTo>
                <a:close/>
              </a:path>
              <a:path w="3003755" h="822413" stroke="0" extrusionOk="0">
                <a:moveTo>
                  <a:pt x="0" y="0"/>
                </a:moveTo>
                <a:cubicBezTo>
                  <a:pt x="159700" y="-15081"/>
                  <a:pt x="341997" y="11686"/>
                  <a:pt x="440551" y="0"/>
                </a:cubicBezTo>
                <a:cubicBezTo>
                  <a:pt x="539105" y="-11686"/>
                  <a:pt x="675338" y="32194"/>
                  <a:pt x="851064" y="0"/>
                </a:cubicBezTo>
                <a:cubicBezTo>
                  <a:pt x="1026790" y="-32194"/>
                  <a:pt x="1157204" y="50962"/>
                  <a:pt x="1381727" y="0"/>
                </a:cubicBezTo>
                <a:cubicBezTo>
                  <a:pt x="1606250" y="-50962"/>
                  <a:pt x="1674060" y="29995"/>
                  <a:pt x="1852316" y="0"/>
                </a:cubicBezTo>
                <a:cubicBezTo>
                  <a:pt x="2030572" y="-29995"/>
                  <a:pt x="2115260" y="14831"/>
                  <a:pt x="2292866" y="0"/>
                </a:cubicBezTo>
                <a:cubicBezTo>
                  <a:pt x="2470472" y="-14831"/>
                  <a:pt x="2820540" y="41918"/>
                  <a:pt x="3003755" y="0"/>
                </a:cubicBezTo>
                <a:cubicBezTo>
                  <a:pt x="3005780" y="129327"/>
                  <a:pt x="2988160" y="221371"/>
                  <a:pt x="3003755" y="427655"/>
                </a:cubicBezTo>
                <a:cubicBezTo>
                  <a:pt x="3019350" y="633940"/>
                  <a:pt x="2979438" y="641500"/>
                  <a:pt x="3003755" y="822413"/>
                </a:cubicBezTo>
                <a:cubicBezTo>
                  <a:pt x="2815760" y="831683"/>
                  <a:pt x="2798022" y="798756"/>
                  <a:pt x="2593242" y="822413"/>
                </a:cubicBezTo>
                <a:cubicBezTo>
                  <a:pt x="2388462" y="846070"/>
                  <a:pt x="2267017" y="811095"/>
                  <a:pt x="2092616" y="822413"/>
                </a:cubicBezTo>
                <a:cubicBezTo>
                  <a:pt x="1918215" y="833731"/>
                  <a:pt x="1806486" y="795903"/>
                  <a:pt x="1622028" y="822413"/>
                </a:cubicBezTo>
                <a:cubicBezTo>
                  <a:pt x="1437570" y="848923"/>
                  <a:pt x="1331695" y="792356"/>
                  <a:pt x="1061327" y="822413"/>
                </a:cubicBezTo>
                <a:cubicBezTo>
                  <a:pt x="790959" y="852470"/>
                  <a:pt x="748430" y="798241"/>
                  <a:pt x="650814" y="822413"/>
                </a:cubicBezTo>
                <a:cubicBezTo>
                  <a:pt x="553198" y="846585"/>
                  <a:pt x="209532" y="769196"/>
                  <a:pt x="0" y="822413"/>
                </a:cubicBezTo>
                <a:cubicBezTo>
                  <a:pt x="-28469" y="697644"/>
                  <a:pt x="23939" y="505257"/>
                  <a:pt x="0" y="419431"/>
                </a:cubicBezTo>
                <a:cubicBezTo>
                  <a:pt x="-23939" y="333605"/>
                  <a:pt x="46870" y="131323"/>
                  <a:pt x="0" y="0"/>
                </a:cubicBezTo>
                <a:close/>
              </a:path>
            </a:pathLst>
          </a:custGeom>
          <a:ln>
            <a:solidFill>
              <a:schemeClr val="tx1"/>
            </a:solidFill>
            <a:extLst>
              <a:ext uri="{C807C97D-BFC1-408E-A445-0C87EB9F89A2}">
                <ask:lineSketchStyleProps xmlns:ask="http://schemas.microsoft.com/office/drawing/2018/sketchyshapes" sd="1690340278">
                  <ask:type>
                    <ask:lineSketchScribble/>
                  </ask:type>
                </ask:lineSketchStyleProps>
              </a:ext>
            </a:extLst>
          </a:ln>
        </p:spPr>
        <p:txBody>
          <a:bodyPr/>
          <a:lstStyle/>
          <a:p>
            <a:r>
              <a:rPr kumimoji="1" lang="ja-JP" altLang="en-US" sz="3600" dirty="0"/>
              <a:t>例えば、、、</a:t>
            </a:r>
          </a:p>
        </p:txBody>
      </p:sp>
      <p:sp>
        <p:nvSpPr>
          <p:cNvPr id="3" name="テキスト ボックス 2">
            <a:extLst>
              <a:ext uri="{FF2B5EF4-FFF2-40B4-BE49-F238E27FC236}">
                <a16:creationId xmlns:a16="http://schemas.microsoft.com/office/drawing/2014/main" id="{89CCEDEB-EA6F-8C0D-D388-58358676018B}"/>
              </a:ext>
            </a:extLst>
          </p:cNvPr>
          <p:cNvSpPr txBox="1"/>
          <p:nvPr/>
        </p:nvSpPr>
        <p:spPr>
          <a:xfrm>
            <a:off x="486697" y="1477179"/>
            <a:ext cx="11703845" cy="523220"/>
          </a:xfrm>
          <a:prstGeom prst="rect">
            <a:avLst/>
          </a:prstGeom>
          <a:noFill/>
        </p:spPr>
        <p:txBody>
          <a:bodyPr wrap="none" rtlCol="0">
            <a:spAutoFit/>
          </a:bodyPr>
          <a:lstStyle/>
          <a:p>
            <a:r>
              <a:rPr kumimoji="1" lang="ja-JP" altLang="en-US" sz="2800" dirty="0"/>
              <a:t>若狭高校男子生徒</a:t>
            </a:r>
            <a:r>
              <a:rPr kumimoji="1" lang="en-US" altLang="ja-JP" sz="2800" dirty="0"/>
              <a:t>10</a:t>
            </a:r>
            <a:r>
              <a:rPr lang="ja-JP" altLang="en-US" sz="2800" dirty="0"/>
              <a:t>人</a:t>
            </a:r>
            <a:r>
              <a:rPr kumimoji="1" lang="ja-JP" altLang="en-US" sz="2800" dirty="0"/>
              <a:t>の身長（ｘ）と体重（ｙ）のデータを用意する。</a:t>
            </a:r>
          </a:p>
        </p:txBody>
      </p:sp>
      <p:graphicFrame>
        <p:nvGraphicFramePr>
          <p:cNvPr id="4" name="表 3">
            <a:extLst>
              <a:ext uri="{FF2B5EF4-FFF2-40B4-BE49-F238E27FC236}">
                <a16:creationId xmlns:a16="http://schemas.microsoft.com/office/drawing/2014/main" id="{AB5A9B36-E038-88A8-8520-16A676EF7201}"/>
              </a:ext>
            </a:extLst>
          </p:cNvPr>
          <p:cNvGraphicFramePr>
            <a:graphicFrameLocks noGrp="1"/>
          </p:cNvGraphicFramePr>
          <p:nvPr>
            <p:extLst>
              <p:ext uri="{D42A27DB-BD31-4B8C-83A1-F6EECF244321}">
                <p14:modId xmlns:p14="http://schemas.microsoft.com/office/powerpoint/2010/main" val="3134542760"/>
              </p:ext>
            </p:extLst>
          </p:nvPr>
        </p:nvGraphicFramePr>
        <p:xfrm>
          <a:off x="595086" y="2233095"/>
          <a:ext cx="3464448" cy="4188789"/>
        </p:xfrm>
        <a:graphic>
          <a:graphicData uri="http://schemas.openxmlformats.org/drawingml/2006/table">
            <a:tbl>
              <a:tblPr firstRow="1" bandRow="1">
                <a:tableStyleId>{5C22544A-7EE6-4342-B048-85BDC9FD1C3A}</a:tableStyleId>
              </a:tblPr>
              <a:tblGrid>
                <a:gridCol w="1154816">
                  <a:extLst>
                    <a:ext uri="{9D8B030D-6E8A-4147-A177-3AD203B41FA5}">
                      <a16:colId xmlns:a16="http://schemas.microsoft.com/office/drawing/2014/main" val="3715548937"/>
                    </a:ext>
                  </a:extLst>
                </a:gridCol>
                <a:gridCol w="1154816">
                  <a:extLst>
                    <a:ext uri="{9D8B030D-6E8A-4147-A177-3AD203B41FA5}">
                      <a16:colId xmlns:a16="http://schemas.microsoft.com/office/drawing/2014/main" val="3047641229"/>
                    </a:ext>
                  </a:extLst>
                </a:gridCol>
                <a:gridCol w="1154816">
                  <a:extLst>
                    <a:ext uri="{9D8B030D-6E8A-4147-A177-3AD203B41FA5}">
                      <a16:colId xmlns:a16="http://schemas.microsoft.com/office/drawing/2014/main" val="241546518"/>
                    </a:ext>
                  </a:extLst>
                </a:gridCol>
              </a:tblGrid>
              <a:tr h="380799">
                <a:tc>
                  <a:txBody>
                    <a:bodyPr/>
                    <a:lstStyle/>
                    <a:p>
                      <a:r>
                        <a:rPr kumimoji="1" lang="en-US" altLang="ja-JP" dirty="0"/>
                        <a:t>No</a:t>
                      </a:r>
                      <a:endParaRPr kumimoji="1" lang="ja-JP" altLang="en-US" dirty="0"/>
                    </a:p>
                  </a:txBody>
                  <a:tcPr/>
                </a:tc>
                <a:tc>
                  <a:txBody>
                    <a:bodyPr/>
                    <a:lstStyle/>
                    <a:p>
                      <a:r>
                        <a:rPr kumimoji="1" lang="ja-JP" altLang="en-US" dirty="0"/>
                        <a:t>身長</a:t>
                      </a:r>
                    </a:p>
                  </a:txBody>
                  <a:tcPr/>
                </a:tc>
                <a:tc>
                  <a:txBody>
                    <a:bodyPr/>
                    <a:lstStyle/>
                    <a:p>
                      <a:r>
                        <a:rPr kumimoji="1" lang="ja-JP" altLang="en-US" dirty="0"/>
                        <a:t>体重</a:t>
                      </a:r>
                    </a:p>
                  </a:txBody>
                  <a:tcPr/>
                </a:tc>
                <a:extLst>
                  <a:ext uri="{0D108BD9-81ED-4DB2-BD59-A6C34878D82A}">
                    <a16:rowId xmlns:a16="http://schemas.microsoft.com/office/drawing/2014/main" val="2348594560"/>
                  </a:ext>
                </a:extLst>
              </a:tr>
              <a:tr h="380799">
                <a:tc>
                  <a:txBody>
                    <a:bodyPr/>
                    <a:lstStyle/>
                    <a:p>
                      <a:pPr algn="ctr"/>
                      <a:r>
                        <a:rPr kumimoji="1" lang="ja-JP" altLang="en-US" dirty="0"/>
                        <a:t>１</a:t>
                      </a:r>
                      <a:endParaRPr kumimoji="1" lang="en-US" altLang="ja-JP" dirty="0"/>
                    </a:p>
                  </a:txBody>
                  <a:tcPr anchor="ctr"/>
                </a:tc>
                <a:tc>
                  <a:txBody>
                    <a:bodyPr/>
                    <a:lstStyle/>
                    <a:p>
                      <a:pPr algn="ctr"/>
                      <a:r>
                        <a:rPr kumimoji="1" lang="en-US" altLang="ja-JP" dirty="0"/>
                        <a:t>147.9</a:t>
                      </a:r>
                      <a:endParaRPr kumimoji="1" lang="ja-JP" altLang="en-US" dirty="0"/>
                    </a:p>
                  </a:txBody>
                  <a:tcPr anchor="ctr"/>
                </a:tc>
                <a:tc>
                  <a:txBody>
                    <a:bodyPr/>
                    <a:lstStyle/>
                    <a:p>
                      <a:pPr algn="ctr"/>
                      <a:r>
                        <a:rPr kumimoji="1" lang="en-US" altLang="ja-JP" dirty="0"/>
                        <a:t>41.7</a:t>
                      </a:r>
                      <a:endParaRPr kumimoji="1" lang="ja-JP" altLang="en-US" dirty="0"/>
                    </a:p>
                  </a:txBody>
                  <a:tcPr anchor="ctr"/>
                </a:tc>
                <a:extLst>
                  <a:ext uri="{0D108BD9-81ED-4DB2-BD59-A6C34878D82A}">
                    <a16:rowId xmlns:a16="http://schemas.microsoft.com/office/drawing/2014/main" val="4125250258"/>
                  </a:ext>
                </a:extLst>
              </a:tr>
              <a:tr h="380799">
                <a:tc>
                  <a:txBody>
                    <a:bodyPr/>
                    <a:lstStyle/>
                    <a:p>
                      <a:pPr algn="ctr"/>
                      <a:r>
                        <a:rPr kumimoji="1" lang="ja-JP" altLang="en-US" dirty="0"/>
                        <a:t>２</a:t>
                      </a:r>
                    </a:p>
                  </a:txBody>
                  <a:tcPr anchor="ctr"/>
                </a:tc>
                <a:tc>
                  <a:txBody>
                    <a:bodyPr/>
                    <a:lstStyle/>
                    <a:p>
                      <a:pPr algn="ctr"/>
                      <a:r>
                        <a:rPr kumimoji="1" lang="en-US" altLang="ja-JP" dirty="0"/>
                        <a:t>163.5</a:t>
                      </a:r>
                      <a:endParaRPr kumimoji="1" lang="ja-JP" altLang="en-US" dirty="0"/>
                    </a:p>
                  </a:txBody>
                  <a:tcPr anchor="ctr"/>
                </a:tc>
                <a:tc>
                  <a:txBody>
                    <a:bodyPr/>
                    <a:lstStyle/>
                    <a:p>
                      <a:pPr algn="ctr"/>
                      <a:r>
                        <a:rPr kumimoji="1" lang="en-US" altLang="ja-JP" dirty="0"/>
                        <a:t>60.2</a:t>
                      </a:r>
                      <a:endParaRPr kumimoji="1" lang="ja-JP" altLang="en-US" dirty="0"/>
                    </a:p>
                  </a:txBody>
                  <a:tcPr anchor="ctr"/>
                </a:tc>
                <a:extLst>
                  <a:ext uri="{0D108BD9-81ED-4DB2-BD59-A6C34878D82A}">
                    <a16:rowId xmlns:a16="http://schemas.microsoft.com/office/drawing/2014/main" val="1169576563"/>
                  </a:ext>
                </a:extLst>
              </a:tr>
              <a:tr h="380799">
                <a:tc>
                  <a:txBody>
                    <a:bodyPr/>
                    <a:lstStyle/>
                    <a:p>
                      <a:pPr algn="ctr"/>
                      <a:r>
                        <a:rPr kumimoji="1" lang="ja-JP" altLang="en-US" dirty="0"/>
                        <a:t>３</a:t>
                      </a:r>
                    </a:p>
                  </a:txBody>
                  <a:tcPr anchor="ctr"/>
                </a:tc>
                <a:tc>
                  <a:txBody>
                    <a:bodyPr/>
                    <a:lstStyle/>
                    <a:p>
                      <a:pPr algn="ctr"/>
                      <a:r>
                        <a:rPr kumimoji="1" lang="en-US" altLang="ja-JP" dirty="0"/>
                        <a:t>159.8</a:t>
                      </a:r>
                      <a:endParaRPr kumimoji="1" lang="ja-JP" altLang="en-US" dirty="0"/>
                    </a:p>
                  </a:txBody>
                  <a:tcPr anchor="ctr"/>
                </a:tc>
                <a:tc>
                  <a:txBody>
                    <a:bodyPr/>
                    <a:lstStyle/>
                    <a:p>
                      <a:pPr algn="ctr"/>
                      <a:r>
                        <a:rPr kumimoji="1" lang="en-US" altLang="ja-JP" dirty="0"/>
                        <a:t>47.0</a:t>
                      </a:r>
                      <a:endParaRPr kumimoji="1" lang="ja-JP" altLang="en-US" dirty="0"/>
                    </a:p>
                  </a:txBody>
                  <a:tcPr anchor="ctr"/>
                </a:tc>
                <a:extLst>
                  <a:ext uri="{0D108BD9-81ED-4DB2-BD59-A6C34878D82A}">
                    <a16:rowId xmlns:a16="http://schemas.microsoft.com/office/drawing/2014/main" val="1904556944"/>
                  </a:ext>
                </a:extLst>
              </a:tr>
              <a:tr h="380799">
                <a:tc>
                  <a:txBody>
                    <a:bodyPr/>
                    <a:lstStyle/>
                    <a:p>
                      <a:pPr algn="ctr"/>
                      <a:r>
                        <a:rPr kumimoji="1" lang="ja-JP" altLang="en-US" dirty="0"/>
                        <a:t>４</a:t>
                      </a:r>
                      <a:endParaRPr kumimoji="1" lang="en-US" altLang="ja-JP" dirty="0"/>
                    </a:p>
                  </a:txBody>
                  <a:tcPr anchor="ctr"/>
                </a:tc>
                <a:tc>
                  <a:txBody>
                    <a:bodyPr/>
                    <a:lstStyle/>
                    <a:p>
                      <a:pPr algn="ctr"/>
                      <a:r>
                        <a:rPr kumimoji="1" lang="en-US" altLang="ja-JP" dirty="0"/>
                        <a:t>155.1</a:t>
                      </a:r>
                      <a:endParaRPr kumimoji="1" lang="ja-JP" altLang="en-US" dirty="0"/>
                    </a:p>
                  </a:txBody>
                  <a:tcPr anchor="ctr"/>
                </a:tc>
                <a:tc>
                  <a:txBody>
                    <a:bodyPr/>
                    <a:lstStyle/>
                    <a:p>
                      <a:pPr algn="ctr"/>
                      <a:r>
                        <a:rPr kumimoji="1" lang="en-US" altLang="ja-JP" dirty="0"/>
                        <a:t>53,2</a:t>
                      </a:r>
                      <a:endParaRPr kumimoji="1" lang="ja-JP" altLang="en-US" dirty="0"/>
                    </a:p>
                  </a:txBody>
                  <a:tcPr anchor="ctr"/>
                </a:tc>
                <a:extLst>
                  <a:ext uri="{0D108BD9-81ED-4DB2-BD59-A6C34878D82A}">
                    <a16:rowId xmlns:a16="http://schemas.microsoft.com/office/drawing/2014/main" val="1688615061"/>
                  </a:ext>
                </a:extLst>
              </a:tr>
              <a:tr h="380799">
                <a:tc>
                  <a:txBody>
                    <a:bodyPr/>
                    <a:lstStyle/>
                    <a:p>
                      <a:pPr algn="ctr"/>
                      <a:r>
                        <a:rPr kumimoji="1" lang="ja-JP" altLang="en-US" dirty="0"/>
                        <a:t>５</a:t>
                      </a:r>
                    </a:p>
                  </a:txBody>
                  <a:tcPr anchor="ctr"/>
                </a:tc>
                <a:tc>
                  <a:txBody>
                    <a:bodyPr/>
                    <a:lstStyle/>
                    <a:p>
                      <a:pPr algn="ctr"/>
                      <a:r>
                        <a:rPr kumimoji="1" lang="en-US" altLang="ja-JP" dirty="0"/>
                        <a:t>163.3</a:t>
                      </a:r>
                      <a:endParaRPr kumimoji="1" lang="ja-JP" altLang="en-US" dirty="0"/>
                    </a:p>
                  </a:txBody>
                  <a:tcPr anchor="ctr"/>
                </a:tc>
                <a:tc>
                  <a:txBody>
                    <a:bodyPr/>
                    <a:lstStyle/>
                    <a:p>
                      <a:pPr algn="ctr"/>
                      <a:r>
                        <a:rPr kumimoji="1" lang="en-US" altLang="ja-JP" dirty="0"/>
                        <a:t>48.3</a:t>
                      </a:r>
                      <a:endParaRPr kumimoji="1" lang="ja-JP" altLang="en-US" dirty="0"/>
                    </a:p>
                  </a:txBody>
                  <a:tcPr anchor="ctr"/>
                </a:tc>
                <a:extLst>
                  <a:ext uri="{0D108BD9-81ED-4DB2-BD59-A6C34878D82A}">
                    <a16:rowId xmlns:a16="http://schemas.microsoft.com/office/drawing/2014/main" val="4124979072"/>
                  </a:ext>
                </a:extLst>
              </a:tr>
              <a:tr h="380799">
                <a:tc>
                  <a:txBody>
                    <a:bodyPr/>
                    <a:lstStyle/>
                    <a:p>
                      <a:pPr algn="ctr"/>
                      <a:r>
                        <a:rPr kumimoji="1" lang="ja-JP" altLang="en-US" dirty="0"/>
                        <a:t>６</a:t>
                      </a:r>
                    </a:p>
                  </a:txBody>
                  <a:tcPr anchor="ctr"/>
                </a:tc>
                <a:tc>
                  <a:txBody>
                    <a:bodyPr/>
                    <a:lstStyle/>
                    <a:p>
                      <a:pPr algn="ctr"/>
                      <a:r>
                        <a:rPr kumimoji="1" lang="en-US" altLang="ja-JP" dirty="0"/>
                        <a:t>158.7</a:t>
                      </a:r>
                      <a:endParaRPr kumimoji="1" lang="ja-JP" altLang="en-US" dirty="0"/>
                    </a:p>
                  </a:txBody>
                  <a:tcPr anchor="ctr"/>
                </a:tc>
                <a:tc>
                  <a:txBody>
                    <a:bodyPr/>
                    <a:lstStyle/>
                    <a:p>
                      <a:pPr algn="ctr"/>
                      <a:r>
                        <a:rPr kumimoji="1" lang="en-US" altLang="ja-JP" dirty="0"/>
                        <a:t>55.2</a:t>
                      </a:r>
                      <a:endParaRPr kumimoji="1" lang="ja-JP" altLang="en-US" dirty="0"/>
                    </a:p>
                  </a:txBody>
                  <a:tcPr anchor="ctr"/>
                </a:tc>
                <a:extLst>
                  <a:ext uri="{0D108BD9-81ED-4DB2-BD59-A6C34878D82A}">
                    <a16:rowId xmlns:a16="http://schemas.microsoft.com/office/drawing/2014/main" val="1162933415"/>
                  </a:ext>
                </a:extLst>
              </a:tr>
              <a:tr h="380799">
                <a:tc>
                  <a:txBody>
                    <a:bodyPr/>
                    <a:lstStyle/>
                    <a:p>
                      <a:pPr algn="ctr"/>
                      <a:r>
                        <a:rPr kumimoji="1" lang="ja-JP" altLang="en-US" dirty="0"/>
                        <a:t>７</a:t>
                      </a:r>
                    </a:p>
                  </a:txBody>
                  <a:tcPr anchor="ctr"/>
                </a:tc>
                <a:tc>
                  <a:txBody>
                    <a:bodyPr/>
                    <a:lstStyle/>
                    <a:p>
                      <a:pPr algn="ctr"/>
                      <a:r>
                        <a:rPr kumimoji="1" lang="en-US" altLang="ja-JP" dirty="0"/>
                        <a:t>172.0</a:t>
                      </a:r>
                      <a:endParaRPr kumimoji="1" lang="ja-JP" altLang="en-US" dirty="0"/>
                    </a:p>
                  </a:txBody>
                  <a:tcPr anchor="ctr"/>
                </a:tc>
                <a:tc>
                  <a:txBody>
                    <a:bodyPr/>
                    <a:lstStyle/>
                    <a:p>
                      <a:pPr algn="ctr"/>
                      <a:r>
                        <a:rPr kumimoji="1" lang="en-US" altLang="ja-JP" dirty="0"/>
                        <a:t>58.2</a:t>
                      </a:r>
                      <a:endParaRPr kumimoji="1" lang="ja-JP" altLang="en-US" dirty="0"/>
                    </a:p>
                  </a:txBody>
                  <a:tcPr anchor="ctr"/>
                </a:tc>
                <a:extLst>
                  <a:ext uri="{0D108BD9-81ED-4DB2-BD59-A6C34878D82A}">
                    <a16:rowId xmlns:a16="http://schemas.microsoft.com/office/drawing/2014/main" val="170725354"/>
                  </a:ext>
                </a:extLst>
              </a:tr>
              <a:tr h="380799">
                <a:tc>
                  <a:txBody>
                    <a:bodyPr/>
                    <a:lstStyle/>
                    <a:p>
                      <a:pPr algn="ctr"/>
                      <a:r>
                        <a:rPr kumimoji="1" lang="ja-JP" altLang="en-US" dirty="0"/>
                        <a:t>８</a:t>
                      </a:r>
                    </a:p>
                  </a:txBody>
                  <a:tcPr anchor="ctr"/>
                </a:tc>
                <a:tc>
                  <a:txBody>
                    <a:bodyPr/>
                    <a:lstStyle/>
                    <a:p>
                      <a:pPr algn="ctr"/>
                      <a:r>
                        <a:rPr kumimoji="1" lang="en-US" altLang="ja-JP" dirty="0"/>
                        <a:t>161.2</a:t>
                      </a:r>
                      <a:endParaRPr kumimoji="1" lang="ja-JP" altLang="en-US" dirty="0"/>
                    </a:p>
                  </a:txBody>
                  <a:tcPr anchor="ctr"/>
                </a:tc>
                <a:tc>
                  <a:txBody>
                    <a:bodyPr/>
                    <a:lstStyle/>
                    <a:p>
                      <a:pPr algn="ctr"/>
                      <a:r>
                        <a:rPr kumimoji="1" lang="en-US" altLang="ja-JP" dirty="0"/>
                        <a:t>58.5</a:t>
                      </a:r>
                      <a:endParaRPr kumimoji="1" lang="ja-JP" altLang="en-US" dirty="0"/>
                    </a:p>
                  </a:txBody>
                  <a:tcPr anchor="ctr"/>
                </a:tc>
                <a:extLst>
                  <a:ext uri="{0D108BD9-81ED-4DB2-BD59-A6C34878D82A}">
                    <a16:rowId xmlns:a16="http://schemas.microsoft.com/office/drawing/2014/main" val="4281931691"/>
                  </a:ext>
                </a:extLst>
              </a:tr>
              <a:tr h="380799">
                <a:tc>
                  <a:txBody>
                    <a:bodyPr/>
                    <a:lstStyle/>
                    <a:p>
                      <a:pPr algn="ctr"/>
                      <a:r>
                        <a:rPr kumimoji="1" lang="ja-JP" altLang="en-US" dirty="0"/>
                        <a:t>９</a:t>
                      </a:r>
                    </a:p>
                  </a:txBody>
                  <a:tcPr anchor="ctr"/>
                </a:tc>
                <a:tc>
                  <a:txBody>
                    <a:bodyPr/>
                    <a:lstStyle/>
                    <a:p>
                      <a:pPr algn="ctr"/>
                      <a:r>
                        <a:rPr kumimoji="1" lang="en-US" altLang="ja-JP" dirty="0"/>
                        <a:t>153.9</a:t>
                      </a:r>
                      <a:endParaRPr kumimoji="1" lang="ja-JP" altLang="en-US" dirty="0"/>
                    </a:p>
                  </a:txBody>
                  <a:tcPr anchor="ctr"/>
                </a:tc>
                <a:tc>
                  <a:txBody>
                    <a:bodyPr/>
                    <a:lstStyle/>
                    <a:p>
                      <a:pPr algn="ctr"/>
                      <a:r>
                        <a:rPr kumimoji="1" lang="en-US" altLang="ja-JP" dirty="0"/>
                        <a:t>46.7</a:t>
                      </a:r>
                      <a:endParaRPr kumimoji="1" lang="ja-JP" altLang="en-US" dirty="0"/>
                    </a:p>
                  </a:txBody>
                  <a:tcPr anchor="ctr"/>
                </a:tc>
                <a:extLst>
                  <a:ext uri="{0D108BD9-81ED-4DB2-BD59-A6C34878D82A}">
                    <a16:rowId xmlns:a16="http://schemas.microsoft.com/office/drawing/2014/main" val="1163288525"/>
                  </a:ext>
                </a:extLst>
              </a:tr>
              <a:tr h="380799">
                <a:tc>
                  <a:txBody>
                    <a:bodyPr/>
                    <a:lstStyle/>
                    <a:p>
                      <a:pPr algn="ctr"/>
                      <a:r>
                        <a:rPr kumimoji="1" lang="ja-JP" altLang="en-US" dirty="0"/>
                        <a:t>１０</a:t>
                      </a:r>
                    </a:p>
                  </a:txBody>
                  <a:tcPr anchor="ctr"/>
                </a:tc>
                <a:tc>
                  <a:txBody>
                    <a:bodyPr/>
                    <a:lstStyle/>
                    <a:p>
                      <a:pPr algn="ctr"/>
                      <a:r>
                        <a:rPr kumimoji="1" lang="en-US" altLang="ja-JP" dirty="0"/>
                        <a:t>161.6</a:t>
                      </a:r>
                      <a:endParaRPr kumimoji="1" lang="ja-JP" altLang="en-US" dirty="0"/>
                    </a:p>
                  </a:txBody>
                  <a:tcPr anchor="ctr"/>
                </a:tc>
                <a:tc>
                  <a:txBody>
                    <a:bodyPr/>
                    <a:lstStyle/>
                    <a:p>
                      <a:pPr algn="ctr"/>
                      <a:r>
                        <a:rPr kumimoji="1" lang="en-US" altLang="ja-JP" dirty="0"/>
                        <a:t>52.5</a:t>
                      </a:r>
                      <a:endParaRPr kumimoji="1" lang="ja-JP" altLang="en-US" dirty="0"/>
                    </a:p>
                  </a:txBody>
                  <a:tcPr anchor="ctr"/>
                </a:tc>
                <a:extLst>
                  <a:ext uri="{0D108BD9-81ED-4DB2-BD59-A6C34878D82A}">
                    <a16:rowId xmlns:a16="http://schemas.microsoft.com/office/drawing/2014/main" val="3185327610"/>
                  </a:ext>
                </a:extLst>
              </a:tr>
            </a:tbl>
          </a:graphicData>
        </a:graphic>
      </p:graphicFrame>
      <p:pic>
        <p:nvPicPr>
          <p:cNvPr id="1026" name="Picture 2">
            <a:extLst>
              <a:ext uri="{FF2B5EF4-FFF2-40B4-BE49-F238E27FC236}">
                <a16:creationId xmlns:a16="http://schemas.microsoft.com/office/drawing/2014/main" id="{91EDC062-39C4-5EF2-C2B5-D654D31F8B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399" y="2417573"/>
            <a:ext cx="6178048" cy="3819832"/>
          </a:xfrm>
          <a:prstGeom prst="rect">
            <a:avLst/>
          </a:prstGeom>
          <a:noFill/>
          <a:extLst>
            <a:ext uri="{909E8E84-426E-40DD-AFC4-6F175D3DCCD1}">
              <a14:hiddenFill xmlns:a14="http://schemas.microsoft.com/office/drawing/2010/main">
                <a:solidFill>
                  <a:srgbClr val="FFFFFF"/>
                </a:solidFill>
              </a14:hiddenFill>
            </a:ext>
          </a:extLst>
        </p:spPr>
      </p:pic>
      <p:sp>
        <p:nvSpPr>
          <p:cNvPr id="5" name="矢印: 右 4">
            <a:extLst>
              <a:ext uri="{FF2B5EF4-FFF2-40B4-BE49-F238E27FC236}">
                <a16:creationId xmlns:a16="http://schemas.microsoft.com/office/drawing/2014/main" id="{FF397026-15D1-35D1-5D8E-D624512F50DD}"/>
              </a:ext>
            </a:extLst>
          </p:cNvPr>
          <p:cNvSpPr/>
          <p:nvPr/>
        </p:nvSpPr>
        <p:spPr>
          <a:xfrm>
            <a:off x="4247535" y="3854245"/>
            <a:ext cx="1032388" cy="8160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矢印コネクタ 6">
            <a:extLst>
              <a:ext uri="{FF2B5EF4-FFF2-40B4-BE49-F238E27FC236}">
                <a16:creationId xmlns:a16="http://schemas.microsoft.com/office/drawing/2014/main" id="{00B6B3D0-70A7-A18B-C20F-1D6344257223}"/>
              </a:ext>
            </a:extLst>
          </p:cNvPr>
          <p:cNvCxnSpPr>
            <a:cxnSpLocks/>
          </p:cNvCxnSpPr>
          <p:nvPr/>
        </p:nvCxnSpPr>
        <p:spPr>
          <a:xfrm flipV="1">
            <a:off x="7177548" y="4163961"/>
            <a:ext cx="0" cy="50636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1" name="テキスト ボックス 10">
            <a:extLst>
              <a:ext uri="{FF2B5EF4-FFF2-40B4-BE49-F238E27FC236}">
                <a16:creationId xmlns:a16="http://schemas.microsoft.com/office/drawing/2014/main" id="{4FFEEB9E-2826-0AED-956A-797A557CB07D}"/>
              </a:ext>
            </a:extLst>
          </p:cNvPr>
          <p:cNvSpPr txBox="1"/>
          <p:nvPr/>
        </p:nvSpPr>
        <p:spPr>
          <a:xfrm>
            <a:off x="7422025" y="4408713"/>
            <a:ext cx="1697766" cy="523220"/>
          </a:xfrm>
          <a:prstGeom prst="rect">
            <a:avLst/>
          </a:prstGeom>
          <a:noFill/>
        </p:spPr>
        <p:txBody>
          <a:bodyPr wrap="square">
            <a:spAutoFit/>
          </a:bodyPr>
          <a:lstStyle/>
          <a:p>
            <a:r>
              <a:rPr lang="ja-JP" altLang="en-US" sz="2800" dirty="0"/>
              <a:t>回帰直線</a:t>
            </a:r>
          </a:p>
        </p:txBody>
      </p:sp>
    </p:spTree>
    <p:extLst>
      <p:ext uri="{BB962C8B-B14F-4D97-AF65-F5344CB8AC3E}">
        <p14:creationId xmlns:p14="http://schemas.microsoft.com/office/powerpoint/2010/main" val="23115851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D5DB8F-21EF-4AB1-24EE-EEB407BD8D7C}"/>
              </a:ext>
            </a:extLst>
          </p:cNvPr>
          <p:cNvSpPr>
            <a:spLocks noGrp="1"/>
          </p:cNvSpPr>
          <p:nvPr>
            <p:ph type="title"/>
          </p:nvPr>
        </p:nvSpPr>
        <p:spPr>
          <a:xfrm>
            <a:off x="675967" y="642594"/>
            <a:ext cx="10840065" cy="1371600"/>
          </a:xfrm>
          <a:custGeom>
            <a:avLst/>
            <a:gdLst>
              <a:gd name="connsiteX0" fmla="*/ 0 w 10840065"/>
              <a:gd name="connsiteY0" fmla="*/ 0 h 1371600"/>
              <a:gd name="connsiteX1" fmla="*/ 569103 w 10840065"/>
              <a:gd name="connsiteY1" fmla="*/ 0 h 1371600"/>
              <a:gd name="connsiteX2" fmla="*/ 1029806 w 10840065"/>
              <a:gd name="connsiteY2" fmla="*/ 0 h 1371600"/>
              <a:gd name="connsiteX3" fmla="*/ 1598910 w 10840065"/>
              <a:gd name="connsiteY3" fmla="*/ 0 h 1371600"/>
              <a:gd name="connsiteX4" fmla="*/ 1951212 w 10840065"/>
              <a:gd name="connsiteY4" fmla="*/ 0 h 1371600"/>
              <a:gd name="connsiteX5" fmla="*/ 2628716 w 10840065"/>
              <a:gd name="connsiteY5" fmla="*/ 0 h 1371600"/>
              <a:gd name="connsiteX6" fmla="*/ 2981018 w 10840065"/>
              <a:gd name="connsiteY6" fmla="*/ 0 h 1371600"/>
              <a:gd name="connsiteX7" fmla="*/ 3441721 w 10840065"/>
              <a:gd name="connsiteY7" fmla="*/ 0 h 1371600"/>
              <a:gd name="connsiteX8" fmla="*/ 3902423 w 10840065"/>
              <a:gd name="connsiteY8" fmla="*/ 0 h 1371600"/>
              <a:gd name="connsiteX9" fmla="*/ 4579927 w 10840065"/>
              <a:gd name="connsiteY9" fmla="*/ 0 h 1371600"/>
              <a:gd name="connsiteX10" fmla="*/ 5365832 w 10840065"/>
              <a:gd name="connsiteY10" fmla="*/ 0 h 1371600"/>
              <a:gd name="connsiteX11" fmla="*/ 6260138 w 10840065"/>
              <a:gd name="connsiteY11" fmla="*/ 0 h 1371600"/>
              <a:gd name="connsiteX12" fmla="*/ 7046042 w 10840065"/>
              <a:gd name="connsiteY12" fmla="*/ 0 h 1371600"/>
              <a:gd name="connsiteX13" fmla="*/ 7615146 w 10840065"/>
              <a:gd name="connsiteY13" fmla="*/ 0 h 1371600"/>
              <a:gd name="connsiteX14" fmla="*/ 8075848 w 10840065"/>
              <a:gd name="connsiteY14" fmla="*/ 0 h 1371600"/>
              <a:gd name="connsiteX15" fmla="*/ 8970154 w 10840065"/>
              <a:gd name="connsiteY15" fmla="*/ 0 h 1371600"/>
              <a:gd name="connsiteX16" fmla="*/ 9647658 w 10840065"/>
              <a:gd name="connsiteY16" fmla="*/ 0 h 1371600"/>
              <a:gd name="connsiteX17" fmla="*/ 10840065 w 10840065"/>
              <a:gd name="connsiteY17" fmla="*/ 0 h 1371600"/>
              <a:gd name="connsiteX18" fmla="*/ 10840065 w 10840065"/>
              <a:gd name="connsiteY18" fmla="*/ 672084 h 1371600"/>
              <a:gd name="connsiteX19" fmla="*/ 10840065 w 10840065"/>
              <a:gd name="connsiteY19" fmla="*/ 1371600 h 1371600"/>
              <a:gd name="connsiteX20" fmla="*/ 10379362 w 10840065"/>
              <a:gd name="connsiteY20" fmla="*/ 1371600 h 1371600"/>
              <a:gd name="connsiteX21" fmla="*/ 9485057 w 10840065"/>
              <a:gd name="connsiteY21" fmla="*/ 1371600 h 1371600"/>
              <a:gd name="connsiteX22" fmla="*/ 9024354 w 10840065"/>
              <a:gd name="connsiteY22" fmla="*/ 1371600 h 1371600"/>
              <a:gd name="connsiteX23" fmla="*/ 8455251 w 10840065"/>
              <a:gd name="connsiteY23" fmla="*/ 1371600 h 1371600"/>
              <a:gd name="connsiteX24" fmla="*/ 7669346 w 10840065"/>
              <a:gd name="connsiteY24" fmla="*/ 1371600 h 1371600"/>
              <a:gd name="connsiteX25" fmla="*/ 7100243 w 10840065"/>
              <a:gd name="connsiteY25" fmla="*/ 1371600 h 1371600"/>
              <a:gd name="connsiteX26" fmla="*/ 6205937 w 10840065"/>
              <a:gd name="connsiteY26" fmla="*/ 1371600 h 1371600"/>
              <a:gd name="connsiteX27" fmla="*/ 5636834 w 10840065"/>
              <a:gd name="connsiteY27" fmla="*/ 1371600 h 1371600"/>
              <a:gd name="connsiteX28" fmla="*/ 5284532 w 10840065"/>
              <a:gd name="connsiteY28" fmla="*/ 1371600 h 1371600"/>
              <a:gd name="connsiteX29" fmla="*/ 4498627 w 10840065"/>
              <a:gd name="connsiteY29" fmla="*/ 1371600 h 1371600"/>
              <a:gd name="connsiteX30" fmla="*/ 4146325 w 10840065"/>
              <a:gd name="connsiteY30" fmla="*/ 1371600 h 1371600"/>
              <a:gd name="connsiteX31" fmla="*/ 3252020 w 10840065"/>
              <a:gd name="connsiteY31" fmla="*/ 1371600 h 1371600"/>
              <a:gd name="connsiteX32" fmla="*/ 2682916 w 10840065"/>
              <a:gd name="connsiteY32" fmla="*/ 1371600 h 1371600"/>
              <a:gd name="connsiteX33" fmla="*/ 2113813 w 10840065"/>
              <a:gd name="connsiteY33" fmla="*/ 1371600 h 1371600"/>
              <a:gd name="connsiteX34" fmla="*/ 1219507 w 10840065"/>
              <a:gd name="connsiteY34" fmla="*/ 1371600 h 1371600"/>
              <a:gd name="connsiteX35" fmla="*/ 650404 w 10840065"/>
              <a:gd name="connsiteY35" fmla="*/ 1371600 h 1371600"/>
              <a:gd name="connsiteX36" fmla="*/ 0 w 10840065"/>
              <a:gd name="connsiteY36" fmla="*/ 1371600 h 1371600"/>
              <a:gd name="connsiteX37" fmla="*/ 0 w 10840065"/>
              <a:gd name="connsiteY37" fmla="*/ 699516 h 1371600"/>
              <a:gd name="connsiteX38" fmla="*/ 0 w 10840065"/>
              <a:gd name="connsiteY38"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840065" h="1371600" fill="none" extrusionOk="0">
                <a:moveTo>
                  <a:pt x="0" y="0"/>
                </a:moveTo>
                <a:cubicBezTo>
                  <a:pt x="280407" y="-5097"/>
                  <a:pt x="387110" y="8073"/>
                  <a:pt x="569103" y="0"/>
                </a:cubicBezTo>
                <a:cubicBezTo>
                  <a:pt x="751096" y="-8073"/>
                  <a:pt x="928848" y="-22017"/>
                  <a:pt x="1029806" y="0"/>
                </a:cubicBezTo>
                <a:cubicBezTo>
                  <a:pt x="1130764" y="22017"/>
                  <a:pt x="1430971" y="4598"/>
                  <a:pt x="1598910" y="0"/>
                </a:cubicBezTo>
                <a:cubicBezTo>
                  <a:pt x="1766849" y="-4598"/>
                  <a:pt x="1820189" y="-6955"/>
                  <a:pt x="1951212" y="0"/>
                </a:cubicBezTo>
                <a:cubicBezTo>
                  <a:pt x="2082235" y="6955"/>
                  <a:pt x="2485725" y="7677"/>
                  <a:pt x="2628716" y="0"/>
                </a:cubicBezTo>
                <a:cubicBezTo>
                  <a:pt x="2771707" y="-7677"/>
                  <a:pt x="2859188" y="10605"/>
                  <a:pt x="2981018" y="0"/>
                </a:cubicBezTo>
                <a:cubicBezTo>
                  <a:pt x="3102848" y="-10605"/>
                  <a:pt x="3340560" y="12840"/>
                  <a:pt x="3441721" y="0"/>
                </a:cubicBezTo>
                <a:cubicBezTo>
                  <a:pt x="3542882" y="-12840"/>
                  <a:pt x="3767956" y="10634"/>
                  <a:pt x="3902423" y="0"/>
                </a:cubicBezTo>
                <a:cubicBezTo>
                  <a:pt x="4036890" y="-10634"/>
                  <a:pt x="4334011" y="22240"/>
                  <a:pt x="4579927" y="0"/>
                </a:cubicBezTo>
                <a:cubicBezTo>
                  <a:pt x="4825843" y="-22240"/>
                  <a:pt x="5086514" y="-17641"/>
                  <a:pt x="5365832" y="0"/>
                </a:cubicBezTo>
                <a:cubicBezTo>
                  <a:pt x="5645151" y="17641"/>
                  <a:pt x="5941541" y="26795"/>
                  <a:pt x="6260138" y="0"/>
                </a:cubicBezTo>
                <a:cubicBezTo>
                  <a:pt x="6578735" y="-26795"/>
                  <a:pt x="6752706" y="1966"/>
                  <a:pt x="7046042" y="0"/>
                </a:cubicBezTo>
                <a:cubicBezTo>
                  <a:pt x="7339378" y="-1966"/>
                  <a:pt x="7490285" y="-8401"/>
                  <a:pt x="7615146" y="0"/>
                </a:cubicBezTo>
                <a:cubicBezTo>
                  <a:pt x="7740007" y="8401"/>
                  <a:pt x="7956492" y="12022"/>
                  <a:pt x="8075848" y="0"/>
                </a:cubicBezTo>
                <a:cubicBezTo>
                  <a:pt x="8195204" y="-12022"/>
                  <a:pt x="8631540" y="-14835"/>
                  <a:pt x="8970154" y="0"/>
                </a:cubicBezTo>
                <a:cubicBezTo>
                  <a:pt x="9308768" y="14835"/>
                  <a:pt x="9460979" y="84"/>
                  <a:pt x="9647658" y="0"/>
                </a:cubicBezTo>
                <a:cubicBezTo>
                  <a:pt x="9834337" y="-84"/>
                  <a:pt x="10281715" y="57594"/>
                  <a:pt x="10840065" y="0"/>
                </a:cubicBezTo>
                <a:cubicBezTo>
                  <a:pt x="10819268" y="154347"/>
                  <a:pt x="10872721" y="459342"/>
                  <a:pt x="10840065" y="672084"/>
                </a:cubicBezTo>
                <a:cubicBezTo>
                  <a:pt x="10807409" y="884826"/>
                  <a:pt x="10815905" y="1117891"/>
                  <a:pt x="10840065" y="1371600"/>
                </a:cubicBezTo>
                <a:cubicBezTo>
                  <a:pt x="10689490" y="1388488"/>
                  <a:pt x="10609510" y="1389978"/>
                  <a:pt x="10379362" y="1371600"/>
                </a:cubicBezTo>
                <a:cubicBezTo>
                  <a:pt x="10149214" y="1353222"/>
                  <a:pt x="9776079" y="1415465"/>
                  <a:pt x="9485057" y="1371600"/>
                </a:cubicBezTo>
                <a:cubicBezTo>
                  <a:pt x="9194036" y="1327735"/>
                  <a:pt x="9249208" y="1361684"/>
                  <a:pt x="9024354" y="1371600"/>
                </a:cubicBezTo>
                <a:cubicBezTo>
                  <a:pt x="8799500" y="1381516"/>
                  <a:pt x="8590793" y="1352703"/>
                  <a:pt x="8455251" y="1371600"/>
                </a:cubicBezTo>
                <a:cubicBezTo>
                  <a:pt x="8319709" y="1390497"/>
                  <a:pt x="8058582" y="1349648"/>
                  <a:pt x="7669346" y="1371600"/>
                </a:cubicBezTo>
                <a:cubicBezTo>
                  <a:pt x="7280110" y="1393552"/>
                  <a:pt x="7337995" y="1381517"/>
                  <a:pt x="7100243" y="1371600"/>
                </a:cubicBezTo>
                <a:cubicBezTo>
                  <a:pt x="6862491" y="1361683"/>
                  <a:pt x="6518704" y="1342941"/>
                  <a:pt x="6205937" y="1371600"/>
                </a:cubicBezTo>
                <a:cubicBezTo>
                  <a:pt x="5893170" y="1400259"/>
                  <a:pt x="5794765" y="1396618"/>
                  <a:pt x="5636834" y="1371600"/>
                </a:cubicBezTo>
                <a:cubicBezTo>
                  <a:pt x="5478903" y="1346582"/>
                  <a:pt x="5421022" y="1366243"/>
                  <a:pt x="5284532" y="1371600"/>
                </a:cubicBezTo>
                <a:cubicBezTo>
                  <a:pt x="5148042" y="1376957"/>
                  <a:pt x="4873549" y="1405638"/>
                  <a:pt x="4498627" y="1371600"/>
                </a:cubicBezTo>
                <a:cubicBezTo>
                  <a:pt x="4123706" y="1337562"/>
                  <a:pt x="4230428" y="1359109"/>
                  <a:pt x="4146325" y="1371600"/>
                </a:cubicBezTo>
                <a:cubicBezTo>
                  <a:pt x="4062222" y="1384091"/>
                  <a:pt x="3436045" y="1352474"/>
                  <a:pt x="3252020" y="1371600"/>
                </a:cubicBezTo>
                <a:cubicBezTo>
                  <a:pt x="3067996" y="1390726"/>
                  <a:pt x="2957509" y="1374202"/>
                  <a:pt x="2682916" y="1371600"/>
                </a:cubicBezTo>
                <a:cubicBezTo>
                  <a:pt x="2408323" y="1368998"/>
                  <a:pt x="2343070" y="1357153"/>
                  <a:pt x="2113813" y="1371600"/>
                </a:cubicBezTo>
                <a:cubicBezTo>
                  <a:pt x="1884556" y="1386047"/>
                  <a:pt x="1577735" y="1410108"/>
                  <a:pt x="1219507" y="1371600"/>
                </a:cubicBezTo>
                <a:cubicBezTo>
                  <a:pt x="861279" y="1333092"/>
                  <a:pt x="887522" y="1346357"/>
                  <a:pt x="650404" y="1371600"/>
                </a:cubicBezTo>
                <a:cubicBezTo>
                  <a:pt x="413286" y="1396843"/>
                  <a:pt x="296376" y="1353222"/>
                  <a:pt x="0" y="1371600"/>
                </a:cubicBezTo>
                <a:cubicBezTo>
                  <a:pt x="17749" y="1177167"/>
                  <a:pt x="14615" y="880132"/>
                  <a:pt x="0" y="699516"/>
                </a:cubicBezTo>
                <a:cubicBezTo>
                  <a:pt x="-14615" y="518900"/>
                  <a:pt x="-22516" y="223061"/>
                  <a:pt x="0" y="0"/>
                </a:cubicBezTo>
                <a:close/>
              </a:path>
              <a:path w="10840065" h="1371600" stroke="0" extrusionOk="0">
                <a:moveTo>
                  <a:pt x="0" y="0"/>
                </a:moveTo>
                <a:cubicBezTo>
                  <a:pt x="235930" y="-24505"/>
                  <a:pt x="417056" y="8012"/>
                  <a:pt x="677504" y="0"/>
                </a:cubicBezTo>
                <a:cubicBezTo>
                  <a:pt x="937952" y="-8012"/>
                  <a:pt x="959145" y="-4918"/>
                  <a:pt x="1029806" y="0"/>
                </a:cubicBezTo>
                <a:cubicBezTo>
                  <a:pt x="1100467" y="4918"/>
                  <a:pt x="1245780" y="-13483"/>
                  <a:pt x="1382108" y="0"/>
                </a:cubicBezTo>
                <a:cubicBezTo>
                  <a:pt x="1518436" y="13483"/>
                  <a:pt x="1759230" y="25669"/>
                  <a:pt x="1951212" y="0"/>
                </a:cubicBezTo>
                <a:cubicBezTo>
                  <a:pt x="2143194" y="-25669"/>
                  <a:pt x="2536287" y="27383"/>
                  <a:pt x="2737116" y="0"/>
                </a:cubicBezTo>
                <a:cubicBezTo>
                  <a:pt x="2937945" y="-27383"/>
                  <a:pt x="3301743" y="31936"/>
                  <a:pt x="3631422" y="0"/>
                </a:cubicBezTo>
                <a:cubicBezTo>
                  <a:pt x="3961101" y="-31936"/>
                  <a:pt x="4249317" y="24847"/>
                  <a:pt x="4417326" y="0"/>
                </a:cubicBezTo>
                <a:cubicBezTo>
                  <a:pt x="4585335" y="-24847"/>
                  <a:pt x="4705228" y="22963"/>
                  <a:pt x="4878029" y="0"/>
                </a:cubicBezTo>
                <a:cubicBezTo>
                  <a:pt x="5050830" y="-22963"/>
                  <a:pt x="5074651" y="-5147"/>
                  <a:pt x="5230331" y="0"/>
                </a:cubicBezTo>
                <a:cubicBezTo>
                  <a:pt x="5386011" y="5147"/>
                  <a:pt x="5672861" y="6785"/>
                  <a:pt x="5907835" y="0"/>
                </a:cubicBezTo>
                <a:cubicBezTo>
                  <a:pt x="6142809" y="-6785"/>
                  <a:pt x="6138775" y="-22729"/>
                  <a:pt x="6368538" y="0"/>
                </a:cubicBezTo>
                <a:cubicBezTo>
                  <a:pt x="6598301" y="22729"/>
                  <a:pt x="6926040" y="31174"/>
                  <a:pt x="7154443" y="0"/>
                </a:cubicBezTo>
                <a:cubicBezTo>
                  <a:pt x="7382847" y="-31174"/>
                  <a:pt x="7836339" y="-12768"/>
                  <a:pt x="8048748" y="0"/>
                </a:cubicBezTo>
                <a:cubicBezTo>
                  <a:pt x="8261157" y="12768"/>
                  <a:pt x="8484927" y="-29256"/>
                  <a:pt x="8726252" y="0"/>
                </a:cubicBezTo>
                <a:cubicBezTo>
                  <a:pt x="8967577" y="29256"/>
                  <a:pt x="9125360" y="-30446"/>
                  <a:pt x="9512157" y="0"/>
                </a:cubicBezTo>
                <a:cubicBezTo>
                  <a:pt x="9898955" y="30446"/>
                  <a:pt x="9938312" y="-23378"/>
                  <a:pt x="10189661" y="0"/>
                </a:cubicBezTo>
                <a:cubicBezTo>
                  <a:pt x="10441010" y="23378"/>
                  <a:pt x="10570701" y="-12354"/>
                  <a:pt x="10840065" y="0"/>
                </a:cubicBezTo>
                <a:cubicBezTo>
                  <a:pt x="10835024" y="172014"/>
                  <a:pt x="10807380" y="522774"/>
                  <a:pt x="10840065" y="713232"/>
                </a:cubicBezTo>
                <a:cubicBezTo>
                  <a:pt x="10872750" y="903690"/>
                  <a:pt x="10819811" y="1173183"/>
                  <a:pt x="10840065" y="1371600"/>
                </a:cubicBezTo>
                <a:cubicBezTo>
                  <a:pt x="10417027" y="1408183"/>
                  <a:pt x="10356390" y="1366418"/>
                  <a:pt x="9945760" y="1371600"/>
                </a:cubicBezTo>
                <a:cubicBezTo>
                  <a:pt x="9535130" y="1376782"/>
                  <a:pt x="9513746" y="1373734"/>
                  <a:pt x="9376656" y="1371600"/>
                </a:cubicBezTo>
                <a:cubicBezTo>
                  <a:pt x="9239566" y="1369466"/>
                  <a:pt x="8993052" y="1359407"/>
                  <a:pt x="8807553" y="1371600"/>
                </a:cubicBezTo>
                <a:cubicBezTo>
                  <a:pt x="8622054" y="1383793"/>
                  <a:pt x="8559479" y="1391448"/>
                  <a:pt x="8346850" y="1371600"/>
                </a:cubicBezTo>
                <a:cubicBezTo>
                  <a:pt x="8134221" y="1351752"/>
                  <a:pt x="8110240" y="1384162"/>
                  <a:pt x="7886147" y="1371600"/>
                </a:cubicBezTo>
                <a:cubicBezTo>
                  <a:pt x="7662054" y="1359038"/>
                  <a:pt x="7695618" y="1369913"/>
                  <a:pt x="7533845" y="1371600"/>
                </a:cubicBezTo>
                <a:cubicBezTo>
                  <a:pt x="7372072" y="1373287"/>
                  <a:pt x="7198962" y="1368556"/>
                  <a:pt x="6964742" y="1371600"/>
                </a:cubicBezTo>
                <a:cubicBezTo>
                  <a:pt x="6730522" y="1374644"/>
                  <a:pt x="6623396" y="1354693"/>
                  <a:pt x="6287238" y="1371600"/>
                </a:cubicBezTo>
                <a:cubicBezTo>
                  <a:pt x="5951080" y="1388507"/>
                  <a:pt x="5938750" y="1389906"/>
                  <a:pt x="5718134" y="1371600"/>
                </a:cubicBezTo>
                <a:cubicBezTo>
                  <a:pt x="5497518" y="1353294"/>
                  <a:pt x="5443598" y="1373740"/>
                  <a:pt x="5365832" y="1371600"/>
                </a:cubicBezTo>
                <a:cubicBezTo>
                  <a:pt x="5288066" y="1369460"/>
                  <a:pt x="4856832" y="1369134"/>
                  <a:pt x="4579927" y="1371600"/>
                </a:cubicBezTo>
                <a:cubicBezTo>
                  <a:pt x="4303023" y="1374066"/>
                  <a:pt x="3958989" y="1376133"/>
                  <a:pt x="3794023" y="1371600"/>
                </a:cubicBezTo>
                <a:cubicBezTo>
                  <a:pt x="3629057" y="1367067"/>
                  <a:pt x="3559838" y="1360610"/>
                  <a:pt x="3441721" y="1371600"/>
                </a:cubicBezTo>
                <a:cubicBezTo>
                  <a:pt x="3323604" y="1382590"/>
                  <a:pt x="3160308" y="1384533"/>
                  <a:pt x="3089419" y="1371600"/>
                </a:cubicBezTo>
                <a:cubicBezTo>
                  <a:pt x="3018530" y="1358667"/>
                  <a:pt x="2906133" y="1374456"/>
                  <a:pt x="2737116" y="1371600"/>
                </a:cubicBezTo>
                <a:cubicBezTo>
                  <a:pt x="2568099" y="1368744"/>
                  <a:pt x="2478320" y="1370906"/>
                  <a:pt x="2384814" y="1371600"/>
                </a:cubicBezTo>
                <a:cubicBezTo>
                  <a:pt x="2291308" y="1372294"/>
                  <a:pt x="2063375" y="1377330"/>
                  <a:pt x="1924112" y="1371600"/>
                </a:cubicBezTo>
                <a:cubicBezTo>
                  <a:pt x="1784849" y="1365870"/>
                  <a:pt x="1477196" y="1352546"/>
                  <a:pt x="1355008" y="1371600"/>
                </a:cubicBezTo>
                <a:cubicBezTo>
                  <a:pt x="1232820" y="1390654"/>
                  <a:pt x="272477" y="1382740"/>
                  <a:pt x="0" y="1371600"/>
                </a:cubicBezTo>
                <a:cubicBezTo>
                  <a:pt x="-907" y="1151044"/>
                  <a:pt x="8385" y="1009739"/>
                  <a:pt x="0" y="726948"/>
                </a:cubicBezTo>
                <a:cubicBezTo>
                  <a:pt x="-8385" y="444157"/>
                  <a:pt x="-30676" y="358610"/>
                  <a:pt x="0" y="0"/>
                </a:cubicBezTo>
                <a:close/>
              </a:path>
            </a:pathLst>
          </a:custGeom>
          <a:ln>
            <a:solidFill>
              <a:schemeClr val="tx1"/>
            </a:solidFill>
            <a:extLst>
              <a:ext uri="{C807C97D-BFC1-408E-A445-0C87EB9F89A2}">
                <ask:lineSketchStyleProps xmlns:ask="http://schemas.microsoft.com/office/drawing/2018/sketchyshapes" sd="3925883105">
                  <ask:type>
                    <ask:lineSketchFreehand/>
                  </ask:type>
                </ask:lineSketchStyleProps>
              </a:ext>
            </a:extLst>
          </a:ln>
        </p:spPr>
        <p:txBody>
          <a:bodyPr/>
          <a:lstStyle/>
          <a:p>
            <a:r>
              <a:rPr kumimoji="1" lang="ja-JP" altLang="en-US" dirty="0"/>
              <a:t>回帰直線は次の方程式で求められる。</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1D6A18F4-0084-E2A5-8E5B-4B4B2E1E8279}"/>
                  </a:ext>
                </a:extLst>
              </p:cNvPr>
              <p:cNvSpPr txBox="1"/>
              <p:nvPr/>
            </p:nvSpPr>
            <p:spPr>
              <a:xfrm>
                <a:off x="3180735" y="2669457"/>
                <a:ext cx="5285100" cy="12311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8000" b="1" i="1" smtClean="0">
                          <a:latin typeface="Cambria Math" panose="02040503050406030204" pitchFamily="18" charset="0"/>
                        </a:rPr>
                        <m:t>𝒚</m:t>
                      </m:r>
                      <m:r>
                        <a:rPr kumimoji="1" lang="en-US" altLang="ja-JP" sz="8000" b="1" i="1" smtClean="0">
                          <a:latin typeface="Cambria Math" panose="02040503050406030204" pitchFamily="18" charset="0"/>
                        </a:rPr>
                        <m:t>=</m:t>
                      </m:r>
                      <m:r>
                        <a:rPr kumimoji="1" lang="en-US" altLang="ja-JP" sz="8000" b="1" i="1" smtClean="0">
                          <a:latin typeface="Cambria Math" panose="02040503050406030204" pitchFamily="18" charset="0"/>
                        </a:rPr>
                        <m:t>𝒂</m:t>
                      </m:r>
                      <m:r>
                        <a:rPr kumimoji="1" lang="en-US" altLang="ja-JP" sz="8000" b="1" i="1" smtClean="0">
                          <a:latin typeface="Cambria Math" panose="02040503050406030204" pitchFamily="18" charset="0"/>
                        </a:rPr>
                        <m:t>+</m:t>
                      </m:r>
                      <m:r>
                        <a:rPr kumimoji="1" lang="en-US" altLang="ja-JP" sz="8000" b="1" i="1" smtClean="0">
                          <a:latin typeface="Cambria Math" panose="02040503050406030204" pitchFamily="18" charset="0"/>
                        </a:rPr>
                        <m:t>𝒃𝒙</m:t>
                      </m:r>
                    </m:oMath>
                  </m:oMathPara>
                </a14:m>
                <a:endParaRPr kumimoji="1" lang="ja-JP" altLang="en-US" sz="8000" b="1" dirty="0"/>
              </a:p>
            </p:txBody>
          </p:sp>
        </mc:Choice>
        <mc:Fallback xmlns="">
          <p:sp>
            <p:nvSpPr>
              <p:cNvPr id="3" name="テキスト ボックス 2">
                <a:extLst>
                  <a:ext uri="{FF2B5EF4-FFF2-40B4-BE49-F238E27FC236}">
                    <a16:creationId xmlns:a16="http://schemas.microsoft.com/office/drawing/2014/main" id="{1D6A18F4-0084-E2A5-8E5B-4B4B2E1E8279}"/>
                  </a:ext>
                </a:extLst>
              </p:cNvPr>
              <p:cNvSpPr txBox="1">
                <a:spLocks noRot="1" noChangeAspect="1" noMove="1" noResize="1" noEditPoints="1" noAdjustHandles="1" noChangeArrowheads="1" noChangeShapeType="1" noTextEdit="1"/>
              </p:cNvSpPr>
              <p:nvPr/>
            </p:nvSpPr>
            <p:spPr>
              <a:xfrm>
                <a:off x="3180735" y="2669457"/>
                <a:ext cx="5285100" cy="1231106"/>
              </a:xfrm>
              <a:prstGeom prst="rect">
                <a:avLst/>
              </a:prstGeo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DD15E06B-BB13-DCB3-0586-5A03BCB56AE5}"/>
                  </a:ext>
                </a:extLst>
              </p:cNvPr>
              <p:cNvSpPr txBox="1"/>
              <p:nvPr/>
            </p:nvSpPr>
            <p:spPr>
              <a:xfrm>
                <a:off x="132735" y="4329637"/>
                <a:ext cx="6096000" cy="7694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ja-JP" sz="4400" b="1" i="1" smtClean="0">
                          <a:latin typeface="Cambria Math" panose="02040503050406030204" pitchFamily="18" charset="0"/>
                        </a:rPr>
                        <m:t>𝒚</m:t>
                      </m:r>
                      <m:r>
                        <a:rPr kumimoji="1" lang="en-US" altLang="ja-JP" sz="4400" b="1" i="1" smtClean="0">
                          <a:latin typeface="Cambria Math" panose="02040503050406030204" pitchFamily="18" charset="0"/>
                        </a:rPr>
                        <m:t>:</m:t>
                      </m:r>
                      <m:r>
                        <a:rPr lang="ja-JP" altLang="en-US" sz="4400" b="1" i="1">
                          <a:latin typeface="Cambria Math" panose="02040503050406030204" pitchFamily="18" charset="0"/>
                        </a:rPr>
                        <m:t>身長</m:t>
                      </m:r>
                      <m:r>
                        <a:rPr lang="en-US" altLang="ja-JP" sz="4400" b="1" i="1" smtClean="0">
                          <a:latin typeface="Cambria Math" panose="02040503050406030204" pitchFamily="18" charset="0"/>
                        </a:rPr>
                        <m:t>(</m:t>
                      </m:r>
                      <m:r>
                        <a:rPr lang="ja-JP" altLang="en-US" sz="4400" b="1" i="1">
                          <a:latin typeface="Cambria Math" panose="02040503050406030204" pitchFamily="18" charset="0"/>
                        </a:rPr>
                        <m:t>目的</m:t>
                      </m:r>
                      <m:r>
                        <a:rPr lang="ja-JP" altLang="en-US" sz="4400" b="1" i="1" smtClean="0">
                          <a:latin typeface="Cambria Math" panose="02040503050406030204" pitchFamily="18" charset="0"/>
                        </a:rPr>
                        <m:t>変量</m:t>
                      </m:r>
                      <m:r>
                        <a:rPr lang="en-US" altLang="ja-JP" sz="4400" b="1" i="1" smtClean="0">
                          <a:latin typeface="Cambria Math" panose="02040503050406030204" pitchFamily="18" charset="0"/>
                        </a:rPr>
                        <m:t>)</m:t>
                      </m:r>
                    </m:oMath>
                  </m:oMathPara>
                </a14:m>
                <a:endParaRPr lang="ja-JP" altLang="en-US" dirty="0"/>
              </a:p>
            </p:txBody>
          </p:sp>
        </mc:Choice>
        <mc:Fallback xmlns="">
          <p:sp>
            <p:nvSpPr>
              <p:cNvPr id="7" name="テキスト ボックス 6">
                <a:extLst>
                  <a:ext uri="{FF2B5EF4-FFF2-40B4-BE49-F238E27FC236}">
                    <a16:creationId xmlns:a16="http://schemas.microsoft.com/office/drawing/2014/main" id="{DD15E06B-BB13-DCB3-0586-5A03BCB56AE5}"/>
                  </a:ext>
                </a:extLst>
              </p:cNvPr>
              <p:cNvSpPr txBox="1">
                <a:spLocks noRot="1" noChangeAspect="1" noMove="1" noResize="1" noEditPoints="1" noAdjustHandles="1" noChangeArrowheads="1" noChangeShapeType="1" noTextEdit="1"/>
              </p:cNvSpPr>
              <p:nvPr/>
            </p:nvSpPr>
            <p:spPr>
              <a:xfrm>
                <a:off x="132735" y="4329637"/>
                <a:ext cx="6096000" cy="769441"/>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0DDF784E-6E22-563A-9224-9DE1B710E1F0}"/>
                  </a:ext>
                </a:extLst>
              </p:cNvPr>
              <p:cNvSpPr txBox="1"/>
              <p:nvPr/>
            </p:nvSpPr>
            <p:spPr>
              <a:xfrm>
                <a:off x="132735" y="5347276"/>
                <a:ext cx="6096000" cy="7694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ja-JP" sz="4400" b="1" i="1" smtClean="0">
                          <a:latin typeface="Cambria Math" panose="02040503050406030204" pitchFamily="18" charset="0"/>
                        </a:rPr>
                        <m:t>𝒙</m:t>
                      </m:r>
                      <m:r>
                        <a:rPr kumimoji="1" lang="en-US" altLang="ja-JP" sz="4400" b="1" i="1" smtClean="0">
                          <a:latin typeface="Cambria Math" panose="02040503050406030204" pitchFamily="18" charset="0"/>
                        </a:rPr>
                        <m:t>:</m:t>
                      </m:r>
                      <m:r>
                        <a:rPr lang="ja-JP" altLang="en-US" sz="4400" b="1" i="1">
                          <a:latin typeface="Cambria Math" panose="02040503050406030204" pitchFamily="18" charset="0"/>
                        </a:rPr>
                        <m:t>体重</m:t>
                      </m:r>
                      <m:r>
                        <a:rPr lang="en-US" altLang="ja-JP" sz="4400" b="1" i="1" smtClean="0">
                          <a:latin typeface="Cambria Math" panose="02040503050406030204" pitchFamily="18" charset="0"/>
                        </a:rPr>
                        <m:t>(</m:t>
                      </m:r>
                      <m:r>
                        <a:rPr lang="ja-JP" altLang="en-US" sz="4400" b="1" i="1">
                          <a:latin typeface="Cambria Math" panose="02040503050406030204" pitchFamily="18" charset="0"/>
                        </a:rPr>
                        <m:t>説明</m:t>
                      </m:r>
                      <m:r>
                        <a:rPr lang="ja-JP" altLang="en-US" sz="4400" b="1" i="1" smtClean="0">
                          <a:latin typeface="Cambria Math" panose="02040503050406030204" pitchFamily="18" charset="0"/>
                        </a:rPr>
                        <m:t>変量</m:t>
                      </m:r>
                      <m:r>
                        <a:rPr lang="en-US" altLang="ja-JP" sz="4400" b="1" i="1" smtClean="0">
                          <a:latin typeface="Cambria Math" panose="02040503050406030204" pitchFamily="18" charset="0"/>
                        </a:rPr>
                        <m:t>)</m:t>
                      </m:r>
                    </m:oMath>
                  </m:oMathPara>
                </a14:m>
                <a:endParaRPr lang="ja-JP" altLang="en-US" dirty="0"/>
              </a:p>
            </p:txBody>
          </p:sp>
        </mc:Choice>
        <mc:Fallback xmlns="">
          <p:sp>
            <p:nvSpPr>
              <p:cNvPr id="8" name="テキスト ボックス 7">
                <a:extLst>
                  <a:ext uri="{FF2B5EF4-FFF2-40B4-BE49-F238E27FC236}">
                    <a16:creationId xmlns:a16="http://schemas.microsoft.com/office/drawing/2014/main" id="{0DDF784E-6E22-563A-9224-9DE1B710E1F0}"/>
                  </a:ext>
                </a:extLst>
              </p:cNvPr>
              <p:cNvSpPr txBox="1">
                <a:spLocks noRot="1" noChangeAspect="1" noMove="1" noResize="1" noEditPoints="1" noAdjustHandles="1" noChangeArrowheads="1" noChangeShapeType="1" noTextEdit="1"/>
              </p:cNvSpPr>
              <p:nvPr/>
            </p:nvSpPr>
            <p:spPr>
              <a:xfrm>
                <a:off x="132735" y="5347276"/>
                <a:ext cx="6096000" cy="769441"/>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7D595398-8278-1DB4-680A-5E25C095124F}"/>
                  </a:ext>
                </a:extLst>
              </p:cNvPr>
              <p:cNvSpPr txBox="1"/>
              <p:nvPr/>
            </p:nvSpPr>
            <p:spPr>
              <a:xfrm>
                <a:off x="6587612" y="4222978"/>
                <a:ext cx="6096000" cy="769441"/>
              </a:xfrm>
              <a:prstGeom prst="rect">
                <a:avLst/>
              </a:prstGeom>
              <a:noFill/>
            </p:spPr>
            <p:txBody>
              <a:bodyPr wrap="square">
                <a:spAutoFit/>
              </a:bodyPr>
              <a:lstStyle/>
              <a:p>
                <a14:m>
                  <m:oMath xmlns:m="http://schemas.openxmlformats.org/officeDocument/2006/math">
                    <m:r>
                      <a:rPr kumimoji="1" lang="en-US" altLang="ja-JP" sz="4400" b="1" i="1" smtClean="0">
                        <a:latin typeface="Cambria Math" panose="02040503050406030204" pitchFamily="18" charset="0"/>
                      </a:rPr>
                      <m:t>𝒂</m:t>
                    </m:r>
                  </m:oMath>
                </a14:m>
                <a:r>
                  <a:rPr lang="ja-JP" altLang="en-US" sz="4400" dirty="0"/>
                  <a:t>：切片</a:t>
                </a:r>
              </a:p>
            </p:txBody>
          </p:sp>
        </mc:Choice>
        <mc:Fallback xmlns="">
          <p:sp>
            <p:nvSpPr>
              <p:cNvPr id="10" name="テキスト ボックス 9">
                <a:extLst>
                  <a:ext uri="{FF2B5EF4-FFF2-40B4-BE49-F238E27FC236}">
                    <a16:creationId xmlns:a16="http://schemas.microsoft.com/office/drawing/2014/main" id="{7D595398-8278-1DB4-680A-5E25C095124F}"/>
                  </a:ext>
                </a:extLst>
              </p:cNvPr>
              <p:cNvSpPr txBox="1">
                <a:spLocks noRot="1" noChangeAspect="1" noMove="1" noResize="1" noEditPoints="1" noAdjustHandles="1" noChangeArrowheads="1" noChangeShapeType="1" noTextEdit="1"/>
              </p:cNvSpPr>
              <p:nvPr/>
            </p:nvSpPr>
            <p:spPr>
              <a:xfrm>
                <a:off x="6587612" y="4222978"/>
                <a:ext cx="6096000" cy="769441"/>
              </a:xfrm>
              <a:prstGeom prst="rect">
                <a:avLst/>
              </a:prstGeom>
              <a:blipFill>
                <a:blip r:embed="rId5"/>
                <a:stretch>
                  <a:fillRect t="-22222" b="-3174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38548719-53A0-F5A1-9105-23829DE05F89}"/>
                  </a:ext>
                </a:extLst>
              </p:cNvPr>
              <p:cNvSpPr txBox="1"/>
              <p:nvPr/>
            </p:nvSpPr>
            <p:spPr>
              <a:xfrm>
                <a:off x="6587612" y="5299301"/>
                <a:ext cx="6096000" cy="769441"/>
              </a:xfrm>
              <a:prstGeom prst="rect">
                <a:avLst/>
              </a:prstGeom>
              <a:noFill/>
            </p:spPr>
            <p:txBody>
              <a:bodyPr wrap="square">
                <a:spAutoFit/>
              </a:bodyPr>
              <a:lstStyle/>
              <a:p>
                <a14:m>
                  <m:oMath xmlns:m="http://schemas.openxmlformats.org/officeDocument/2006/math">
                    <m:r>
                      <a:rPr kumimoji="1" lang="en-US" altLang="ja-JP" sz="4400" b="1" i="1" smtClean="0">
                        <a:latin typeface="Cambria Math" panose="02040503050406030204" pitchFamily="18" charset="0"/>
                      </a:rPr>
                      <m:t>𝒃</m:t>
                    </m:r>
                  </m:oMath>
                </a14:m>
                <a:r>
                  <a:rPr lang="ja-JP" altLang="en-US" sz="4400" dirty="0"/>
                  <a:t>：回帰係数</a:t>
                </a:r>
              </a:p>
            </p:txBody>
          </p:sp>
        </mc:Choice>
        <mc:Fallback xmlns="">
          <p:sp>
            <p:nvSpPr>
              <p:cNvPr id="11" name="テキスト ボックス 10">
                <a:extLst>
                  <a:ext uri="{FF2B5EF4-FFF2-40B4-BE49-F238E27FC236}">
                    <a16:creationId xmlns:a16="http://schemas.microsoft.com/office/drawing/2014/main" id="{38548719-53A0-F5A1-9105-23829DE05F89}"/>
                  </a:ext>
                </a:extLst>
              </p:cNvPr>
              <p:cNvSpPr txBox="1">
                <a:spLocks noRot="1" noChangeAspect="1" noMove="1" noResize="1" noEditPoints="1" noAdjustHandles="1" noChangeArrowheads="1" noChangeShapeType="1" noTextEdit="1"/>
              </p:cNvSpPr>
              <p:nvPr/>
            </p:nvSpPr>
            <p:spPr>
              <a:xfrm>
                <a:off x="6587612" y="5299301"/>
                <a:ext cx="6096000" cy="769441"/>
              </a:xfrm>
              <a:prstGeom prst="rect">
                <a:avLst/>
              </a:prstGeom>
              <a:blipFill>
                <a:blip r:embed="rId6"/>
                <a:stretch>
                  <a:fillRect t="-21260" b="-30709"/>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8639666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DEE201-A488-C8A5-ED13-41FC0C38F45E}"/>
              </a:ext>
            </a:extLst>
          </p:cNvPr>
          <p:cNvSpPr>
            <a:spLocks noGrp="1"/>
          </p:cNvSpPr>
          <p:nvPr>
            <p:ph type="title"/>
          </p:nvPr>
        </p:nvSpPr>
        <p:spPr>
          <a:xfrm>
            <a:off x="224245" y="747096"/>
            <a:ext cx="11743509" cy="1371600"/>
          </a:xfrm>
        </p:spPr>
        <p:txBody>
          <a:bodyPr/>
          <a:lstStyle/>
          <a:p>
            <a:r>
              <a:rPr kumimoji="1" lang="ja-JP" altLang="en-US" dirty="0"/>
              <a:t>前に似たようなことをしませんでした？</a:t>
            </a:r>
          </a:p>
        </p:txBody>
      </p:sp>
    </p:spTree>
    <p:extLst>
      <p:ext uri="{BB962C8B-B14F-4D97-AF65-F5344CB8AC3E}">
        <p14:creationId xmlns:p14="http://schemas.microsoft.com/office/powerpoint/2010/main" val="9710410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B6F18F1C-01C0-DD03-799B-28E16258541D}"/>
              </a:ext>
            </a:extLst>
          </p:cNvPr>
          <p:cNvSpPr>
            <a:spLocks noGrp="1"/>
          </p:cNvSpPr>
          <p:nvPr>
            <p:ph type="title"/>
          </p:nvPr>
        </p:nvSpPr>
        <p:spPr>
          <a:xfrm>
            <a:off x="505097" y="485840"/>
            <a:ext cx="6610709" cy="1068640"/>
          </a:xfrm>
          <a:custGeom>
            <a:avLst/>
            <a:gdLst>
              <a:gd name="connsiteX0" fmla="*/ 0 w 6610709"/>
              <a:gd name="connsiteY0" fmla="*/ 0 h 1068640"/>
              <a:gd name="connsiteX1" fmla="*/ 793285 w 6610709"/>
              <a:gd name="connsiteY1" fmla="*/ 0 h 1068640"/>
              <a:gd name="connsiteX2" fmla="*/ 1256035 w 6610709"/>
              <a:gd name="connsiteY2" fmla="*/ 0 h 1068640"/>
              <a:gd name="connsiteX3" fmla="*/ 1983213 w 6610709"/>
              <a:gd name="connsiteY3" fmla="*/ 0 h 1068640"/>
              <a:gd name="connsiteX4" fmla="*/ 2776498 w 6610709"/>
              <a:gd name="connsiteY4" fmla="*/ 0 h 1068640"/>
              <a:gd name="connsiteX5" fmla="*/ 3569783 w 6610709"/>
              <a:gd name="connsiteY5" fmla="*/ 0 h 1068640"/>
              <a:gd name="connsiteX6" fmla="*/ 4230854 w 6610709"/>
              <a:gd name="connsiteY6" fmla="*/ 0 h 1068640"/>
              <a:gd name="connsiteX7" fmla="*/ 4825818 w 6610709"/>
              <a:gd name="connsiteY7" fmla="*/ 0 h 1068640"/>
              <a:gd name="connsiteX8" fmla="*/ 5486888 w 6610709"/>
              <a:gd name="connsiteY8" fmla="*/ 0 h 1068640"/>
              <a:gd name="connsiteX9" fmla="*/ 6015745 w 6610709"/>
              <a:gd name="connsiteY9" fmla="*/ 0 h 1068640"/>
              <a:gd name="connsiteX10" fmla="*/ 6610709 w 6610709"/>
              <a:gd name="connsiteY10" fmla="*/ 0 h 1068640"/>
              <a:gd name="connsiteX11" fmla="*/ 6610709 w 6610709"/>
              <a:gd name="connsiteY11" fmla="*/ 545006 h 1068640"/>
              <a:gd name="connsiteX12" fmla="*/ 6610709 w 6610709"/>
              <a:gd name="connsiteY12" fmla="*/ 1068640 h 1068640"/>
              <a:gd name="connsiteX13" fmla="*/ 5817424 w 6610709"/>
              <a:gd name="connsiteY13" fmla="*/ 1068640 h 1068640"/>
              <a:gd name="connsiteX14" fmla="*/ 5222460 w 6610709"/>
              <a:gd name="connsiteY14" fmla="*/ 1068640 h 1068640"/>
              <a:gd name="connsiteX15" fmla="*/ 4429175 w 6610709"/>
              <a:gd name="connsiteY15" fmla="*/ 1068640 h 1068640"/>
              <a:gd name="connsiteX16" fmla="*/ 3834211 w 6610709"/>
              <a:gd name="connsiteY16" fmla="*/ 1068640 h 1068640"/>
              <a:gd name="connsiteX17" fmla="*/ 3305355 w 6610709"/>
              <a:gd name="connsiteY17" fmla="*/ 1068640 h 1068640"/>
              <a:gd name="connsiteX18" fmla="*/ 2644284 w 6610709"/>
              <a:gd name="connsiteY18" fmla="*/ 1068640 h 1068640"/>
              <a:gd name="connsiteX19" fmla="*/ 2181534 w 6610709"/>
              <a:gd name="connsiteY19" fmla="*/ 1068640 h 1068640"/>
              <a:gd name="connsiteX20" fmla="*/ 1388249 w 6610709"/>
              <a:gd name="connsiteY20" fmla="*/ 1068640 h 1068640"/>
              <a:gd name="connsiteX21" fmla="*/ 594964 w 6610709"/>
              <a:gd name="connsiteY21" fmla="*/ 1068640 h 1068640"/>
              <a:gd name="connsiteX22" fmla="*/ 0 w 6610709"/>
              <a:gd name="connsiteY22" fmla="*/ 1068640 h 1068640"/>
              <a:gd name="connsiteX23" fmla="*/ 0 w 6610709"/>
              <a:gd name="connsiteY23" fmla="*/ 534320 h 1068640"/>
              <a:gd name="connsiteX24" fmla="*/ 0 w 6610709"/>
              <a:gd name="connsiteY24" fmla="*/ 0 h 106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10709" h="1068640" fill="none" extrusionOk="0">
                <a:moveTo>
                  <a:pt x="0" y="0"/>
                </a:moveTo>
                <a:cubicBezTo>
                  <a:pt x="304149" y="13785"/>
                  <a:pt x="578839" y="-20330"/>
                  <a:pt x="793285" y="0"/>
                </a:cubicBezTo>
                <a:cubicBezTo>
                  <a:pt x="1007731" y="20330"/>
                  <a:pt x="1085046" y="9509"/>
                  <a:pt x="1256035" y="0"/>
                </a:cubicBezTo>
                <a:cubicBezTo>
                  <a:pt x="1427024" y="-9509"/>
                  <a:pt x="1676370" y="5719"/>
                  <a:pt x="1983213" y="0"/>
                </a:cubicBezTo>
                <a:cubicBezTo>
                  <a:pt x="2290056" y="-5719"/>
                  <a:pt x="2574783" y="6534"/>
                  <a:pt x="2776498" y="0"/>
                </a:cubicBezTo>
                <a:cubicBezTo>
                  <a:pt x="2978214" y="-6534"/>
                  <a:pt x="3210417" y="-30043"/>
                  <a:pt x="3569783" y="0"/>
                </a:cubicBezTo>
                <a:cubicBezTo>
                  <a:pt x="3929150" y="30043"/>
                  <a:pt x="4037760" y="-31891"/>
                  <a:pt x="4230854" y="0"/>
                </a:cubicBezTo>
                <a:cubicBezTo>
                  <a:pt x="4423948" y="31891"/>
                  <a:pt x="4570374" y="-12722"/>
                  <a:pt x="4825818" y="0"/>
                </a:cubicBezTo>
                <a:cubicBezTo>
                  <a:pt x="5081262" y="12722"/>
                  <a:pt x="5204853" y="-5337"/>
                  <a:pt x="5486888" y="0"/>
                </a:cubicBezTo>
                <a:cubicBezTo>
                  <a:pt x="5768923" y="5337"/>
                  <a:pt x="5879297" y="21390"/>
                  <a:pt x="6015745" y="0"/>
                </a:cubicBezTo>
                <a:cubicBezTo>
                  <a:pt x="6152193" y="-21390"/>
                  <a:pt x="6473292" y="25019"/>
                  <a:pt x="6610709" y="0"/>
                </a:cubicBezTo>
                <a:cubicBezTo>
                  <a:pt x="6583651" y="256604"/>
                  <a:pt x="6636242" y="382459"/>
                  <a:pt x="6610709" y="545006"/>
                </a:cubicBezTo>
                <a:cubicBezTo>
                  <a:pt x="6585176" y="707553"/>
                  <a:pt x="6600010" y="833961"/>
                  <a:pt x="6610709" y="1068640"/>
                </a:cubicBezTo>
                <a:cubicBezTo>
                  <a:pt x="6254399" y="1103577"/>
                  <a:pt x="6099458" y="1039616"/>
                  <a:pt x="5817424" y="1068640"/>
                </a:cubicBezTo>
                <a:cubicBezTo>
                  <a:pt x="5535390" y="1097664"/>
                  <a:pt x="5497059" y="1083944"/>
                  <a:pt x="5222460" y="1068640"/>
                </a:cubicBezTo>
                <a:cubicBezTo>
                  <a:pt x="4947861" y="1053336"/>
                  <a:pt x="4644670" y="1078915"/>
                  <a:pt x="4429175" y="1068640"/>
                </a:cubicBezTo>
                <a:cubicBezTo>
                  <a:pt x="4213680" y="1058365"/>
                  <a:pt x="4005690" y="1078765"/>
                  <a:pt x="3834211" y="1068640"/>
                </a:cubicBezTo>
                <a:cubicBezTo>
                  <a:pt x="3662732" y="1058515"/>
                  <a:pt x="3505953" y="1068460"/>
                  <a:pt x="3305355" y="1068640"/>
                </a:cubicBezTo>
                <a:cubicBezTo>
                  <a:pt x="3104757" y="1068820"/>
                  <a:pt x="2888561" y="1066255"/>
                  <a:pt x="2644284" y="1068640"/>
                </a:cubicBezTo>
                <a:cubicBezTo>
                  <a:pt x="2400007" y="1071025"/>
                  <a:pt x="2279687" y="1054111"/>
                  <a:pt x="2181534" y="1068640"/>
                </a:cubicBezTo>
                <a:cubicBezTo>
                  <a:pt x="2083381" y="1083170"/>
                  <a:pt x="1608966" y="1094628"/>
                  <a:pt x="1388249" y="1068640"/>
                </a:cubicBezTo>
                <a:cubicBezTo>
                  <a:pt x="1167532" y="1042652"/>
                  <a:pt x="931401" y="1032281"/>
                  <a:pt x="594964" y="1068640"/>
                </a:cubicBezTo>
                <a:cubicBezTo>
                  <a:pt x="258527" y="1104999"/>
                  <a:pt x="282012" y="1075356"/>
                  <a:pt x="0" y="1068640"/>
                </a:cubicBezTo>
                <a:cubicBezTo>
                  <a:pt x="-19929" y="952054"/>
                  <a:pt x="-5292" y="696021"/>
                  <a:pt x="0" y="534320"/>
                </a:cubicBezTo>
                <a:cubicBezTo>
                  <a:pt x="5292" y="372619"/>
                  <a:pt x="11075" y="140786"/>
                  <a:pt x="0" y="0"/>
                </a:cubicBezTo>
                <a:close/>
              </a:path>
              <a:path w="6610709" h="1068640" stroke="0" extrusionOk="0">
                <a:moveTo>
                  <a:pt x="0" y="0"/>
                </a:moveTo>
                <a:cubicBezTo>
                  <a:pt x="230586" y="32097"/>
                  <a:pt x="410459" y="-5705"/>
                  <a:pt x="727178" y="0"/>
                </a:cubicBezTo>
                <a:cubicBezTo>
                  <a:pt x="1043897" y="5705"/>
                  <a:pt x="1109085" y="-11012"/>
                  <a:pt x="1388249" y="0"/>
                </a:cubicBezTo>
                <a:cubicBezTo>
                  <a:pt x="1667413" y="11012"/>
                  <a:pt x="1698054" y="-21082"/>
                  <a:pt x="1917106" y="0"/>
                </a:cubicBezTo>
                <a:cubicBezTo>
                  <a:pt x="2136158" y="21082"/>
                  <a:pt x="2382959" y="-9242"/>
                  <a:pt x="2710391" y="0"/>
                </a:cubicBezTo>
                <a:cubicBezTo>
                  <a:pt x="3037824" y="9242"/>
                  <a:pt x="3100615" y="-1326"/>
                  <a:pt x="3239247" y="0"/>
                </a:cubicBezTo>
                <a:cubicBezTo>
                  <a:pt x="3377879" y="1326"/>
                  <a:pt x="3669196" y="-18001"/>
                  <a:pt x="3834211" y="0"/>
                </a:cubicBezTo>
                <a:cubicBezTo>
                  <a:pt x="3999226" y="18001"/>
                  <a:pt x="4136580" y="-20641"/>
                  <a:pt x="4429175" y="0"/>
                </a:cubicBezTo>
                <a:cubicBezTo>
                  <a:pt x="4721770" y="20641"/>
                  <a:pt x="4708581" y="21286"/>
                  <a:pt x="4958032" y="0"/>
                </a:cubicBezTo>
                <a:cubicBezTo>
                  <a:pt x="5207483" y="-21286"/>
                  <a:pt x="5325642" y="26892"/>
                  <a:pt x="5685210" y="0"/>
                </a:cubicBezTo>
                <a:cubicBezTo>
                  <a:pt x="6044778" y="-26892"/>
                  <a:pt x="6408209" y="1425"/>
                  <a:pt x="6610709" y="0"/>
                </a:cubicBezTo>
                <a:cubicBezTo>
                  <a:pt x="6601635" y="205162"/>
                  <a:pt x="6586888" y="376359"/>
                  <a:pt x="6610709" y="534320"/>
                </a:cubicBezTo>
                <a:cubicBezTo>
                  <a:pt x="6634530" y="692281"/>
                  <a:pt x="6586627" y="911003"/>
                  <a:pt x="6610709" y="1068640"/>
                </a:cubicBezTo>
                <a:cubicBezTo>
                  <a:pt x="6427672" y="1042034"/>
                  <a:pt x="6178161" y="1092310"/>
                  <a:pt x="6015745" y="1068640"/>
                </a:cubicBezTo>
                <a:cubicBezTo>
                  <a:pt x="5853329" y="1044970"/>
                  <a:pt x="5717283" y="1082387"/>
                  <a:pt x="5486888" y="1068640"/>
                </a:cubicBezTo>
                <a:cubicBezTo>
                  <a:pt x="5256493" y="1054893"/>
                  <a:pt x="5145874" y="1075616"/>
                  <a:pt x="4891925" y="1068640"/>
                </a:cubicBezTo>
                <a:cubicBezTo>
                  <a:pt x="4637976" y="1061664"/>
                  <a:pt x="4595187" y="1043585"/>
                  <a:pt x="4363068" y="1068640"/>
                </a:cubicBezTo>
                <a:cubicBezTo>
                  <a:pt x="4130949" y="1093695"/>
                  <a:pt x="3820486" y="1052020"/>
                  <a:pt x="3635890" y="1068640"/>
                </a:cubicBezTo>
                <a:cubicBezTo>
                  <a:pt x="3451294" y="1085260"/>
                  <a:pt x="3308994" y="1076811"/>
                  <a:pt x="3107033" y="1068640"/>
                </a:cubicBezTo>
                <a:cubicBezTo>
                  <a:pt x="2905072" y="1060469"/>
                  <a:pt x="2521868" y="1084207"/>
                  <a:pt x="2313748" y="1068640"/>
                </a:cubicBezTo>
                <a:cubicBezTo>
                  <a:pt x="2105628" y="1053073"/>
                  <a:pt x="1928830" y="1076112"/>
                  <a:pt x="1784891" y="1068640"/>
                </a:cubicBezTo>
                <a:cubicBezTo>
                  <a:pt x="1640952" y="1061168"/>
                  <a:pt x="1456311" y="1065486"/>
                  <a:pt x="1256035" y="1068640"/>
                </a:cubicBezTo>
                <a:cubicBezTo>
                  <a:pt x="1055759" y="1071794"/>
                  <a:pt x="394957" y="1100510"/>
                  <a:pt x="0" y="1068640"/>
                </a:cubicBezTo>
                <a:cubicBezTo>
                  <a:pt x="-7850" y="949009"/>
                  <a:pt x="-2920" y="722633"/>
                  <a:pt x="0" y="523634"/>
                </a:cubicBezTo>
                <a:cubicBezTo>
                  <a:pt x="2920" y="324635"/>
                  <a:pt x="14509" y="234956"/>
                  <a:pt x="0" y="0"/>
                </a:cubicBezTo>
                <a:close/>
              </a:path>
            </a:pathLst>
          </a:custGeom>
          <a:ln>
            <a:solidFill>
              <a:schemeClr val="tx1"/>
            </a:solidFill>
            <a:extLst>
              <a:ext uri="{C807C97D-BFC1-408E-A445-0C87EB9F89A2}">
                <ask:lineSketchStyleProps xmlns:ask="http://schemas.microsoft.com/office/drawing/2018/sketchyshapes" sd="42867080">
                  <ask:type>
                    <ask:lineSketchFreehand/>
                  </ask:type>
                </ask:lineSketchStyleProps>
              </a:ext>
            </a:extLst>
          </a:ln>
        </p:spPr>
        <p:txBody>
          <a:bodyPr/>
          <a:lstStyle/>
          <a:p>
            <a:r>
              <a:rPr lang="ja-JP" altLang="en-US" dirty="0"/>
              <a:t>相関と回帰分析の違い</a:t>
            </a:r>
          </a:p>
        </p:txBody>
      </p:sp>
      <mc:AlternateContent xmlns:mc="http://schemas.openxmlformats.org/markup-compatibility/2006" xmlns:a14="http://schemas.microsoft.com/office/drawing/2010/main">
        <mc:Choice Requires="a14">
          <p:graphicFrame>
            <p:nvGraphicFramePr>
              <p:cNvPr id="11" name="表 10">
                <a:extLst>
                  <a:ext uri="{FF2B5EF4-FFF2-40B4-BE49-F238E27FC236}">
                    <a16:creationId xmlns:a16="http://schemas.microsoft.com/office/drawing/2014/main" id="{6C46DEE6-F6B0-DA3C-E3B3-BB63D7925D8C}"/>
                  </a:ext>
                </a:extLst>
              </p:cNvPr>
              <p:cNvGraphicFramePr>
                <a:graphicFrameLocks noGrp="1"/>
              </p:cNvGraphicFramePr>
              <p:nvPr>
                <p:extLst>
                  <p:ext uri="{D42A27DB-BD31-4B8C-83A1-F6EECF244321}">
                    <p14:modId xmlns:p14="http://schemas.microsoft.com/office/powerpoint/2010/main" val="688657249"/>
                  </p:ext>
                </p:extLst>
              </p:nvPr>
            </p:nvGraphicFramePr>
            <p:xfrm>
              <a:off x="449394" y="2024741"/>
              <a:ext cx="11225348" cy="3973845"/>
            </p:xfrm>
            <a:graphic>
              <a:graphicData uri="http://schemas.openxmlformats.org/drawingml/2006/table">
                <a:tbl>
                  <a:tblPr firstRow="1" bandRow="1">
                    <a:tableStyleId>{5C22544A-7EE6-4342-B048-85BDC9FD1C3A}</a:tableStyleId>
                  </a:tblPr>
                  <a:tblGrid>
                    <a:gridCol w="1894114">
                      <a:extLst>
                        <a:ext uri="{9D8B030D-6E8A-4147-A177-3AD203B41FA5}">
                          <a16:colId xmlns:a16="http://schemas.microsoft.com/office/drawing/2014/main" val="3403863980"/>
                        </a:ext>
                      </a:extLst>
                    </a:gridCol>
                    <a:gridCol w="4817429">
                      <a:extLst>
                        <a:ext uri="{9D8B030D-6E8A-4147-A177-3AD203B41FA5}">
                          <a16:colId xmlns:a16="http://schemas.microsoft.com/office/drawing/2014/main" val="369240537"/>
                        </a:ext>
                      </a:extLst>
                    </a:gridCol>
                    <a:gridCol w="4513805">
                      <a:extLst>
                        <a:ext uri="{9D8B030D-6E8A-4147-A177-3AD203B41FA5}">
                          <a16:colId xmlns:a16="http://schemas.microsoft.com/office/drawing/2014/main" val="189059914"/>
                        </a:ext>
                      </a:extLst>
                    </a:gridCol>
                  </a:tblGrid>
                  <a:tr h="868545">
                    <a:tc>
                      <a:txBody>
                        <a:bodyPr/>
                        <a:lstStyle/>
                        <a:p>
                          <a:pPr algn="ctr"/>
                          <a:endParaRPr kumimoji="1" lang="ja-JP" altLang="en-US" sz="3200" b="1">
                            <a:solidFill>
                              <a:schemeClr val="tx1"/>
                            </a:solidFill>
                          </a:endParaRPr>
                        </a:p>
                      </a:txBody>
                      <a:tcPr anchor="ctr"/>
                    </a:tc>
                    <a:tc>
                      <a:txBody>
                        <a:bodyPr/>
                        <a:lstStyle/>
                        <a:p>
                          <a:pPr algn="ctr"/>
                          <a:r>
                            <a:rPr kumimoji="1" lang="ja-JP" altLang="en-US" sz="3200" b="1" dirty="0">
                              <a:solidFill>
                                <a:schemeClr val="tx1"/>
                              </a:solidFill>
                            </a:rPr>
                            <a:t>相関</a:t>
                          </a:r>
                        </a:p>
                      </a:txBody>
                      <a:tcPr anchor="ctr"/>
                    </a:tc>
                    <a:tc>
                      <a:txBody>
                        <a:bodyPr/>
                        <a:lstStyle/>
                        <a:p>
                          <a:pPr algn="ctr"/>
                          <a:r>
                            <a:rPr kumimoji="1" lang="ja-JP" altLang="en-US" sz="3200" b="1" dirty="0">
                              <a:solidFill>
                                <a:schemeClr val="tx1"/>
                              </a:solidFill>
                            </a:rPr>
                            <a:t>回帰分析</a:t>
                          </a:r>
                        </a:p>
                      </a:txBody>
                      <a:tcPr anchor="ctr"/>
                    </a:tc>
                    <a:extLst>
                      <a:ext uri="{0D108BD9-81ED-4DB2-BD59-A6C34878D82A}">
                        <a16:rowId xmlns:a16="http://schemas.microsoft.com/office/drawing/2014/main" val="2103275062"/>
                      </a:ext>
                    </a:extLst>
                  </a:tr>
                  <a:tr h="1913845">
                    <a:tc>
                      <a:txBody>
                        <a:bodyPr/>
                        <a:lstStyle/>
                        <a:p>
                          <a:pPr algn="ctr"/>
                          <a:r>
                            <a:rPr kumimoji="1" lang="ja-JP" altLang="en-US" sz="3200" b="1" dirty="0">
                              <a:solidFill>
                                <a:schemeClr val="tx1"/>
                              </a:solidFill>
                            </a:rPr>
                            <a:t>目的</a:t>
                          </a:r>
                        </a:p>
                      </a:txBody>
                      <a:tcPr anchor="ctr"/>
                    </a:tc>
                    <a:tc>
                      <a:txBody>
                        <a:bodyPr/>
                        <a:lstStyle/>
                        <a:p>
                          <a:pPr algn="ctr"/>
                          <a:r>
                            <a:rPr lang="en-US" altLang="ja-JP" sz="3200" b="1" dirty="0">
                              <a:solidFill>
                                <a:schemeClr val="tx1"/>
                              </a:solidFill>
                            </a:rPr>
                            <a:t>2</a:t>
                          </a:r>
                          <a:r>
                            <a:rPr lang="ja-JP" altLang="en-US" sz="3200" b="1" dirty="0">
                              <a:solidFill>
                                <a:schemeClr val="tx1"/>
                              </a:solidFill>
                            </a:rPr>
                            <a:t>つの変数がどれくらい関係しているか調べる</a:t>
                          </a:r>
                          <a:endParaRPr kumimoji="1" lang="ja-JP" altLang="en-US" sz="3200" b="1" dirty="0">
                            <a:solidFill>
                              <a:schemeClr val="tx1"/>
                            </a:solidFill>
                          </a:endParaRPr>
                        </a:p>
                      </a:txBody>
                      <a:tcPr anchor="ctr"/>
                    </a:tc>
                    <a:tc>
                      <a:txBody>
                        <a:bodyPr/>
                        <a:lstStyle/>
                        <a:p>
                          <a:pPr algn="ctr"/>
                          <a:r>
                            <a:rPr lang="ja-JP" altLang="en-US" sz="3200" b="1" dirty="0">
                              <a:solidFill>
                                <a:schemeClr val="accent2"/>
                              </a:solidFill>
                            </a:rPr>
                            <a:t>一方の変数からもう一方を予測する</a:t>
                          </a:r>
                          <a:endParaRPr lang="en-US" altLang="ja-JP" sz="3200" b="1" dirty="0">
                            <a:solidFill>
                              <a:schemeClr val="accent2"/>
                            </a:solidFill>
                          </a:endParaRPr>
                        </a:p>
                        <a:p>
                          <a:pPr algn="ctr"/>
                          <a:r>
                            <a:rPr lang="ja-JP" altLang="en-US" sz="3200" b="1" dirty="0">
                              <a:solidFill>
                                <a:schemeClr val="accent2"/>
                              </a:solidFill>
                            </a:rPr>
                            <a:t>回帰式（</a:t>
                          </a:r>
                          <a14:m>
                            <m:oMath xmlns:m="http://schemas.openxmlformats.org/officeDocument/2006/math">
                              <m:r>
                                <a:rPr lang="ja-JP" altLang="en-US" sz="3200" b="1" i="1" kern="1200" smtClean="0">
                                  <a:solidFill>
                                    <a:schemeClr val="accent2"/>
                                  </a:solidFill>
                                  <a:latin typeface="Cambria Math" panose="02040503050406030204" pitchFamily="18" charset="0"/>
                                  <a:ea typeface="+mn-ea"/>
                                  <a:cs typeface="+mn-cs"/>
                                </a:rPr>
                                <m:t>𝒚</m:t>
                              </m:r>
                              <m:r>
                                <a:rPr lang="en-US" altLang="ja-JP" sz="3200" b="1" i="0" kern="1200" smtClean="0">
                                  <a:solidFill>
                                    <a:schemeClr val="accent2"/>
                                  </a:solidFill>
                                  <a:latin typeface="Cambria Math" panose="02040503050406030204" pitchFamily="18" charset="0"/>
                                  <a:ea typeface="+mn-ea"/>
                                  <a:cs typeface="+mn-cs"/>
                                </a:rPr>
                                <m:t>=</m:t>
                              </m:r>
                              <m:r>
                                <a:rPr lang="ja-JP" altLang="en-US" sz="3200" b="1" i="1" kern="1200" smtClean="0">
                                  <a:solidFill>
                                    <a:schemeClr val="accent2"/>
                                  </a:solidFill>
                                  <a:latin typeface="Cambria Math" panose="02040503050406030204" pitchFamily="18" charset="0"/>
                                  <a:ea typeface="+mn-ea"/>
                                  <a:cs typeface="+mn-cs"/>
                                </a:rPr>
                                <m:t>𝒂</m:t>
                              </m:r>
                              <m:r>
                                <a:rPr lang="en-US" altLang="ja-JP" sz="3200" b="1" i="0" kern="1200" smtClean="0">
                                  <a:solidFill>
                                    <a:schemeClr val="accent2"/>
                                  </a:solidFill>
                                  <a:latin typeface="Cambria Math" panose="02040503050406030204" pitchFamily="18" charset="0"/>
                                  <a:ea typeface="+mn-ea"/>
                                  <a:cs typeface="+mn-cs"/>
                                </a:rPr>
                                <m:t>+</m:t>
                              </m:r>
                              <m:r>
                                <a:rPr lang="ja-JP" altLang="en-US" sz="3200" b="1" i="1" kern="1200" smtClean="0">
                                  <a:solidFill>
                                    <a:schemeClr val="accent2"/>
                                  </a:solidFill>
                                  <a:latin typeface="Cambria Math" panose="02040503050406030204" pitchFamily="18" charset="0"/>
                                  <a:ea typeface="+mn-ea"/>
                                  <a:cs typeface="+mn-cs"/>
                                </a:rPr>
                                <m:t>𝒃𝒙</m:t>
                              </m:r>
                            </m:oMath>
                          </a14:m>
                          <a:r>
                            <a:rPr lang="ja-JP" altLang="en-US" sz="3200" b="1" dirty="0">
                              <a:solidFill>
                                <a:schemeClr val="accent2"/>
                              </a:solidFill>
                            </a:rPr>
                            <a:t>）</a:t>
                          </a:r>
                          <a:endParaRPr kumimoji="1" lang="ja-JP" altLang="en-US" sz="3200" b="1" dirty="0">
                            <a:solidFill>
                              <a:schemeClr val="accent2"/>
                            </a:solidFill>
                          </a:endParaRPr>
                        </a:p>
                      </a:txBody>
                      <a:tcPr anchor="ctr"/>
                    </a:tc>
                    <a:extLst>
                      <a:ext uri="{0D108BD9-81ED-4DB2-BD59-A6C34878D82A}">
                        <a16:rowId xmlns:a16="http://schemas.microsoft.com/office/drawing/2014/main" val="3309923318"/>
                      </a:ext>
                    </a:extLst>
                  </a:tr>
                  <a:tr h="1191455">
                    <a:tc>
                      <a:txBody>
                        <a:bodyPr/>
                        <a:lstStyle/>
                        <a:p>
                          <a:pPr algn="ctr"/>
                          <a:r>
                            <a:rPr kumimoji="1" lang="ja-JP" altLang="en-US" sz="3200" b="1" dirty="0">
                              <a:solidFill>
                                <a:schemeClr val="tx1"/>
                              </a:solidFill>
                            </a:rPr>
                            <a:t>使い方</a:t>
                          </a:r>
                        </a:p>
                      </a:txBody>
                      <a:tcPr anchor="ctr"/>
                    </a:tc>
                    <a:tc>
                      <a:txBody>
                        <a:bodyPr/>
                        <a:lstStyle/>
                        <a:p>
                          <a:pPr algn="ctr"/>
                          <a:r>
                            <a:rPr lang="ja-JP" altLang="en-US" sz="3200" b="1" dirty="0">
                              <a:solidFill>
                                <a:schemeClr val="tx1"/>
                              </a:solidFill>
                            </a:rPr>
                            <a:t>「気温とアイスの売上に関係があるか？」</a:t>
                          </a:r>
                          <a:endParaRPr kumimoji="1" lang="ja-JP" altLang="en-US" sz="3200" b="1" dirty="0">
                            <a:solidFill>
                              <a:schemeClr val="tx1"/>
                            </a:solidFill>
                          </a:endParaRPr>
                        </a:p>
                      </a:txBody>
                      <a:tcPr anchor="ctr"/>
                    </a:tc>
                    <a:tc>
                      <a:txBody>
                        <a:bodyPr/>
                        <a:lstStyle/>
                        <a:p>
                          <a:pPr algn="ctr"/>
                          <a:r>
                            <a:rPr lang="ja-JP" altLang="en-US" sz="3200" b="1" dirty="0">
                              <a:solidFill>
                                <a:schemeClr val="accent2"/>
                              </a:solidFill>
                            </a:rPr>
                            <a:t>「気温からアイスの売上を予測したい」</a:t>
                          </a:r>
                          <a:endParaRPr kumimoji="1" lang="ja-JP" altLang="en-US" sz="3200" b="1" dirty="0">
                            <a:solidFill>
                              <a:schemeClr val="accent2"/>
                            </a:solidFill>
                          </a:endParaRPr>
                        </a:p>
                      </a:txBody>
                      <a:tcPr anchor="ctr"/>
                    </a:tc>
                    <a:extLst>
                      <a:ext uri="{0D108BD9-81ED-4DB2-BD59-A6C34878D82A}">
                        <a16:rowId xmlns:a16="http://schemas.microsoft.com/office/drawing/2014/main" val="491886520"/>
                      </a:ext>
                    </a:extLst>
                  </a:tr>
                </a:tbl>
              </a:graphicData>
            </a:graphic>
          </p:graphicFrame>
        </mc:Choice>
        <mc:Fallback xmlns="">
          <p:graphicFrame>
            <p:nvGraphicFramePr>
              <p:cNvPr id="11" name="表 10">
                <a:extLst>
                  <a:ext uri="{FF2B5EF4-FFF2-40B4-BE49-F238E27FC236}">
                    <a16:creationId xmlns:a16="http://schemas.microsoft.com/office/drawing/2014/main" id="{6C46DEE6-F6B0-DA3C-E3B3-BB63D7925D8C}"/>
                  </a:ext>
                </a:extLst>
              </p:cNvPr>
              <p:cNvGraphicFramePr>
                <a:graphicFrameLocks noGrp="1"/>
              </p:cNvGraphicFramePr>
              <p:nvPr>
                <p:extLst>
                  <p:ext uri="{D42A27DB-BD31-4B8C-83A1-F6EECF244321}">
                    <p14:modId xmlns:p14="http://schemas.microsoft.com/office/powerpoint/2010/main" val="688657249"/>
                  </p:ext>
                </p:extLst>
              </p:nvPr>
            </p:nvGraphicFramePr>
            <p:xfrm>
              <a:off x="449394" y="2024741"/>
              <a:ext cx="11225348" cy="3973845"/>
            </p:xfrm>
            <a:graphic>
              <a:graphicData uri="http://schemas.openxmlformats.org/drawingml/2006/table">
                <a:tbl>
                  <a:tblPr firstRow="1" bandRow="1">
                    <a:tableStyleId>{5C22544A-7EE6-4342-B048-85BDC9FD1C3A}</a:tableStyleId>
                  </a:tblPr>
                  <a:tblGrid>
                    <a:gridCol w="1894114">
                      <a:extLst>
                        <a:ext uri="{9D8B030D-6E8A-4147-A177-3AD203B41FA5}">
                          <a16:colId xmlns:a16="http://schemas.microsoft.com/office/drawing/2014/main" val="3403863980"/>
                        </a:ext>
                      </a:extLst>
                    </a:gridCol>
                    <a:gridCol w="4817429">
                      <a:extLst>
                        <a:ext uri="{9D8B030D-6E8A-4147-A177-3AD203B41FA5}">
                          <a16:colId xmlns:a16="http://schemas.microsoft.com/office/drawing/2014/main" val="369240537"/>
                        </a:ext>
                      </a:extLst>
                    </a:gridCol>
                    <a:gridCol w="4513805">
                      <a:extLst>
                        <a:ext uri="{9D8B030D-6E8A-4147-A177-3AD203B41FA5}">
                          <a16:colId xmlns:a16="http://schemas.microsoft.com/office/drawing/2014/main" val="189059914"/>
                        </a:ext>
                      </a:extLst>
                    </a:gridCol>
                  </a:tblGrid>
                  <a:tr h="868545">
                    <a:tc>
                      <a:txBody>
                        <a:bodyPr/>
                        <a:lstStyle/>
                        <a:p>
                          <a:pPr algn="ctr"/>
                          <a:endParaRPr kumimoji="1" lang="ja-JP" altLang="en-US" sz="3200" b="1">
                            <a:solidFill>
                              <a:schemeClr val="tx1"/>
                            </a:solidFill>
                          </a:endParaRPr>
                        </a:p>
                      </a:txBody>
                      <a:tcPr anchor="ctr"/>
                    </a:tc>
                    <a:tc>
                      <a:txBody>
                        <a:bodyPr/>
                        <a:lstStyle/>
                        <a:p>
                          <a:pPr algn="ctr"/>
                          <a:r>
                            <a:rPr kumimoji="1" lang="ja-JP" altLang="en-US" sz="3200" b="1" dirty="0">
                              <a:solidFill>
                                <a:schemeClr val="tx1"/>
                              </a:solidFill>
                            </a:rPr>
                            <a:t>相関</a:t>
                          </a:r>
                        </a:p>
                      </a:txBody>
                      <a:tcPr anchor="ctr"/>
                    </a:tc>
                    <a:tc>
                      <a:txBody>
                        <a:bodyPr/>
                        <a:lstStyle/>
                        <a:p>
                          <a:pPr algn="ctr"/>
                          <a:r>
                            <a:rPr kumimoji="1" lang="ja-JP" altLang="en-US" sz="3200" b="1" dirty="0">
                              <a:solidFill>
                                <a:schemeClr val="tx1"/>
                              </a:solidFill>
                            </a:rPr>
                            <a:t>回帰分析</a:t>
                          </a:r>
                        </a:p>
                      </a:txBody>
                      <a:tcPr anchor="ctr"/>
                    </a:tc>
                    <a:extLst>
                      <a:ext uri="{0D108BD9-81ED-4DB2-BD59-A6C34878D82A}">
                        <a16:rowId xmlns:a16="http://schemas.microsoft.com/office/drawing/2014/main" val="2103275062"/>
                      </a:ext>
                    </a:extLst>
                  </a:tr>
                  <a:tr h="1913845">
                    <a:tc>
                      <a:txBody>
                        <a:bodyPr/>
                        <a:lstStyle/>
                        <a:p>
                          <a:pPr algn="ctr"/>
                          <a:r>
                            <a:rPr kumimoji="1" lang="ja-JP" altLang="en-US" sz="3200" b="1" dirty="0">
                              <a:solidFill>
                                <a:schemeClr val="tx1"/>
                              </a:solidFill>
                            </a:rPr>
                            <a:t>目的</a:t>
                          </a:r>
                        </a:p>
                      </a:txBody>
                      <a:tcPr anchor="ctr"/>
                    </a:tc>
                    <a:tc>
                      <a:txBody>
                        <a:bodyPr/>
                        <a:lstStyle/>
                        <a:p>
                          <a:pPr algn="ctr"/>
                          <a:r>
                            <a:rPr lang="en-US" altLang="ja-JP" sz="3200" b="1" dirty="0">
                              <a:solidFill>
                                <a:schemeClr val="tx1"/>
                              </a:solidFill>
                            </a:rPr>
                            <a:t>2</a:t>
                          </a:r>
                          <a:r>
                            <a:rPr lang="ja-JP" altLang="en-US" sz="3200" b="1" dirty="0">
                              <a:solidFill>
                                <a:schemeClr val="tx1"/>
                              </a:solidFill>
                            </a:rPr>
                            <a:t>つの変数がどれくらい関係しているか調べる</a:t>
                          </a:r>
                          <a:endParaRPr kumimoji="1" lang="ja-JP" altLang="en-US" sz="3200" b="1" dirty="0">
                            <a:solidFill>
                              <a:schemeClr val="tx1"/>
                            </a:solidFill>
                          </a:endParaRPr>
                        </a:p>
                      </a:txBody>
                      <a:tcPr anchor="ctr"/>
                    </a:tc>
                    <a:tc>
                      <a:txBody>
                        <a:bodyPr/>
                        <a:lstStyle/>
                        <a:p>
                          <a:endParaRPr lang="ja-JP"/>
                        </a:p>
                      </a:txBody>
                      <a:tcPr anchor="ctr">
                        <a:blipFill>
                          <a:blip r:embed="rId2"/>
                          <a:stretch>
                            <a:fillRect l="-148853" t="-45860" r="-540" b="-67516"/>
                          </a:stretch>
                        </a:blipFill>
                      </a:tcPr>
                    </a:tc>
                    <a:extLst>
                      <a:ext uri="{0D108BD9-81ED-4DB2-BD59-A6C34878D82A}">
                        <a16:rowId xmlns:a16="http://schemas.microsoft.com/office/drawing/2014/main" val="3309923318"/>
                      </a:ext>
                    </a:extLst>
                  </a:tr>
                  <a:tr h="1191455">
                    <a:tc>
                      <a:txBody>
                        <a:bodyPr/>
                        <a:lstStyle/>
                        <a:p>
                          <a:pPr algn="ctr"/>
                          <a:r>
                            <a:rPr kumimoji="1" lang="ja-JP" altLang="en-US" sz="3200" b="1" dirty="0">
                              <a:solidFill>
                                <a:schemeClr val="tx1"/>
                              </a:solidFill>
                            </a:rPr>
                            <a:t>使い方</a:t>
                          </a:r>
                        </a:p>
                      </a:txBody>
                      <a:tcPr anchor="ctr"/>
                    </a:tc>
                    <a:tc>
                      <a:txBody>
                        <a:bodyPr/>
                        <a:lstStyle/>
                        <a:p>
                          <a:pPr algn="ctr"/>
                          <a:r>
                            <a:rPr lang="ja-JP" altLang="en-US" sz="3200" b="1" dirty="0">
                              <a:solidFill>
                                <a:schemeClr val="tx1"/>
                              </a:solidFill>
                            </a:rPr>
                            <a:t>「気温とアイスの売上に関係があるか？」</a:t>
                          </a:r>
                          <a:endParaRPr kumimoji="1" lang="ja-JP" altLang="en-US" sz="3200" b="1" dirty="0">
                            <a:solidFill>
                              <a:schemeClr val="tx1"/>
                            </a:solidFill>
                          </a:endParaRPr>
                        </a:p>
                      </a:txBody>
                      <a:tcPr anchor="ctr"/>
                    </a:tc>
                    <a:tc>
                      <a:txBody>
                        <a:bodyPr/>
                        <a:lstStyle/>
                        <a:p>
                          <a:pPr algn="ctr"/>
                          <a:r>
                            <a:rPr lang="ja-JP" altLang="en-US" sz="3200" b="1" dirty="0">
                              <a:solidFill>
                                <a:schemeClr val="accent2"/>
                              </a:solidFill>
                            </a:rPr>
                            <a:t>「気温からアイスの売上を予測したい」</a:t>
                          </a:r>
                          <a:endParaRPr kumimoji="1" lang="ja-JP" altLang="en-US" sz="3200" b="1" dirty="0">
                            <a:solidFill>
                              <a:schemeClr val="accent2"/>
                            </a:solidFill>
                          </a:endParaRPr>
                        </a:p>
                      </a:txBody>
                      <a:tcPr anchor="ctr"/>
                    </a:tc>
                    <a:extLst>
                      <a:ext uri="{0D108BD9-81ED-4DB2-BD59-A6C34878D82A}">
                        <a16:rowId xmlns:a16="http://schemas.microsoft.com/office/drawing/2014/main" val="491886520"/>
                      </a:ext>
                    </a:extLst>
                  </a:tr>
                </a:tbl>
              </a:graphicData>
            </a:graphic>
          </p:graphicFrame>
        </mc:Fallback>
      </mc:AlternateContent>
    </p:spTree>
    <p:extLst>
      <p:ext uri="{BB962C8B-B14F-4D97-AF65-F5344CB8AC3E}">
        <p14:creationId xmlns:p14="http://schemas.microsoft.com/office/powerpoint/2010/main" val="27639326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5342FD-7DF0-483F-5D7E-05955090E1CD}"/>
              </a:ext>
            </a:extLst>
          </p:cNvPr>
          <p:cNvSpPr>
            <a:spLocks noGrp="1"/>
          </p:cNvSpPr>
          <p:nvPr>
            <p:ph type="title"/>
          </p:nvPr>
        </p:nvSpPr>
        <p:spPr>
          <a:xfrm>
            <a:off x="792726" y="594778"/>
            <a:ext cx="10058400" cy="1613583"/>
          </a:xfrm>
        </p:spPr>
        <p:txBody>
          <a:bodyPr/>
          <a:lstStyle/>
          <a:p>
            <a:r>
              <a:rPr kumimoji="1" lang="ja-JP" altLang="en-US" dirty="0"/>
              <a:t>予想できるといっても、、、</a:t>
            </a:r>
            <a:br>
              <a:rPr kumimoji="1" lang="en-US" altLang="ja-JP" dirty="0"/>
            </a:br>
            <a:r>
              <a:rPr kumimoji="1" lang="en-US" altLang="ja-JP" dirty="0"/>
              <a:t>2</a:t>
            </a:r>
            <a:r>
              <a:rPr kumimoji="1" lang="ja-JP" altLang="en-US" dirty="0"/>
              <a:t>つの回帰式は同じですが、、、</a:t>
            </a:r>
          </a:p>
        </p:txBody>
      </p:sp>
      <p:pic>
        <p:nvPicPr>
          <p:cNvPr id="2050" name="Picture 2">
            <a:extLst>
              <a:ext uri="{FF2B5EF4-FFF2-40B4-BE49-F238E27FC236}">
                <a16:creationId xmlns:a16="http://schemas.microsoft.com/office/drawing/2014/main" id="{47EB9B84-F57C-FEE0-5EB0-E3C9CC0C52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508"/>
          <a:stretch>
            <a:fillRect/>
          </a:stretch>
        </p:blipFill>
        <p:spPr bwMode="auto">
          <a:xfrm>
            <a:off x="480265" y="2442014"/>
            <a:ext cx="5581229" cy="40364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3C28E7B9-6B4F-99C7-7754-4587BF9DE4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048"/>
          <a:stretch>
            <a:fillRect/>
          </a:stretch>
        </p:blipFill>
        <p:spPr bwMode="auto">
          <a:xfrm>
            <a:off x="6183056" y="2442014"/>
            <a:ext cx="5545932" cy="403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3785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07F5FE-129F-59FF-3AAE-493AF3360A5F}"/>
              </a:ext>
            </a:extLst>
          </p:cNvPr>
          <p:cNvSpPr>
            <a:spLocks noGrp="1"/>
          </p:cNvSpPr>
          <p:nvPr>
            <p:ph type="title"/>
          </p:nvPr>
        </p:nvSpPr>
        <p:spPr>
          <a:xfrm>
            <a:off x="744416" y="677260"/>
            <a:ext cx="11125200" cy="1371600"/>
          </a:xfrm>
          <a:custGeom>
            <a:avLst/>
            <a:gdLst>
              <a:gd name="connsiteX0" fmla="*/ 0 w 11125200"/>
              <a:gd name="connsiteY0" fmla="*/ 0 h 1371600"/>
              <a:gd name="connsiteX1" fmla="*/ 695325 w 11125200"/>
              <a:gd name="connsiteY1" fmla="*/ 0 h 1371600"/>
              <a:gd name="connsiteX2" fmla="*/ 1056894 w 11125200"/>
              <a:gd name="connsiteY2" fmla="*/ 0 h 1371600"/>
              <a:gd name="connsiteX3" fmla="*/ 1529715 w 11125200"/>
              <a:gd name="connsiteY3" fmla="*/ 0 h 1371600"/>
              <a:gd name="connsiteX4" fmla="*/ 2002536 w 11125200"/>
              <a:gd name="connsiteY4" fmla="*/ 0 h 1371600"/>
              <a:gd name="connsiteX5" fmla="*/ 2809113 w 11125200"/>
              <a:gd name="connsiteY5" fmla="*/ 0 h 1371600"/>
              <a:gd name="connsiteX6" fmla="*/ 3504438 w 11125200"/>
              <a:gd name="connsiteY6" fmla="*/ 0 h 1371600"/>
              <a:gd name="connsiteX7" fmla="*/ 4088511 w 11125200"/>
              <a:gd name="connsiteY7" fmla="*/ 0 h 1371600"/>
              <a:gd name="connsiteX8" fmla="*/ 5006340 w 11125200"/>
              <a:gd name="connsiteY8" fmla="*/ 0 h 1371600"/>
              <a:gd name="connsiteX9" fmla="*/ 5701665 w 11125200"/>
              <a:gd name="connsiteY9" fmla="*/ 0 h 1371600"/>
              <a:gd name="connsiteX10" fmla="*/ 6285738 w 11125200"/>
              <a:gd name="connsiteY10" fmla="*/ 0 h 1371600"/>
              <a:gd name="connsiteX11" fmla="*/ 6758559 w 11125200"/>
              <a:gd name="connsiteY11" fmla="*/ 0 h 1371600"/>
              <a:gd name="connsiteX12" fmla="*/ 7676388 w 11125200"/>
              <a:gd name="connsiteY12" fmla="*/ 0 h 1371600"/>
              <a:gd name="connsiteX13" fmla="*/ 8037957 w 11125200"/>
              <a:gd name="connsiteY13" fmla="*/ 0 h 1371600"/>
              <a:gd name="connsiteX14" fmla="*/ 8510778 w 11125200"/>
              <a:gd name="connsiteY14" fmla="*/ 0 h 1371600"/>
              <a:gd name="connsiteX15" fmla="*/ 8983599 w 11125200"/>
              <a:gd name="connsiteY15" fmla="*/ 0 h 1371600"/>
              <a:gd name="connsiteX16" fmla="*/ 9345168 w 11125200"/>
              <a:gd name="connsiteY16" fmla="*/ 0 h 1371600"/>
              <a:gd name="connsiteX17" fmla="*/ 10262997 w 11125200"/>
              <a:gd name="connsiteY17" fmla="*/ 0 h 1371600"/>
              <a:gd name="connsiteX18" fmla="*/ 11125200 w 11125200"/>
              <a:gd name="connsiteY18" fmla="*/ 0 h 1371600"/>
              <a:gd name="connsiteX19" fmla="*/ 11125200 w 11125200"/>
              <a:gd name="connsiteY19" fmla="*/ 644652 h 1371600"/>
              <a:gd name="connsiteX20" fmla="*/ 11125200 w 11125200"/>
              <a:gd name="connsiteY20" fmla="*/ 1371600 h 1371600"/>
              <a:gd name="connsiteX21" fmla="*/ 10763631 w 11125200"/>
              <a:gd name="connsiteY21" fmla="*/ 1371600 h 1371600"/>
              <a:gd name="connsiteX22" fmla="*/ 9957054 w 11125200"/>
              <a:gd name="connsiteY22" fmla="*/ 1371600 h 1371600"/>
              <a:gd name="connsiteX23" fmla="*/ 9484233 w 11125200"/>
              <a:gd name="connsiteY23" fmla="*/ 1371600 h 1371600"/>
              <a:gd name="connsiteX24" fmla="*/ 8677656 w 11125200"/>
              <a:gd name="connsiteY24" fmla="*/ 1371600 h 1371600"/>
              <a:gd name="connsiteX25" fmla="*/ 8204835 w 11125200"/>
              <a:gd name="connsiteY25" fmla="*/ 1371600 h 1371600"/>
              <a:gd name="connsiteX26" fmla="*/ 7287006 w 11125200"/>
              <a:gd name="connsiteY26" fmla="*/ 1371600 h 1371600"/>
              <a:gd name="connsiteX27" fmla="*/ 6814185 w 11125200"/>
              <a:gd name="connsiteY27" fmla="*/ 1371600 h 1371600"/>
              <a:gd name="connsiteX28" fmla="*/ 6230112 w 11125200"/>
              <a:gd name="connsiteY28" fmla="*/ 1371600 h 1371600"/>
              <a:gd name="connsiteX29" fmla="*/ 5646039 w 11125200"/>
              <a:gd name="connsiteY29" fmla="*/ 1371600 h 1371600"/>
              <a:gd name="connsiteX30" fmla="*/ 5284470 w 11125200"/>
              <a:gd name="connsiteY30" fmla="*/ 1371600 h 1371600"/>
              <a:gd name="connsiteX31" fmla="*/ 4700397 w 11125200"/>
              <a:gd name="connsiteY31" fmla="*/ 1371600 h 1371600"/>
              <a:gd name="connsiteX32" fmla="*/ 4227576 w 11125200"/>
              <a:gd name="connsiteY32" fmla="*/ 1371600 h 1371600"/>
              <a:gd name="connsiteX33" fmla="*/ 3866007 w 11125200"/>
              <a:gd name="connsiteY33" fmla="*/ 1371600 h 1371600"/>
              <a:gd name="connsiteX34" fmla="*/ 3281934 w 11125200"/>
              <a:gd name="connsiteY34" fmla="*/ 1371600 h 1371600"/>
              <a:gd name="connsiteX35" fmla="*/ 2697861 w 11125200"/>
              <a:gd name="connsiteY35" fmla="*/ 1371600 h 1371600"/>
              <a:gd name="connsiteX36" fmla="*/ 2002536 w 11125200"/>
              <a:gd name="connsiteY36" fmla="*/ 1371600 h 1371600"/>
              <a:gd name="connsiteX37" fmla="*/ 1307211 w 11125200"/>
              <a:gd name="connsiteY37" fmla="*/ 1371600 h 1371600"/>
              <a:gd name="connsiteX38" fmla="*/ 611886 w 11125200"/>
              <a:gd name="connsiteY38" fmla="*/ 1371600 h 1371600"/>
              <a:gd name="connsiteX39" fmla="*/ 0 w 11125200"/>
              <a:gd name="connsiteY39" fmla="*/ 1371600 h 1371600"/>
              <a:gd name="connsiteX40" fmla="*/ 0 w 11125200"/>
              <a:gd name="connsiteY40" fmla="*/ 713232 h 1371600"/>
              <a:gd name="connsiteX41" fmla="*/ 0 w 11125200"/>
              <a:gd name="connsiteY41"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125200" h="1371600" fill="none" extrusionOk="0">
                <a:moveTo>
                  <a:pt x="0" y="0"/>
                </a:moveTo>
                <a:cubicBezTo>
                  <a:pt x="325124" y="23346"/>
                  <a:pt x="514923" y="31468"/>
                  <a:pt x="695325" y="0"/>
                </a:cubicBezTo>
                <a:cubicBezTo>
                  <a:pt x="875727" y="-31468"/>
                  <a:pt x="966102" y="-260"/>
                  <a:pt x="1056894" y="0"/>
                </a:cubicBezTo>
                <a:cubicBezTo>
                  <a:pt x="1147686" y="260"/>
                  <a:pt x="1423938" y="5225"/>
                  <a:pt x="1529715" y="0"/>
                </a:cubicBezTo>
                <a:cubicBezTo>
                  <a:pt x="1635492" y="-5225"/>
                  <a:pt x="1800564" y="-10165"/>
                  <a:pt x="2002536" y="0"/>
                </a:cubicBezTo>
                <a:cubicBezTo>
                  <a:pt x="2204508" y="10165"/>
                  <a:pt x="2468553" y="1373"/>
                  <a:pt x="2809113" y="0"/>
                </a:cubicBezTo>
                <a:cubicBezTo>
                  <a:pt x="3149673" y="-1373"/>
                  <a:pt x="3241632" y="-15884"/>
                  <a:pt x="3504438" y="0"/>
                </a:cubicBezTo>
                <a:cubicBezTo>
                  <a:pt x="3767244" y="15884"/>
                  <a:pt x="3934547" y="-19049"/>
                  <a:pt x="4088511" y="0"/>
                </a:cubicBezTo>
                <a:cubicBezTo>
                  <a:pt x="4242475" y="19049"/>
                  <a:pt x="4663130" y="-18214"/>
                  <a:pt x="5006340" y="0"/>
                </a:cubicBezTo>
                <a:cubicBezTo>
                  <a:pt x="5349550" y="18214"/>
                  <a:pt x="5375627" y="-18424"/>
                  <a:pt x="5701665" y="0"/>
                </a:cubicBezTo>
                <a:cubicBezTo>
                  <a:pt x="6027703" y="18424"/>
                  <a:pt x="6038893" y="21394"/>
                  <a:pt x="6285738" y="0"/>
                </a:cubicBezTo>
                <a:cubicBezTo>
                  <a:pt x="6532583" y="-21394"/>
                  <a:pt x="6615276" y="3680"/>
                  <a:pt x="6758559" y="0"/>
                </a:cubicBezTo>
                <a:cubicBezTo>
                  <a:pt x="6901842" y="-3680"/>
                  <a:pt x="7337371" y="-5299"/>
                  <a:pt x="7676388" y="0"/>
                </a:cubicBezTo>
                <a:cubicBezTo>
                  <a:pt x="8015405" y="5299"/>
                  <a:pt x="7873072" y="3293"/>
                  <a:pt x="8037957" y="0"/>
                </a:cubicBezTo>
                <a:cubicBezTo>
                  <a:pt x="8202842" y="-3293"/>
                  <a:pt x="8376319" y="6256"/>
                  <a:pt x="8510778" y="0"/>
                </a:cubicBezTo>
                <a:cubicBezTo>
                  <a:pt x="8645237" y="-6256"/>
                  <a:pt x="8790703" y="-17827"/>
                  <a:pt x="8983599" y="0"/>
                </a:cubicBezTo>
                <a:cubicBezTo>
                  <a:pt x="9176495" y="17827"/>
                  <a:pt x="9220161" y="13560"/>
                  <a:pt x="9345168" y="0"/>
                </a:cubicBezTo>
                <a:cubicBezTo>
                  <a:pt x="9470175" y="-13560"/>
                  <a:pt x="9937729" y="-15282"/>
                  <a:pt x="10262997" y="0"/>
                </a:cubicBezTo>
                <a:cubicBezTo>
                  <a:pt x="10588265" y="15282"/>
                  <a:pt x="10737768" y="7692"/>
                  <a:pt x="11125200" y="0"/>
                </a:cubicBezTo>
                <a:cubicBezTo>
                  <a:pt x="11136380" y="180675"/>
                  <a:pt x="11143681" y="511453"/>
                  <a:pt x="11125200" y="644652"/>
                </a:cubicBezTo>
                <a:cubicBezTo>
                  <a:pt x="11106719" y="777851"/>
                  <a:pt x="11124438" y="1209774"/>
                  <a:pt x="11125200" y="1371600"/>
                </a:cubicBezTo>
                <a:cubicBezTo>
                  <a:pt x="10980003" y="1354970"/>
                  <a:pt x="10878346" y="1353525"/>
                  <a:pt x="10763631" y="1371600"/>
                </a:cubicBezTo>
                <a:cubicBezTo>
                  <a:pt x="10648916" y="1389675"/>
                  <a:pt x="10300890" y="1391892"/>
                  <a:pt x="9957054" y="1371600"/>
                </a:cubicBezTo>
                <a:cubicBezTo>
                  <a:pt x="9613218" y="1351308"/>
                  <a:pt x="9657408" y="1390309"/>
                  <a:pt x="9484233" y="1371600"/>
                </a:cubicBezTo>
                <a:cubicBezTo>
                  <a:pt x="9311058" y="1352891"/>
                  <a:pt x="9051102" y="1346914"/>
                  <a:pt x="8677656" y="1371600"/>
                </a:cubicBezTo>
                <a:cubicBezTo>
                  <a:pt x="8304210" y="1396286"/>
                  <a:pt x="8396710" y="1359553"/>
                  <a:pt x="8204835" y="1371600"/>
                </a:cubicBezTo>
                <a:cubicBezTo>
                  <a:pt x="8012960" y="1383647"/>
                  <a:pt x="7744232" y="1359162"/>
                  <a:pt x="7287006" y="1371600"/>
                </a:cubicBezTo>
                <a:cubicBezTo>
                  <a:pt x="6829780" y="1384038"/>
                  <a:pt x="6996150" y="1377925"/>
                  <a:pt x="6814185" y="1371600"/>
                </a:cubicBezTo>
                <a:cubicBezTo>
                  <a:pt x="6632220" y="1365275"/>
                  <a:pt x="6462015" y="1398667"/>
                  <a:pt x="6230112" y="1371600"/>
                </a:cubicBezTo>
                <a:cubicBezTo>
                  <a:pt x="5998209" y="1344533"/>
                  <a:pt x="5840940" y="1372957"/>
                  <a:pt x="5646039" y="1371600"/>
                </a:cubicBezTo>
                <a:cubicBezTo>
                  <a:pt x="5451138" y="1370243"/>
                  <a:pt x="5393865" y="1380191"/>
                  <a:pt x="5284470" y="1371600"/>
                </a:cubicBezTo>
                <a:cubicBezTo>
                  <a:pt x="5175075" y="1363009"/>
                  <a:pt x="4927177" y="1356308"/>
                  <a:pt x="4700397" y="1371600"/>
                </a:cubicBezTo>
                <a:cubicBezTo>
                  <a:pt x="4473617" y="1386892"/>
                  <a:pt x="4322454" y="1389058"/>
                  <a:pt x="4227576" y="1371600"/>
                </a:cubicBezTo>
                <a:cubicBezTo>
                  <a:pt x="4132698" y="1354142"/>
                  <a:pt x="4005111" y="1354925"/>
                  <a:pt x="3866007" y="1371600"/>
                </a:cubicBezTo>
                <a:cubicBezTo>
                  <a:pt x="3726903" y="1388275"/>
                  <a:pt x="3488469" y="1384664"/>
                  <a:pt x="3281934" y="1371600"/>
                </a:cubicBezTo>
                <a:cubicBezTo>
                  <a:pt x="3075399" y="1358536"/>
                  <a:pt x="2904161" y="1343276"/>
                  <a:pt x="2697861" y="1371600"/>
                </a:cubicBezTo>
                <a:cubicBezTo>
                  <a:pt x="2491561" y="1399924"/>
                  <a:pt x="2260267" y="1337119"/>
                  <a:pt x="2002536" y="1371600"/>
                </a:cubicBezTo>
                <a:cubicBezTo>
                  <a:pt x="1744806" y="1406081"/>
                  <a:pt x="1616334" y="1382745"/>
                  <a:pt x="1307211" y="1371600"/>
                </a:cubicBezTo>
                <a:cubicBezTo>
                  <a:pt x="998088" y="1360455"/>
                  <a:pt x="757951" y="1337221"/>
                  <a:pt x="611886" y="1371600"/>
                </a:cubicBezTo>
                <a:cubicBezTo>
                  <a:pt x="465822" y="1405979"/>
                  <a:pt x="223508" y="1365693"/>
                  <a:pt x="0" y="1371600"/>
                </a:cubicBezTo>
                <a:cubicBezTo>
                  <a:pt x="32035" y="1204572"/>
                  <a:pt x="1444" y="991066"/>
                  <a:pt x="0" y="713232"/>
                </a:cubicBezTo>
                <a:cubicBezTo>
                  <a:pt x="-1444" y="435398"/>
                  <a:pt x="16105" y="180494"/>
                  <a:pt x="0" y="0"/>
                </a:cubicBezTo>
                <a:close/>
              </a:path>
              <a:path w="11125200" h="1371600" stroke="0" extrusionOk="0">
                <a:moveTo>
                  <a:pt x="0" y="0"/>
                </a:moveTo>
                <a:cubicBezTo>
                  <a:pt x="397349" y="-73"/>
                  <a:pt x="493452" y="-38742"/>
                  <a:pt x="806577" y="0"/>
                </a:cubicBezTo>
                <a:cubicBezTo>
                  <a:pt x="1119702" y="38742"/>
                  <a:pt x="1194864" y="27816"/>
                  <a:pt x="1390650" y="0"/>
                </a:cubicBezTo>
                <a:cubicBezTo>
                  <a:pt x="1586436" y="-27816"/>
                  <a:pt x="1786164" y="26441"/>
                  <a:pt x="1974723" y="0"/>
                </a:cubicBezTo>
                <a:cubicBezTo>
                  <a:pt x="2163282" y="-26441"/>
                  <a:pt x="2376400" y="28440"/>
                  <a:pt x="2670048" y="0"/>
                </a:cubicBezTo>
                <a:cubicBezTo>
                  <a:pt x="2963697" y="-28440"/>
                  <a:pt x="2931500" y="-18123"/>
                  <a:pt x="3142869" y="0"/>
                </a:cubicBezTo>
                <a:cubicBezTo>
                  <a:pt x="3354238" y="18123"/>
                  <a:pt x="3401186" y="-4000"/>
                  <a:pt x="3615690" y="0"/>
                </a:cubicBezTo>
                <a:cubicBezTo>
                  <a:pt x="3830194" y="4000"/>
                  <a:pt x="4127357" y="35178"/>
                  <a:pt x="4533519" y="0"/>
                </a:cubicBezTo>
                <a:cubicBezTo>
                  <a:pt x="4939681" y="-35178"/>
                  <a:pt x="4996472" y="2592"/>
                  <a:pt x="5117592" y="0"/>
                </a:cubicBezTo>
                <a:cubicBezTo>
                  <a:pt x="5238712" y="-2592"/>
                  <a:pt x="5322543" y="7454"/>
                  <a:pt x="5479161" y="0"/>
                </a:cubicBezTo>
                <a:cubicBezTo>
                  <a:pt x="5635779" y="-7454"/>
                  <a:pt x="5859002" y="-13339"/>
                  <a:pt x="6174486" y="0"/>
                </a:cubicBezTo>
                <a:cubicBezTo>
                  <a:pt x="6489971" y="13339"/>
                  <a:pt x="6574781" y="24788"/>
                  <a:pt x="6869811" y="0"/>
                </a:cubicBezTo>
                <a:cubicBezTo>
                  <a:pt x="7164842" y="-24788"/>
                  <a:pt x="7417763" y="-29036"/>
                  <a:pt x="7676388" y="0"/>
                </a:cubicBezTo>
                <a:cubicBezTo>
                  <a:pt x="7935013" y="29036"/>
                  <a:pt x="8268938" y="13175"/>
                  <a:pt x="8482965" y="0"/>
                </a:cubicBezTo>
                <a:cubicBezTo>
                  <a:pt x="8696992" y="-13175"/>
                  <a:pt x="9036048" y="-25969"/>
                  <a:pt x="9178290" y="0"/>
                </a:cubicBezTo>
                <a:cubicBezTo>
                  <a:pt x="9320532" y="25969"/>
                  <a:pt x="9708154" y="4957"/>
                  <a:pt x="9984867" y="0"/>
                </a:cubicBezTo>
                <a:cubicBezTo>
                  <a:pt x="10261580" y="-4957"/>
                  <a:pt x="10882364" y="12533"/>
                  <a:pt x="11125200" y="0"/>
                </a:cubicBezTo>
                <a:cubicBezTo>
                  <a:pt x="11095056" y="182096"/>
                  <a:pt x="11120725" y="525539"/>
                  <a:pt x="11125200" y="672084"/>
                </a:cubicBezTo>
                <a:cubicBezTo>
                  <a:pt x="11129675" y="818629"/>
                  <a:pt x="11130460" y="1032523"/>
                  <a:pt x="11125200" y="1371600"/>
                </a:cubicBezTo>
                <a:cubicBezTo>
                  <a:pt x="10928019" y="1362500"/>
                  <a:pt x="10766943" y="1394363"/>
                  <a:pt x="10541127" y="1371600"/>
                </a:cubicBezTo>
                <a:cubicBezTo>
                  <a:pt x="10315311" y="1348837"/>
                  <a:pt x="10059454" y="1402225"/>
                  <a:pt x="9845802" y="1371600"/>
                </a:cubicBezTo>
                <a:cubicBezTo>
                  <a:pt x="9632151" y="1340975"/>
                  <a:pt x="9372926" y="1337735"/>
                  <a:pt x="8927973" y="1371600"/>
                </a:cubicBezTo>
                <a:cubicBezTo>
                  <a:pt x="8483020" y="1405465"/>
                  <a:pt x="8584101" y="1356329"/>
                  <a:pt x="8455152" y="1371600"/>
                </a:cubicBezTo>
                <a:cubicBezTo>
                  <a:pt x="8326203" y="1386871"/>
                  <a:pt x="7995500" y="1387724"/>
                  <a:pt x="7871079" y="1371600"/>
                </a:cubicBezTo>
                <a:cubicBezTo>
                  <a:pt x="7746658" y="1355476"/>
                  <a:pt x="7353125" y="1347423"/>
                  <a:pt x="7175754" y="1371600"/>
                </a:cubicBezTo>
                <a:cubicBezTo>
                  <a:pt x="6998384" y="1395777"/>
                  <a:pt x="6511256" y="1337442"/>
                  <a:pt x="6257925" y="1371600"/>
                </a:cubicBezTo>
                <a:cubicBezTo>
                  <a:pt x="6004594" y="1405758"/>
                  <a:pt x="5780174" y="1349261"/>
                  <a:pt x="5451348" y="1371600"/>
                </a:cubicBezTo>
                <a:cubicBezTo>
                  <a:pt x="5122522" y="1393939"/>
                  <a:pt x="5041657" y="1361213"/>
                  <a:pt x="4756023" y="1371600"/>
                </a:cubicBezTo>
                <a:cubicBezTo>
                  <a:pt x="4470389" y="1381987"/>
                  <a:pt x="4401070" y="1381243"/>
                  <a:pt x="4171950" y="1371600"/>
                </a:cubicBezTo>
                <a:cubicBezTo>
                  <a:pt x="3942830" y="1361957"/>
                  <a:pt x="3802488" y="1361240"/>
                  <a:pt x="3587877" y="1371600"/>
                </a:cubicBezTo>
                <a:cubicBezTo>
                  <a:pt x="3373266" y="1381960"/>
                  <a:pt x="3177625" y="1385089"/>
                  <a:pt x="3003804" y="1371600"/>
                </a:cubicBezTo>
                <a:cubicBezTo>
                  <a:pt x="2829983" y="1358111"/>
                  <a:pt x="2727132" y="1367621"/>
                  <a:pt x="2530983" y="1371600"/>
                </a:cubicBezTo>
                <a:cubicBezTo>
                  <a:pt x="2334834" y="1375579"/>
                  <a:pt x="2119858" y="1386743"/>
                  <a:pt x="1946910" y="1371600"/>
                </a:cubicBezTo>
                <a:cubicBezTo>
                  <a:pt x="1773962" y="1356457"/>
                  <a:pt x="1306964" y="1395963"/>
                  <a:pt x="1140333" y="1371600"/>
                </a:cubicBezTo>
                <a:cubicBezTo>
                  <a:pt x="973702" y="1347237"/>
                  <a:pt x="921545" y="1368552"/>
                  <a:pt x="778764" y="1371600"/>
                </a:cubicBezTo>
                <a:cubicBezTo>
                  <a:pt x="635983" y="1374648"/>
                  <a:pt x="164541" y="1382446"/>
                  <a:pt x="0" y="1371600"/>
                </a:cubicBezTo>
                <a:cubicBezTo>
                  <a:pt x="31517" y="1123989"/>
                  <a:pt x="8449" y="1034130"/>
                  <a:pt x="0" y="713232"/>
                </a:cubicBezTo>
                <a:cubicBezTo>
                  <a:pt x="-8449" y="392334"/>
                  <a:pt x="-6690" y="157132"/>
                  <a:pt x="0" y="0"/>
                </a:cubicBezTo>
                <a:close/>
              </a:path>
            </a:pathLst>
          </a:custGeom>
          <a:ln>
            <a:solidFill>
              <a:schemeClr val="tx1"/>
            </a:solidFill>
            <a:extLst>
              <a:ext uri="{C807C97D-BFC1-408E-A445-0C87EB9F89A2}">
                <ask:lineSketchStyleProps xmlns:ask="http://schemas.microsoft.com/office/drawing/2018/sketchyshapes" sd="242206458">
                  <ask:type>
                    <ask:lineSketchFreehand/>
                  </ask:type>
                </ask:lineSketchStyleProps>
              </a:ext>
            </a:extLst>
          </a:ln>
        </p:spPr>
        <p:txBody>
          <a:bodyPr/>
          <a:lstStyle/>
          <a:p>
            <a:r>
              <a:rPr kumimoji="1" lang="ja-JP" altLang="en-US" sz="4400" dirty="0"/>
              <a:t>回帰式の精度を表現する「決定係数</a:t>
            </a:r>
            <a:r>
              <a:rPr kumimoji="1" lang="en-US" altLang="ja-JP" sz="4400" dirty="0"/>
              <a:t>R²</a:t>
            </a:r>
            <a:r>
              <a:rPr kumimoji="1" lang="ja-JP" altLang="en-US" sz="4400" dirty="0"/>
              <a:t>」</a:t>
            </a:r>
          </a:p>
        </p:txBody>
      </p:sp>
      <p:sp>
        <p:nvSpPr>
          <p:cNvPr id="6" name="テキスト ボックス 5">
            <a:extLst>
              <a:ext uri="{FF2B5EF4-FFF2-40B4-BE49-F238E27FC236}">
                <a16:creationId xmlns:a16="http://schemas.microsoft.com/office/drawing/2014/main" id="{0CF486C7-DF59-ACBF-3C4A-37AAC0D0A76C}"/>
              </a:ext>
            </a:extLst>
          </p:cNvPr>
          <p:cNvSpPr txBox="1"/>
          <p:nvPr/>
        </p:nvSpPr>
        <p:spPr>
          <a:xfrm>
            <a:off x="442058" y="3004102"/>
            <a:ext cx="5208464" cy="2862322"/>
          </a:xfrm>
          <a:prstGeom prst="rect">
            <a:avLst/>
          </a:prstGeom>
          <a:noFill/>
        </p:spPr>
        <p:txBody>
          <a:bodyPr wrap="square">
            <a:spAutoFit/>
          </a:bodyPr>
          <a:lstStyle/>
          <a:p>
            <a:r>
              <a:rPr kumimoji="1" lang="en-US" altLang="ja-JP" sz="3600" dirty="0"/>
              <a:t>R²</a:t>
            </a:r>
            <a:r>
              <a:rPr kumimoji="1" lang="ja-JP" altLang="en-US" sz="3600" dirty="0"/>
              <a:t>≒１</a:t>
            </a:r>
            <a:endParaRPr kumimoji="1" lang="en-US" altLang="ja-JP" sz="3600" dirty="0"/>
          </a:p>
          <a:p>
            <a:r>
              <a:rPr lang="ja-JP" altLang="en-US" sz="3600" dirty="0"/>
              <a:t>データを説明できる</a:t>
            </a:r>
            <a:endParaRPr lang="en-US" altLang="ja-JP" sz="3600" dirty="0"/>
          </a:p>
          <a:p>
            <a:endParaRPr lang="en-US" altLang="ja-JP" sz="3600" dirty="0"/>
          </a:p>
          <a:p>
            <a:r>
              <a:rPr lang="en-US" altLang="ja-JP" sz="3600" dirty="0"/>
              <a:t>R²</a:t>
            </a:r>
            <a:r>
              <a:rPr lang="ja-JP" altLang="en-US" sz="3600" dirty="0"/>
              <a:t>≒</a:t>
            </a:r>
            <a:r>
              <a:rPr lang="en-US" altLang="ja-JP" sz="3600" dirty="0"/>
              <a:t>0</a:t>
            </a:r>
          </a:p>
          <a:p>
            <a:r>
              <a:rPr lang="ja-JP" altLang="en-US" sz="3600" dirty="0"/>
              <a:t>ほとんど説明できない</a:t>
            </a:r>
          </a:p>
        </p:txBody>
      </p:sp>
    </p:spTree>
    <p:extLst>
      <p:ext uri="{BB962C8B-B14F-4D97-AF65-F5344CB8AC3E}">
        <p14:creationId xmlns:p14="http://schemas.microsoft.com/office/powerpoint/2010/main" val="308047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694BEF-2EF2-8E90-25CE-608BC8A81B3D}"/>
              </a:ext>
            </a:extLst>
          </p:cNvPr>
          <p:cNvSpPr>
            <a:spLocks noGrp="1"/>
          </p:cNvSpPr>
          <p:nvPr>
            <p:ph type="title"/>
          </p:nvPr>
        </p:nvSpPr>
        <p:spPr>
          <a:xfrm>
            <a:off x="409073" y="450089"/>
            <a:ext cx="10058400" cy="1371600"/>
          </a:xfrm>
        </p:spPr>
        <p:txBody>
          <a:bodyPr/>
          <a:lstStyle/>
          <a:p>
            <a:r>
              <a:rPr kumimoji="1" lang="ja-JP" altLang="en-US" dirty="0"/>
              <a:t>ここで使う考え方</a:t>
            </a:r>
          </a:p>
        </p:txBody>
      </p:sp>
      <p:sp>
        <p:nvSpPr>
          <p:cNvPr id="3" name="四角形: 角を丸くする 2">
            <a:extLst>
              <a:ext uri="{FF2B5EF4-FFF2-40B4-BE49-F238E27FC236}">
                <a16:creationId xmlns:a16="http://schemas.microsoft.com/office/drawing/2014/main" id="{C731BB48-9849-025B-328D-D234B9094FCE}"/>
              </a:ext>
            </a:extLst>
          </p:cNvPr>
          <p:cNvSpPr/>
          <p:nvPr/>
        </p:nvSpPr>
        <p:spPr>
          <a:xfrm>
            <a:off x="457200" y="2881481"/>
            <a:ext cx="11277600" cy="259882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a:t>・　それぞれの目がでる確率は等しいが、</a:t>
            </a:r>
            <a:endParaRPr lang="en-US" altLang="ja-JP" b="1"/>
          </a:p>
          <a:p>
            <a:r>
              <a:rPr lang="ja-JP" altLang="en-US" b="1"/>
              <a:t>　　　たまたま</a:t>
            </a:r>
            <a:r>
              <a:rPr lang="en-US" altLang="ja-JP" b="1"/>
              <a:t>6</a:t>
            </a:r>
            <a:r>
              <a:rPr lang="ja-JP" altLang="en-US" b="1"/>
              <a:t>の目がだただけである。</a:t>
            </a:r>
            <a:endParaRPr lang="en-US" altLang="ja-JP" b="1"/>
          </a:p>
          <a:p>
            <a:endParaRPr lang="en-US" altLang="ja-JP" b="1"/>
          </a:p>
          <a:p>
            <a:r>
              <a:rPr lang="ja-JP" altLang="en-US" b="1"/>
              <a:t>　・　</a:t>
            </a:r>
            <a:r>
              <a:rPr lang="en-US" altLang="ja-JP" b="1"/>
              <a:t>6</a:t>
            </a:r>
            <a:r>
              <a:rPr lang="ja-JP" altLang="en-US" b="1"/>
              <a:t>の目が出やすいサイコロになっている。</a:t>
            </a:r>
            <a:endParaRPr lang="ja-JP" altLang="en-US" b="1" dirty="0"/>
          </a:p>
        </p:txBody>
      </p:sp>
      <p:sp>
        <p:nvSpPr>
          <p:cNvPr id="4" name="タイトル 1">
            <a:extLst>
              <a:ext uri="{FF2B5EF4-FFF2-40B4-BE49-F238E27FC236}">
                <a16:creationId xmlns:a16="http://schemas.microsoft.com/office/drawing/2014/main" id="{614E8DE5-E10D-6215-7B4F-AB3E252D25ED}"/>
              </a:ext>
            </a:extLst>
          </p:cNvPr>
          <p:cNvSpPr txBox="1">
            <a:spLocks/>
          </p:cNvSpPr>
          <p:nvPr/>
        </p:nvSpPr>
        <p:spPr>
          <a:xfrm>
            <a:off x="3617981" y="3429000"/>
            <a:ext cx="11462083"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5400" b="1" dirty="0"/>
              <a:t>中心極限定理</a:t>
            </a:r>
          </a:p>
        </p:txBody>
      </p:sp>
    </p:spTree>
    <p:extLst>
      <p:ext uri="{BB962C8B-B14F-4D97-AF65-F5344CB8AC3E}">
        <p14:creationId xmlns:p14="http://schemas.microsoft.com/office/powerpoint/2010/main" val="20293089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6D42B7-EAD9-7B33-60F9-6E0A4FA128D1}"/>
              </a:ext>
            </a:extLst>
          </p:cNvPr>
          <p:cNvSpPr>
            <a:spLocks noGrp="1"/>
          </p:cNvSpPr>
          <p:nvPr>
            <p:ph type="title"/>
          </p:nvPr>
        </p:nvSpPr>
        <p:spPr>
          <a:xfrm>
            <a:off x="609600" y="699744"/>
            <a:ext cx="10972800" cy="1371600"/>
          </a:xfrm>
          <a:custGeom>
            <a:avLst/>
            <a:gdLst>
              <a:gd name="connsiteX0" fmla="*/ 0 w 10972800"/>
              <a:gd name="connsiteY0" fmla="*/ 0 h 1371600"/>
              <a:gd name="connsiteX1" fmla="*/ 10972800 w 10972800"/>
              <a:gd name="connsiteY1" fmla="*/ 0 h 1371600"/>
              <a:gd name="connsiteX2" fmla="*/ 10972800 w 10972800"/>
              <a:gd name="connsiteY2" fmla="*/ 1371600 h 1371600"/>
              <a:gd name="connsiteX3" fmla="*/ 0 w 10972800"/>
              <a:gd name="connsiteY3" fmla="*/ 1371600 h 1371600"/>
              <a:gd name="connsiteX4" fmla="*/ 0 w 109728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2800" h="1371600" fill="none" extrusionOk="0">
                <a:moveTo>
                  <a:pt x="0" y="0"/>
                </a:moveTo>
                <a:cubicBezTo>
                  <a:pt x="3552095" y="-159897"/>
                  <a:pt x="6560685" y="-124535"/>
                  <a:pt x="10972800" y="0"/>
                </a:cubicBezTo>
                <a:cubicBezTo>
                  <a:pt x="10905899" y="154430"/>
                  <a:pt x="11016202" y="1114117"/>
                  <a:pt x="10972800" y="1371600"/>
                </a:cubicBezTo>
                <a:cubicBezTo>
                  <a:pt x="9709378" y="1295744"/>
                  <a:pt x="5268387" y="1526136"/>
                  <a:pt x="0" y="1371600"/>
                </a:cubicBezTo>
                <a:cubicBezTo>
                  <a:pt x="26214" y="706230"/>
                  <a:pt x="-2569" y="586227"/>
                  <a:pt x="0" y="0"/>
                </a:cubicBezTo>
                <a:close/>
              </a:path>
              <a:path w="10972800" h="1371600" stroke="0" extrusionOk="0">
                <a:moveTo>
                  <a:pt x="0" y="0"/>
                </a:moveTo>
                <a:cubicBezTo>
                  <a:pt x="3774231" y="40729"/>
                  <a:pt x="7234675" y="-148931"/>
                  <a:pt x="10972800" y="0"/>
                </a:cubicBezTo>
                <a:cubicBezTo>
                  <a:pt x="10975782" y="625818"/>
                  <a:pt x="11067835" y="1050148"/>
                  <a:pt x="10972800" y="1371600"/>
                </a:cubicBezTo>
                <a:cubicBezTo>
                  <a:pt x="9770193" y="1355833"/>
                  <a:pt x="3428199" y="1329259"/>
                  <a:pt x="0" y="1371600"/>
                </a:cubicBezTo>
                <a:cubicBezTo>
                  <a:pt x="109965" y="1031556"/>
                  <a:pt x="52952" y="189468"/>
                  <a:pt x="0" y="0"/>
                </a:cubicBezTo>
                <a:close/>
              </a:path>
            </a:pathLst>
          </a:custGeom>
          <a:ln>
            <a:solidFill>
              <a:schemeClr val="tx1"/>
            </a:solidFill>
            <a:extLst>
              <a:ext uri="{C807C97D-BFC1-408E-A445-0C87EB9F89A2}">
                <ask:lineSketchStyleProps xmlns:ask="http://schemas.microsoft.com/office/drawing/2018/sketchyshapes" sd="2062879137">
                  <ask:type>
                    <ask:lineSketchCurved/>
                  </ask:type>
                </ask:lineSketchStyleProps>
              </a:ext>
            </a:extLst>
          </a:ln>
        </p:spPr>
        <p:txBody>
          <a:bodyPr/>
          <a:lstStyle/>
          <a:p>
            <a:r>
              <a:rPr kumimoji="1" lang="ja-JP" altLang="en-US" sz="4400" dirty="0"/>
              <a:t>スプレッドシートで分析してみましょう。</a:t>
            </a:r>
          </a:p>
        </p:txBody>
      </p:sp>
      <p:sp>
        <p:nvSpPr>
          <p:cNvPr id="3" name="テキスト ボックス 2">
            <a:extLst>
              <a:ext uri="{FF2B5EF4-FFF2-40B4-BE49-F238E27FC236}">
                <a16:creationId xmlns:a16="http://schemas.microsoft.com/office/drawing/2014/main" id="{48A19238-02FB-5C9A-AC8E-B534D80E5204}"/>
              </a:ext>
            </a:extLst>
          </p:cNvPr>
          <p:cNvSpPr txBox="1"/>
          <p:nvPr/>
        </p:nvSpPr>
        <p:spPr>
          <a:xfrm>
            <a:off x="1834256" y="3105834"/>
            <a:ext cx="8523487" cy="646331"/>
          </a:xfrm>
          <a:prstGeom prst="rect">
            <a:avLst/>
          </a:prstGeom>
          <a:noFill/>
        </p:spPr>
        <p:txBody>
          <a:bodyPr wrap="none" rtlCol="0">
            <a:spAutoFit/>
          </a:bodyPr>
          <a:lstStyle/>
          <a:p>
            <a:r>
              <a:rPr kumimoji="1" lang="ja-JP" altLang="en-US" sz="3600" b="1" dirty="0"/>
              <a:t>気温とお茶の売り上げの関係を調べる。</a:t>
            </a:r>
          </a:p>
        </p:txBody>
      </p:sp>
      <p:sp>
        <p:nvSpPr>
          <p:cNvPr id="4" name="テキスト ボックス 3">
            <a:extLst>
              <a:ext uri="{FF2B5EF4-FFF2-40B4-BE49-F238E27FC236}">
                <a16:creationId xmlns:a16="http://schemas.microsoft.com/office/drawing/2014/main" id="{77415A39-E22F-A817-F285-E8555FD60DA5}"/>
              </a:ext>
            </a:extLst>
          </p:cNvPr>
          <p:cNvSpPr txBox="1"/>
          <p:nvPr/>
        </p:nvSpPr>
        <p:spPr>
          <a:xfrm>
            <a:off x="1123950" y="2521059"/>
            <a:ext cx="1005403" cy="584775"/>
          </a:xfrm>
          <a:prstGeom prst="rect">
            <a:avLst/>
          </a:prstGeom>
          <a:noFill/>
        </p:spPr>
        <p:txBody>
          <a:bodyPr wrap="none" rtlCol="0">
            <a:spAutoFit/>
          </a:bodyPr>
          <a:lstStyle/>
          <a:p>
            <a:r>
              <a:rPr kumimoji="1" lang="ja-JP" altLang="en-US" sz="3200" b="1" dirty="0"/>
              <a:t>目的</a:t>
            </a:r>
          </a:p>
        </p:txBody>
      </p:sp>
    </p:spTree>
    <p:extLst>
      <p:ext uri="{BB962C8B-B14F-4D97-AF65-F5344CB8AC3E}">
        <p14:creationId xmlns:p14="http://schemas.microsoft.com/office/powerpoint/2010/main" val="24801579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1B2DCD1E-AE1E-035F-7578-8BC52CD77B32}"/>
              </a:ext>
            </a:extLst>
          </p:cNvPr>
          <p:cNvSpPr/>
          <p:nvPr/>
        </p:nvSpPr>
        <p:spPr>
          <a:xfrm>
            <a:off x="923925" y="1581150"/>
            <a:ext cx="10448925" cy="4719981"/>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00CB2CF-3777-0375-08AA-F8A33B4F2551}"/>
              </a:ext>
            </a:extLst>
          </p:cNvPr>
          <p:cNvSpPr>
            <a:spLocks noGrp="1"/>
          </p:cNvSpPr>
          <p:nvPr>
            <p:ph type="title"/>
          </p:nvPr>
        </p:nvSpPr>
        <p:spPr>
          <a:xfrm>
            <a:off x="866775" y="423519"/>
            <a:ext cx="10058400" cy="1371600"/>
          </a:xfrm>
        </p:spPr>
        <p:txBody>
          <a:bodyPr/>
          <a:lstStyle/>
          <a:p>
            <a:r>
              <a:rPr kumimoji="1" lang="ja-JP" altLang="en-US" sz="4400" dirty="0"/>
              <a:t>課題</a:t>
            </a:r>
          </a:p>
        </p:txBody>
      </p:sp>
      <p:sp>
        <p:nvSpPr>
          <p:cNvPr id="7" name="テキスト ボックス 6">
            <a:extLst>
              <a:ext uri="{FF2B5EF4-FFF2-40B4-BE49-F238E27FC236}">
                <a16:creationId xmlns:a16="http://schemas.microsoft.com/office/drawing/2014/main" id="{1F58548F-EE01-CC01-6B77-55D54BD41AB5}"/>
              </a:ext>
            </a:extLst>
          </p:cNvPr>
          <p:cNvSpPr txBox="1"/>
          <p:nvPr/>
        </p:nvSpPr>
        <p:spPr>
          <a:xfrm>
            <a:off x="1304924" y="2020297"/>
            <a:ext cx="9810751" cy="584775"/>
          </a:xfrm>
          <a:prstGeom prst="rect">
            <a:avLst/>
          </a:prstGeom>
          <a:noFill/>
        </p:spPr>
        <p:txBody>
          <a:bodyPr wrap="square">
            <a:spAutoFit/>
          </a:bodyPr>
          <a:lstStyle/>
          <a:p>
            <a:r>
              <a:rPr lang="ja-JP" altLang="en-US" sz="3200" b="1" dirty="0"/>
              <a:t>①　散布図と回帰直線を作成し、視覚的に理解する。</a:t>
            </a:r>
          </a:p>
        </p:txBody>
      </p:sp>
      <p:sp>
        <p:nvSpPr>
          <p:cNvPr id="8" name="テキスト ボックス 7">
            <a:extLst>
              <a:ext uri="{FF2B5EF4-FFF2-40B4-BE49-F238E27FC236}">
                <a16:creationId xmlns:a16="http://schemas.microsoft.com/office/drawing/2014/main" id="{9C6EAA67-F338-AF9C-FEF2-9FFF8451F984}"/>
              </a:ext>
            </a:extLst>
          </p:cNvPr>
          <p:cNvSpPr txBox="1"/>
          <p:nvPr/>
        </p:nvSpPr>
        <p:spPr>
          <a:xfrm>
            <a:off x="1304924" y="3087619"/>
            <a:ext cx="9810751" cy="584775"/>
          </a:xfrm>
          <a:prstGeom prst="rect">
            <a:avLst/>
          </a:prstGeom>
          <a:noFill/>
        </p:spPr>
        <p:txBody>
          <a:bodyPr wrap="square">
            <a:spAutoFit/>
          </a:bodyPr>
          <a:lstStyle/>
          <a:p>
            <a:r>
              <a:rPr lang="ja-JP" altLang="en-US" sz="3200" b="1" dirty="0"/>
              <a:t>②　回帰式と決定係数を求める。</a:t>
            </a:r>
          </a:p>
        </p:txBody>
      </p:sp>
      <p:sp>
        <p:nvSpPr>
          <p:cNvPr id="3" name="テキスト ボックス 2">
            <a:extLst>
              <a:ext uri="{FF2B5EF4-FFF2-40B4-BE49-F238E27FC236}">
                <a16:creationId xmlns:a16="http://schemas.microsoft.com/office/drawing/2014/main" id="{7AB62C60-FBC5-AFF5-DA5C-385DAF7CD00F}"/>
              </a:ext>
            </a:extLst>
          </p:cNvPr>
          <p:cNvSpPr txBox="1"/>
          <p:nvPr/>
        </p:nvSpPr>
        <p:spPr>
          <a:xfrm>
            <a:off x="1304924" y="4154941"/>
            <a:ext cx="9810751" cy="1815882"/>
          </a:xfrm>
          <a:prstGeom prst="rect">
            <a:avLst/>
          </a:prstGeom>
          <a:noFill/>
        </p:spPr>
        <p:txBody>
          <a:bodyPr wrap="square">
            <a:spAutoFit/>
          </a:bodyPr>
          <a:lstStyle/>
          <a:p>
            <a:r>
              <a:rPr lang="ja-JP" altLang="en-US" sz="3200" b="1" dirty="0"/>
              <a:t>③　回帰式を関数で求めよう。</a:t>
            </a:r>
            <a:endParaRPr lang="en-US" altLang="ja-JP" sz="3200" b="1" dirty="0"/>
          </a:p>
          <a:p>
            <a:r>
              <a:rPr lang="ja-JP" altLang="en-US" sz="3200" b="1" dirty="0"/>
              <a:t>　　</a:t>
            </a:r>
            <a:r>
              <a:rPr lang="ja-JP" altLang="en-US" sz="2400" b="1" dirty="0"/>
              <a:t>・傾き　　：＝</a:t>
            </a:r>
            <a:r>
              <a:rPr lang="en-US" altLang="ja-JP" sz="2400" b="1" dirty="0"/>
              <a:t>SLOPE</a:t>
            </a:r>
            <a:r>
              <a:rPr lang="ja-JP" altLang="en-US" sz="2400" b="1" dirty="0"/>
              <a:t>（売上範囲、気温範囲）</a:t>
            </a:r>
            <a:endParaRPr lang="en-US" altLang="ja-JP" sz="2400" b="1" dirty="0"/>
          </a:p>
          <a:p>
            <a:r>
              <a:rPr lang="ja-JP" altLang="en-US" sz="2400" b="1" dirty="0"/>
              <a:t>　　  ・切片　　：＝</a:t>
            </a:r>
            <a:r>
              <a:rPr lang="en-US" altLang="ja-JP" sz="2400" b="1" dirty="0"/>
              <a:t>INTERCEPT</a:t>
            </a:r>
            <a:r>
              <a:rPr lang="ja-JP" altLang="en-US" sz="2400" b="1" dirty="0"/>
              <a:t>（売上範囲、気温範囲）</a:t>
            </a:r>
            <a:endParaRPr lang="en-US" altLang="ja-JP" sz="2400" b="1" dirty="0"/>
          </a:p>
          <a:p>
            <a:r>
              <a:rPr lang="en-US" altLang="ja-JP" sz="2400" b="1" dirty="0"/>
              <a:t>          </a:t>
            </a:r>
            <a:r>
              <a:rPr lang="ja-JP" altLang="en-US" sz="2400" b="1" dirty="0"/>
              <a:t>・決定係数：＝</a:t>
            </a:r>
            <a:r>
              <a:rPr lang="en-US" altLang="ja-JP" sz="2400" b="1" dirty="0"/>
              <a:t>RSQ</a:t>
            </a:r>
            <a:r>
              <a:rPr lang="ja-JP" altLang="en-US" sz="2400" b="1" dirty="0"/>
              <a:t>（売上範囲、気温範囲）</a:t>
            </a:r>
            <a:endParaRPr lang="en-US" altLang="ja-JP" sz="2400" b="1" dirty="0"/>
          </a:p>
        </p:txBody>
      </p:sp>
    </p:spTree>
    <p:extLst>
      <p:ext uri="{BB962C8B-B14F-4D97-AF65-F5344CB8AC3E}">
        <p14:creationId xmlns:p14="http://schemas.microsoft.com/office/powerpoint/2010/main" val="5718054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868A0EED-6F78-AEF2-7E54-B898F2676F2B}"/>
              </a:ext>
            </a:extLst>
          </p:cNvPr>
          <p:cNvSpPr/>
          <p:nvPr/>
        </p:nvSpPr>
        <p:spPr>
          <a:xfrm>
            <a:off x="640556" y="895350"/>
            <a:ext cx="10910888" cy="5353050"/>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3200" b="1" dirty="0">
                <a:solidFill>
                  <a:schemeClr val="tx1"/>
                </a:solidFill>
              </a:rPr>
              <a:t>④ 予測してみよう</a:t>
            </a:r>
            <a:endParaRPr lang="en-US" altLang="ja-JP" sz="3200" b="1" dirty="0">
              <a:solidFill>
                <a:schemeClr val="tx1"/>
              </a:solidFill>
            </a:endParaRPr>
          </a:p>
          <a:p>
            <a:endParaRPr lang="ja-JP" altLang="en-US" sz="2800" b="1" dirty="0">
              <a:solidFill>
                <a:schemeClr val="tx1"/>
              </a:solidFill>
            </a:endParaRPr>
          </a:p>
          <a:p>
            <a:r>
              <a:rPr lang="ja-JP" altLang="en-US" sz="2800">
                <a:solidFill>
                  <a:schemeClr val="tx1"/>
                </a:solidFill>
              </a:rPr>
              <a:t>本日の気温での売り上げ</a:t>
            </a:r>
            <a:r>
              <a:rPr lang="ja-JP" altLang="en-US" sz="2800" dirty="0">
                <a:solidFill>
                  <a:schemeClr val="tx1"/>
                </a:solidFill>
              </a:rPr>
              <a:t>は何本になると予測されますか？</a:t>
            </a:r>
            <a:br>
              <a:rPr lang="ja-JP" altLang="en-US" sz="2800" dirty="0">
                <a:solidFill>
                  <a:schemeClr val="tx1"/>
                </a:solidFill>
              </a:rPr>
            </a:br>
            <a:r>
              <a:rPr lang="ja-JP" altLang="en-US" sz="2800" dirty="0">
                <a:solidFill>
                  <a:schemeClr val="tx1"/>
                </a:solidFill>
              </a:rPr>
              <a:t>→関数を自分で調べてみよう（生成</a:t>
            </a:r>
            <a:r>
              <a:rPr lang="en-US" altLang="ja-JP" sz="2800" dirty="0">
                <a:solidFill>
                  <a:schemeClr val="tx1"/>
                </a:solidFill>
              </a:rPr>
              <a:t>AI</a:t>
            </a:r>
            <a:r>
              <a:rPr lang="ja-JP" altLang="en-US" sz="2800" dirty="0">
                <a:solidFill>
                  <a:schemeClr val="tx1"/>
                </a:solidFill>
              </a:rPr>
              <a:t>を使うと楽よ。）</a:t>
            </a:r>
            <a:endParaRPr lang="en-US" altLang="ja-JP" sz="2800" dirty="0">
              <a:solidFill>
                <a:schemeClr val="tx1"/>
              </a:solidFill>
            </a:endParaRPr>
          </a:p>
          <a:p>
            <a:endParaRPr lang="ja-JP" altLang="en-US" sz="2800" dirty="0">
              <a:solidFill>
                <a:schemeClr val="tx1"/>
              </a:solidFill>
            </a:endParaRPr>
          </a:p>
          <a:p>
            <a:r>
              <a:rPr lang="ja-JP" altLang="en-US" sz="3200" b="1" dirty="0">
                <a:solidFill>
                  <a:schemeClr val="tx1"/>
                </a:solidFill>
              </a:rPr>
              <a:t>⑤ 考察しよう</a:t>
            </a:r>
            <a:endParaRPr lang="en-US" altLang="ja-JP" sz="3200" b="1" dirty="0">
              <a:solidFill>
                <a:schemeClr val="tx1"/>
              </a:solidFill>
            </a:endParaRPr>
          </a:p>
          <a:p>
            <a:endParaRPr lang="ja-JP" altLang="en-US" sz="2800" b="1" dirty="0">
              <a:solidFill>
                <a:schemeClr val="tx1"/>
              </a:solidFill>
            </a:endParaRPr>
          </a:p>
          <a:p>
            <a:r>
              <a:rPr lang="ja-JP" altLang="en-US" sz="2800" dirty="0">
                <a:solidFill>
                  <a:schemeClr val="tx1"/>
                </a:solidFill>
              </a:rPr>
              <a:t>気温と売り上げにはどんな関係があると考えられますか？</a:t>
            </a:r>
          </a:p>
          <a:p>
            <a:r>
              <a:rPr lang="ja-JP" altLang="en-US" sz="2800" dirty="0">
                <a:solidFill>
                  <a:schemeClr val="tx1"/>
                </a:solidFill>
              </a:rPr>
              <a:t>決定係数の値から、予測の正確さはどう判断できますか？</a:t>
            </a:r>
          </a:p>
          <a:p>
            <a:r>
              <a:rPr lang="ja-JP" altLang="en-US" sz="2800" dirty="0">
                <a:solidFill>
                  <a:schemeClr val="tx1"/>
                </a:solidFill>
              </a:rPr>
              <a:t>他に売り上げに影響しそうな要因は何があると思いますか？</a:t>
            </a:r>
          </a:p>
        </p:txBody>
      </p:sp>
    </p:spTree>
    <p:extLst>
      <p:ext uri="{BB962C8B-B14F-4D97-AF65-F5344CB8AC3E}">
        <p14:creationId xmlns:p14="http://schemas.microsoft.com/office/powerpoint/2010/main" val="15431586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5BBD5B-86B6-888A-23BE-599ED7B89728}"/>
              </a:ext>
            </a:extLst>
          </p:cNvPr>
          <p:cNvSpPr>
            <a:spLocks noGrp="1"/>
          </p:cNvSpPr>
          <p:nvPr>
            <p:ph type="title"/>
          </p:nvPr>
        </p:nvSpPr>
        <p:spPr>
          <a:xfrm>
            <a:off x="303229" y="642593"/>
            <a:ext cx="10058400" cy="1371600"/>
          </a:xfrm>
        </p:spPr>
        <p:txBody>
          <a:bodyPr/>
          <a:lstStyle/>
          <a:p>
            <a:r>
              <a:rPr kumimoji="1" lang="ja-JP" altLang="en-US" sz="4000" dirty="0"/>
              <a:t>回帰分析で、</a:t>
            </a:r>
          </a:p>
        </p:txBody>
      </p:sp>
      <p:sp>
        <p:nvSpPr>
          <p:cNvPr id="3" name="テキスト ボックス 2">
            <a:extLst>
              <a:ext uri="{FF2B5EF4-FFF2-40B4-BE49-F238E27FC236}">
                <a16:creationId xmlns:a16="http://schemas.microsoft.com/office/drawing/2014/main" id="{5D015EF4-2554-D428-EC85-E078C180B67A}"/>
              </a:ext>
            </a:extLst>
          </p:cNvPr>
          <p:cNvSpPr txBox="1"/>
          <p:nvPr/>
        </p:nvSpPr>
        <p:spPr>
          <a:xfrm>
            <a:off x="3455667" y="1005227"/>
            <a:ext cx="8214717" cy="646331"/>
          </a:xfrm>
          <a:custGeom>
            <a:avLst/>
            <a:gdLst>
              <a:gd name="csX0" fmla="*/ 0 w 8214717"/>
              <a:gd name="csY0" fmla="*/ 0 h 646331"/>
              <a:gd name="csX1" fmla="*/ 684560 w 8214717"/>
              <a:gd name="csY1" fmla="*/ 0 h 646331"/>
              <a:gd name="csX2" fmla="*/ 1369120 w 8214717"/>
              <a:gd name="csY2" fmla="*/ 0 h 646331"/>
              <a:gd name="csX3" fmla="*/ 2217974 w 8214717"/>
              <a:gd name="csY3" fmla="*/ 0 h 646331"/>
              <a:gd name="csX4" fmla="*/ 2656092 w 8214717"/>
              <a:gd name="csY4" fmla="*/ 0 h 646331"/>
              <a:gd name="csX5" fmla="*/ 3340652 w 8214717"/>
              <a:gd name="csY5" fmla="*/ 0 h 646331"/>
              <a:gd name="csX6" fmla="*/ 4189506 w 8214717"/>
              <a:gd name="csY6" fmla="*/ 0 h 646331"/>
              <a:gd name="csX7" fmla="*/ 4791918 w 8214717"/>
              <a:gd name="csY7" fmla="*/ 0 h 646331"/>
              <a:gd name="csX8" fmla="*/ 5476478 w 8214717"/>
              <a:gd name="csY8" fmla="*/ 0 h 646331"/>
              <a:gd name="csX9" fmla="*/ 6325332 w 8214717"/>
              <a:gd name="csY9" fmla="*/ 0 h 646331"/>
              <a:gd name="csX10" fmla="*/ 7009892 w 8214717"/>
              <a:gd name="csY10" fmla="*/ 0 h 646331"/>
              <a:gd name="csX11" fmla="*/ 7530157 w 8214717"/>
              <a:gd name="csY11" fmla="*/ 0 h 646331"/>
              <a:gd name="csX12" fmla="*/ 8214717 w 8214717"/>
              <a:gd name="csY12" fmla="*/ 0 h 646331"/>
              <a:gd name="csX13" fmla="*/ 8214717 w 8214717"/>
              <a:gd name="csY13" fmla="*/ 646331 h 646331"/>
              <a:gd name="csX14" fmla="*/ 7612304 w 8214717"/>
              <a:gd name="csY14" fmla="*/ 646331 h 646331"/>
              <a:gd name="csX15" fmla="*/ 7009892 w 8214717"/>
              <a:gd name="csY15" fmla="*/ 646331 h 646331"/>
              <a:gd name="csX16" fmla="*/ 6407479 w 8214717"/>
              <a:gd name="csY16" fmla="*/ 646331 h 646331"/>
              <a:gd name="csX17" fmla="*/ 5969361 w 8214717"/>
              <a:gd name="csY17" fmla="*/ 646331 h 646331"/>
              <a:gd name="csX18" fmla="*/ 5449096 w 8214717"/>
              <a:gd name="csY18" fmla="*/ 646331 h 646331"/>
              <a:gd name="csX19" fmla="*/ 5010977 w 8214717"/>
              <a:gd name="csY19" fmla="*/ 646331 h 646331"/>
              <a:gd name="csX20" fmla="*/ 4326418 w 8214717"/>
              <a:gd name="csY20" fmla="*/ 646331 h 646331"/>
              <a:gd name="csX21" fmla="*/ 3641858 w 8214717"/>
              <a:gd name="csY21" fmla="*/ 646331 h 646331"/>
              <a:gd name="csX22" fmla="*/ 2875151 w 8214717"/>
              <a:gd name="csY22" fmla="*/ 646331 h 646331"/>
              <a:gd name="csX23" fmla="*/ 2354886 w 8214717"/>
              <a:gd name="csY23" fmla="*/ 646331 h 646331"/>
              <a:gd name="csX24" fmla="*/ 1670326 w 8214717"/>
              <a:gd name="csY24" fmla="*/ 646331 h 646331"/>
              <a:gd name="csX25" fmla="*/ 821472 w 8214717"/>
              <a:gd name="csY25" fmla="*/ 646331 h 646331"/>
              <a:gd name="csX26" fmla="*/ 0 w 8214717"/>
              <a:gd name="csY26" fmla="*/ 646331 h 646331"/>
              <a:gd name="csX27" fmla="*/ 0 w 8214717"/>
              <a:gd name="csY27"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14717" h="646331" extrusionOk="0">
                <a:moveTo>
                  <a:pt x="0" y="0"/>
                </a:moveTo>
                <a:cubicBezTo>
                  <a:pt x="197650" y="3590"/>
                  <a:pt x="545549" y="-33998"/>
                  <a:pt x="684560" y="0"/>
                </a:cubicBezTo>
                <a:cubicBezTo>
                  <a:pt x="823571" y="33998"/>
                  <a:pt x="1134629" y="-4963"/>
                  <a:pt x="1369120" y="0"/>
                </a:cubicBezTo>
                <a:cubicBezTo>
                  <a:pt x="1603611" y="4963"/>
                  <a:pt x="1984960" y="1964"/>
                  <a:pt x="2217974" y="0"/>
                </a:cubicBezTo>
                <a:cubicBezTo>
                  <a:pt x="2450988" y="-1964"/>
                  <a:pt x="2475812" y="3788"/>
                  <a:pt x="2656092" y="0"/>
                </a:cubicBezTo>
                <a:cubicBezTo>
                  <a:pt x="2836372" y="-3788"/>
                  <a:pt x="3045995" y="-15772"/>
                  <a:pt x="3340652" y="0"/>
                </a:cubicBezTo>
                <a:cubicBezTo>
                  <a:pt x="3635309" y="15772"/>
                  <a:pt x="3777983" y="-3915"/>
                  <a:pt x="4189506" y="0"/>
                </a:cubicBezTo>
                <a:cubicBezTo>
                  <a:pt x="4601029" y="3915"/>
                  <a:pt x="4609482" y="-22697"/>
                  <a:pt x="4791918" y="0"/>
                </a:cubicBezTo>
                <a:cubicBezTo>
                  <a:pt x="4974354" y="22697"/>
                  <a:pt x="5338735" y="28696"/>
                  <a:pt x="5476478" y="0"/>
                </a:cubicBezTo>
                <a:cubicBezTo>
                  <a:pt x="5614221" y="-28696"/>
                  <a:pt x="5923814" y="-23826"/>
                  <a:pt x="6325332" y="0"/>
                </a:cubicBezTo>
                <a:cubicBezTo>
                  <a:pt x="6726850" y="23826"/>
                  <a:pt x="6825021" y="-31120"/>
                  <a:pt x="7009892" y="0"/>
                </a:cubicBezTo>
                <a:cubicBezTo>
                  <a:pt x="7194763" y="31120"/>
                  <a:pt x="7282206" y="-18667"/>
                  <a:pt x="7530157" y="0"/>
                </a:cubicBezTo>
                <a:cubicBezTo>
                  <a:pt x="7778109" y="18667"/>
                  <a:pt x="8026130" y="-110"/>
                  <a:pt x="8214717" y="0"/>
                </a:cubicBezTo>
                <a:cubicBezTo>
                  <a:pt x="8192845" y="164954"/>
                  <a:pt x="8219372" y="389367"/>
                  <a:pt x="8214717" y="646331"/>
                </a:cubicBezTo>
                <a:cubicBezTo>
                  <a:pt x="7919807" y="654075"/>
                  <a:pt x="7883872" y="642833"/>
                  <a:pt x="7612304" y="646331"/>
                </a:cubicBezTo>
                <a:cubicBezTo>
                  <a:pt x="7340736" y="649829"/>
                  <a:pt x="7222797" y="663230"/>
                  <a:pt x="7009892" y="646331"/>
                </a:cubicBezTo>
                <a:cubicBezTo>
                  <a:pt x="6796987" y="629432"/>
                  <a:pt x="6663897" y="631756"/>
                  <a:pt x="6407479" y="646331"/>
                </a:cubicBezTo>
                <a:cubicBezTo>
                  <a:pt x="6151061" y="660906"/>
                  <a:pt x="6181545" y="662885"/>
                  <a:pt x="5969361" y="646331"/>
                </a:cubicBezTo>
                <a:cubicBezTo>
                  <a:pt x="5757177" y="629777"/>
                  <a:pt x="5642647" y="671142"/>
                  <a:pt x="5449096" y="646331"/>
                </a:cubicBezTo>
                <a:cubicBezTo>
                  <a:pt x="5255546" y="621520"/>
                  <a:pt x="5182439" y="642951"/>
                  <a:pt x="5010977" y="646331"/>
                </a:cubicBezTo>
                <a:cubicBezTo>
                  <a:pt x="4839515" y="649711"/>
                  <a:pt x="4555165" y="653137"/>
                  <a:pt x="4326418" y="646331"/>
                </a:cubicBezTo>
                <a:cubicBezTo>
                  <a:pt x="4097671" y="639525"/>
                  <a:pt x="3952776" y="638658"/>
                  <a:pt x="3641858" y="646331"/>
                </a:cubicBezTo>
                <a:cubicBezTo>
                  <a:pt x="3330940" y="654004"/>
                  <a:pt x="3120257" y="637961"/>
                  <a:pt x="2875151" y="646331"/>
                </a:cubicBezTo>
                <a:cubicBezTo>
                  <a:pt x="2630045" y="654701"/>
                  <a:pt x="2566407" y="663135"/>
                  <a:pt x="2354886" y="646331"/>
                </a:cubicBezTo>
                <a:cubicBezTo>
                  <a:pt x="2143365" y="629527"/>
                  <a:pt x="1877266" y="648252"/>
                  <a:pt x="1670326" y="646331"/>
                </a:cubicBezTo>
                <a:cubicBezTo>
                  <a:pt x="1463386" y="644410"/>
                  <a:pt x="1185069" y="635445"/>
                  <a:pt x="821472" y="646331"/>
                </a:cubicBezTo>
                <a:cubicBezTo>
                  <a:pt x="457875" y="657217"/>
                  <a:pt x="259991" y="621374"/>
                  <a:pt x="0" y="646331"/>
                </a:cubicBezTo>
                <a:cubicBezTo>
                  <a:pt x="778" y="461301"/>
                  <a:pt x="10165" y="160953"/>
                  <a:pt x="0" y="0"/>
                </a:cubicBezTo>
                <a:close/>
              </a:path>
            </a:pathLst>
          </a:custGeom>
          <a:noFill/>
          <a:ln>
            <a:solidFill>
              <a:schemeClr val="tx1"/>
            </a:solidFill>
            <a:extLst>
              <a:ext uri="{C807C97D-BFC1-408E-A445-0C87EB9F89A2}">
                <ask:lineSketchStyleProps xmlns:ask="http://schemas.microsoft.com/office/drawing/2018/sketchyshapes" sd="1107550063">
                  <a:prstGeom prst="rect">
                    <a:avLst/>
                  </a:prstGeom>
                  <ask:type>
                    <ask:lineSketchFreehand/>
                  </ask:type>
                </ask:lineSketchStyleProps>
              </a:ext>
            </a:extLst>
          </a:ln>
        </p:spPr>
        <p:txBody>
          <a:bodyPr wrap="square" rtlCol="0">
            <a:spAutoFit/>
          </a:bodyPr>
          <a:lstStyle/>
          <a:p>
            <a:r>
              <a:rPr kumimoji="1" lang="ja-JP" altLang="en-US" sz="3600" b="1" dirty="0"/>
              <a:t>気温とお茶の売り上げの関係を調べた。</a:t>
            </a:r>
          </a:p>
        </p:txBody>
      </p:sp>
      <p:sp>
        <p:nvSpPr>
          <p:cNvPr id="5" name="テキスト ボックス 4">
            <a:extLst>
              <a:ext uri="{FF2B5EF4-FFF2-40B4-BE49-F238E27FC236}">
                <a16:creationId xmlns:a16="http://schemas.microsoft.com/office/drawing/2014/main" id="{F920815E-E26C-BC29-FAE2-F08027CC7D3B}"/>
              </a:ext>
            </a:extLst>
          </p:cNvPr>
          <p:cNvSpPr txBox="1"/>
          <p:nvPr/>
        </p:nvSpPr>
        <p:spPr>
          <a:xfrm>
            <a:off x="697584" y="2479249"/>
            <a:ext cx="10972800" cy="3539430"/>
          </a:xfrm>
          <a:prstGeom prst="rect">
            <a:avLst/>
          </a:prstGeom>
          <a:noFill/>
        </p:spPr>
        <p:txBody>
          <a:bodyPr wrap="square" rtlCol="0">
            <a:spAutoFit/>
          </a:bodyPr>
          <a:lstStyle/>
          <a:p>
            <a:r>
              <a:rPr lang="ja-JP" altLang="en-US" sz="3200" dirty="0"/>
              <a:t>「気温だけでなく、湿度も関係あるのでは？」</a:t>
            </a:r>
            <a:endParaRPr lang="en-US" altLang="ja-JP" sz="3200" dirty="0"/>
          </a:p>
          <a:p>
            <a:r>
              <a:rPr lang="ja-JP" altLang="en-US" sz="3200" dirty="0"/>
              <a:t>仮説を立てた場合、</a:t>
            </a:r>
            <a:endParaRPr lang="en-US" altLang="ja-JP" sz="3200" dirty="0"/>
          </a:p>
          <a:p>
            <a:endParaRPr kumimoji="1" lang="en-US" altLang="ja-JP" sz="3200" dirty="0"/>
          </a:p>
          <a:p>
            <a:r>
              <a:rPr lang="ja-JP" altLang="en-US" sz="3200" dirty="0"/>
              <a:t>・</a:t>
            </a:r>
            <a:r>
              <a:rPr lang="en-US" altLang="ja-JP" sz="3200" dirty="0"/>
              <a:t>3</a:t>
            </a:r>
            <a:r>
              <a:rPr lang="ja-JP" altLang="en-US" sz="3200" dirty="0"/>
              <a:t>つの関係性を調べることはできるだろうか。</a:t>
            </a:r>
            <a:endParaRPr lang="en-US" altLang="ja-JP" sz="3200" dirty="0"/>
          </a:p>
          <a:p>
            <a:endParaRPr lang="en-US" altLang="ja-JP" sz="3200" dirty="0"/>
          </a:p>
          <a:p>
            <a:r>
              <a:rPr kumimoji="1" lang="ja-JP" altLang="en-US" sz="3200" dirty="0"/>
              <a:t>・気温と湿度から、お茶の売り上げを予測することは可能　 </a:t>
            </a:r>
            <a:endParaRPr kumimoji="1" lang="en-US" altLang="ja-JP" sz="3200" dirty="0"/>
          </a:p>
          <a:p>
            <a:r>
              <a:rPr lang="ja-JP" altLang="en-US" sz="3200" dirty="0"/>
              <a:t>　</a:t>
            </a:r>
            <a:r>
              <a:rPr kumimoji="1" lang="ja-JP" altLang="en-US" sz="3200" dirty="0"/>
              <a:t>だろうか。</a:t>
            </a:r>
          </a:p>
        </p:txBody>
      </p:sp>
    </p:spTree>
    <p:extLst>
      <p:ext uri="{BB962C8B-B14F-4D97-AF65-F5344CB8AC3E}">
        <p14:creationId xmlns:p14="http://schemas.microsoft.com/office/powerpoint/2010/main" val="349181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5C73C1-0A97-0FFF-4105-EAEDD60A80CC}"/>
              </a:ext>
            </a:extLst>
          </p:cNvPr>
          <p:cNvSpPr>
            <a:spLocks noGrp="1"/>
          </p:cNvSpPr>
          <p:nvPr>
            <p:ph type="title"/>
          </p:nvPr>
        </p:nvSpPr>
        <p:spPr>
          <a:xfrm>
            <a:off x="529472" y="520045"/>
            <a:ext cx="3439212" cy="1371600"/>
          </a:xfrm>
          <a:custGeom>
            <a:avLst/>
            <a:gdLst>
              <a:gd name="connsiteX0" fmla="*/ 0 w 3439212"/>
              <a:gd name="connsiteY0" fmla="*/ 0 h 1371600"/>
              <a:gd name="connsiteX1" fmla="*/ 3439212 w 3439212"/>
              <a:gd name="connsiteY1" fmla="*/ 0 h 1371600"/>
              <a:gd name="connsiteX2" fmla="*/ 3439212 w 3439212"/>
              <a:gd name="connsiteY2" fmla="*/ 1371600 h 1371600"/>
              <a:gd name="connsiteX3" fmla="*/ 0 w 3439212"/>
              <a:gd name="connsiteY3" fmla="*/ 1371600 h 1371600"/>
              <a:gd name="connsiteX4" fmla="*/ 0 w 3439212"/>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12" h="1371600" fill="none" extrusionOk="0">
                <a:moveTo>
                  <a:pt x="0" y="0"/>
                </a:moveTo>
                <a:cubicBezTo>
                  <a:pt x="1354267" y="18140"/>
                  <a:pt x="2628513" y="-122570"/>
                  <a:pt x="3439212" y="0"/>
                </a:cubicBezTo>
                <a:cubicBezTo>
                  <a:pt x="3557692" y="624051"/>
                  <a:pt x="3434032" y="698430"/>
                  <a:pt x="3439212" y="1371600"/>
                </a:cubicBezTo>
                <a:cubicBezTo>
                  <a:pt x="2559007" y="1401885"/>
                  <a:pt x="427705" y="1540855"/>
                  <a:pt x="0" y="1371600"/>
                </a:cubicBezTo>
                <a:cubicBezTo>
                  <a:pt x="-40679" y="718034"/>
                  <a:pt x="-81462" y="419505"/>
                  <a:pt x="0" y="0"/>
                </a:cubicBezTo>
                <a:close/>
              </a:path>
              <a:path w="3439212" h="1371600" stroke="0" extrusionOk="0">
                <a:moveTo>
                  <a:pt x="0" y="0"/>
                </a:moveTo>
                <a:cubicBezTo>
                  <a:pt x="904998" y="129681"/>
                  <a:pt x="2861703" y="-121541"/>
                  <a:pt x="3439212" y="0"/>
                </a:cubicBezTo>
                <a:cubicBezTo>
                  <a:pt x="3481224" y="526935"/>
                  <a:pt x="3374422" y="1179408"/>
                  <a:pt x="3439212" y="1371600"/>
                </a:cubicBezTo>
                <a:cubicBezTo>
                  <a:pt x="2351077" y="1534014"/>
                  <a:pt x="1274570" y="1202594"/>
                  <a:pt x="0" y="1371600"/>
                </a:cubicBezTo>
                <a:cubicBezTo>
                  <a:pt x="-94558" y="800306"/>
                  <a:pt x="9589" y="172449"/>
                  <a:pt x="0" y="0"/>
                </a:cubicBezTo>
                <a:close/>
              </a:path>
            </a:pathLst>
          </a:custGeom>
          <a:ln>
            <a:solidFill>
              <a:schemeClr val="tx1"/>
            </a:solidFill>
            <a:extLst>
              <a:ext uri="{C807C97D-BFC1-408E-A445-0C87EB9F89A2}">
                <ask:lineSketchStyleProps xmlns:ask="http://schemas.microsoft.com/office/drawing/2018/sketchyshapes" sd="3449105943">
                  <ask:type>
                    <ask:lineSketchCurved/>
                  </ask:type>
                </ask:lineSketchStyleProps>
              </a:ext>
            </a:extLst>
          </a:ln>
        </p:spPr>
        <p:txBody>
          <a:bodyPr/>
          <a:lstStyle/>
          <a:p>
            <a:r>
              <a:rPr kumimoji="1" lang="ja-JP" altLang="en-US" dirty="0"/>
              <a:t>重回帰分析</a:t>
            </a:r>
          </a:p>
        </p:txBody>
      </p:sp>
      <p:sp>
        <p:nvSpPr>
          <p:cNvPr id="3" name="テキスト ボックス 2">
            <a:extLst>
              <a:ext uri="{FF2B5EF4-FFF2-40B4-BE49-F238E27FC236}">
                <a16:creationId xmlns:a16="http://schemas.microsoft.com/office/drawing/2014/main" id="{FDD96582-89E1-2307-511A-B5DDD49F6918}"/>
              </a:ext>
            </a:extLst>
          </p:cNvPr>
          <p:cNvSpPr txBox="1"/>
          <p:nvPr/>
        </p:nvSpPr>
        <p:spPr>
          <a:xfrm>
            <a:off x="925353" y="2639505"/>
            <a:ext cx="10341293" cy="1200329"/>
          </a:xfrm>
          <a:prstGeom prst="rect">
            <a:avLst/>
          </a:prstGeom>
          <a:noFill/>
        </p:spPr>
        <p:txBody>
          <a:bodyPr wrap="none" rtlCol="0">
            <a:spAutoFit/>
          </a:bodyPr>
          <a:lstStyle/>
          <a:p>
            <a:r>
              <a:rPr kumimoji="1" lang="ja-JP" altLang="en-US" sz="3600" dirty="0"/>
              <a:t>重回帰分析は、「３変量以上」の資料について、</a:t>
            </a:r>
            <a:endParaRPr kumimoji="1" lang="en-US" altLang="ja-JP" sz="3600" dirty="0"/>
          </a:p>
          <a:p>
            <a:r>
              <a:rPr kumimoji="1" lang="ja-JP" altLang="en-US" sz="3600" dirty="0"/>
              <a:t>１変量を「他の変量の式」で表現する分析法</a:t>
            </a:r>
          </a:p>
        </p:txBody>
      </p:sp>
      <mc:AlternateContent xmlns:mc="http://schemas.openxmlformats.org/markup-compatibility/2006" xmlns:a14="http://schemas.microsoft.com/office/drawing/2010/main">
        <mc:Choice Requires="a14">
          <p:sp>
            <p:nvSpPr>
              <p:cNvPr id="4" name="テキスト ボックス 3">
                <a:extLst>
                  <a:ext uri="{FF2B5EF4-FFF2-40B4-BE49-F238E27FC236}">
                    <a16:creationId xmlns:a16="http://schemas.microsoft.com/office/drawing/2014/main" id="{A3575D23-5098-1E15-46F6-7AADD32614CD}"/>
                  </a:ext>
                </a:extLst>
              </p:cNvPr>
              <p:cNvSpPr txBox="1"/>
              <p:nvPr/>
            </p:nvSpPr>
            <p:spPr>
              <a:xfrm>
                <a:off x="1964677" y="4366282"/>
                <a:ext cx="7845866" cy="12311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8000" b="1" i="1" smtClean="0">
                          <a:latin typeface="Cambria Math" panose="02040503050406030204" pitchFamily="18" charset="0"/>
                        </a:rPr>
                        <m:t>𝒚</m:t>
                      </m:r>
                      <m:r>
                        <a:rPr kumimoji="1" lang="en-US" altLang="ja-JP" sz="8000" b="1" i="1" smtClean="0">
                          <a:latin typeface="Cambria Math" panose="02040503050406030204" pitchFamily="18" charset="0"/>
                        </a:rPr>
                        <m:t>=</m:t>
                      </m:r>
                      <m:r>
                        <a:rPr kumimoji="1" lang="en-US" altLang="ja-JP" sz="8000" b="1" i="1" smtClean="0">
                          <a:latin typeface="Cambria Math" panose="02040503050406030204" pitchFamily="18" charset="0"/>
                        </a:rPr>
                        <m:t>𝒂</m:t>
                      </m:r>
                      <m:r>
                        <a:rPr kumimoji="1" lang="en-US" altLang="ja-JP" sz="8000" b="1" i="1" smtClean="0">
                          <a:latin typeface="Cambria Math" panose="02040503050406030204" pitchFamily="18" charset="0"/>
                        </a:rPr>
                        <m:t>+</m:t>
                      </m:r>
                      <m:r>
                        <a:rPr kumimoji="1" lang="en-US" altLang="ja-JP" sz="8000" b="1" i="1" smtClean="0">
                          <a:latin typeface="Cambria Math" panose="02040503050406030204" pitchFamily="18" charset="0"/>
                        </a:rPr>
                        <m:t>𝒃𝒙</m:t>
                      </m:r>
                      <m:r>
                        <a:rPr kumimoji="1" lang="en-US" altLang="ja-JP" sz="8000" b="1" i="1" smtClean="0">
                          <a:latin typeface="Cambria Math" panose="02040503050406030204" pitchFamily="18" charset="0"/>
                        </a:rPr>
                        <m:t>+</m:t>
                      </m:r>
                      <m:r>
                        <a:rPr kumimoji="1" lang="en-US" altLang="ja-JP" sz="8000" b="1" i="1" smtClean="0">
                          <a:latin typeface="Cambria Math" panose="02040503050406030204" pitchFamily="18" charset="0"/>
                        </a:rPr>
                        <m:t>𝒄</m:t>
                      </m:r>
                      <m:r>
                        <a:rPr lang="en-US" altLang="ja-JP" sz="8000" b="1" i="1">
                          <a:latin typeface="Cambria Math" panose="02040503050406030204" pitchFamily="18" charset="0"/>
                        </a:rPr>
                        <m:t>𝝎</m:t>
                      </m:r>
                    </m:oMath>
                  </m:oMathPara>
                </a14:m>
                <a:endParaRPr kumimoji="1" lang="ja-JP" altLang="en-US" sz="8000" b="1" dirty="0"/>
              </a:p>
            </p:txBody>
          </p:sp>
        </mc:Choice>
        <mc:Fallback xmlns="">
          <p:sp>
            <p:nvSpPr>
              <p:cNvPr id="4" name="テキスト ボックス 3">
                <a:extLst>
                  <a:ext uri="{FF2B5EF4-FFF2-40B4-BE49-F238E27FC236}">
                    <a16:creationId xmlns:a16="http://schemas.microsoft.com/office/drawing/2014/main" id="{A3575D23-5098-1E15-46F6-7AADD32614CD}"/>
                  </a:ext>
                </a:extLst>
              </p:cNvPr>
              <p:cNvSpPr txBox="1">
                <a:spLocks noRot="1" noChangeAspect="1" noMove="1" noResize="1" noEditPoints="1" noAdjustHandles="1" noChangeArrowheads="1" noChangeShapeType="1" noTextEdit="1"/>
              </p:cNvSpPr>
              <p:nvPr/>
            </p:nvSpPr>
            <p:spPr>
              <a:xfrm>
                <a:off x="1964677" y="4366282"/>
                <a:ext cx="7845866" cy="1231106"/>
              </a:xfrm>
              <a:prstGeom prst="rect">
                <a:avLst/>
              </a:prstGeom>
              <a:blipFill>
                <a:blip r:embed="rId2"/>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4461016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553BC3-62CF-4C18-C6B4-1F1DC9621567}"/>
              </a:ext>
            </a:extLst>
          </p:cNvPr>
          <p:cNvSpPr>
            <a:spLocks noGrp="1"/>
          </p:cNvSpPr>
          <p:nvPr>
            <p:ph type="title"/>
          </p:nvPr>
        </p:nvSpPr>
        <p:spPr>
          <a:xfrm>
            <a:off x="535174" y="515003"/>
            <a:ext cx="4355804" cy="824699"/>
          </a:xfrm>
          <a:custGeom>
            <a:avLst/>
            <a:gdLst>
              <a:gd name="connsiteX0" fmla="*/ 0 w 4355804"/>
              <a:gd name="connsiteY0" fmla="*/ 0 h 824699"/>
              <a:gd name="connsiteX1" fmla="*/ 491584 w 4355804"/>
              <a:gd name="connsiteY1" fmla="*/ 0 h 824699"/>
              <a:gd name="connsiteX2" fmla="*/ 1157399 w 4355804"/>
              <a:gd name="connsiteY2" fmla="*/ 0 h 824699"/>
              <a:gd name="connsiteX3" fmla="*/ 1866773 w 4355804"/>
              <a:gd name="connsiteY3" fmla="*/ 0 h 824699"/>
              <a:gd name="connsiteX4" fmla="*/ 2401915 w 4355804"/>
              <a:gd name="connsiteY4" fmla="*/ 0 h 824699"/>
              <a:gd name="connsiteX5" fmla="*/ 2937056 w 4355804"/>
              <a:gd name="connsiteY5" fmla="*/ 0 h 824699"/>
              <a:gd name="connsiteX6" fmla="*/ 3472198 w 4355804"/>
              <a:gd name="connsiteY6" fmla="*/ 0 h 824699"/>
              <a:gd name="connsiteX7" fmla="*/ 4355804 w 4355804"/>
              <a:gd name="connsiteY7" fmla="*/ 0 h 824699"/>
              <a:gd name="connsiteX8" fmla="*/ 4355804 w 4355804"/>
              <a:gd name="connsiteY8" fmla="*/ 428843 h 824699"/>
              <a:gd name="connsiteX9" fmla="*/ 4355804 w 4355804"/>
              <a:gd name="connsiteY9" fmla="*/ 824699 h 824699"/>
              <a:gd name="connsiteX10" fmla="*/ 3820662 w 4355804"/>
              <a:gd name="connsiteY10" fmla="*/ 824699 h 824699"/>
              <a:gd name="connsiteX11" fmla="*/ 3198405 w 4355804"/>
              <a:gd name="connsiteY11" fmla="*/ 824699 h 824699"/>
              <a:gd name="connsiteX12" fmla="*/ 2706821 w 4355804"/>
              <a:gd name="connsiteY12" fmla="*/ 824699 h 824699"/>
              <a:gd name="connsiteX13" fmla="*/ 2215237 w 4355804"/>
              <a:gd name="connsiteY13" fmla="*/ 824699 h 824699"/>
              <a:gd name="connsiteX14" fmla="*/ 1505864 w 4355804"/>
              <a:gd name="connsiteY14" fmla="*/ 824699 h 824699"/>
              <a:gd name="connsiteX15" fmla="*/ 796490 w 4355804"/>
              <a:gd name="connsiteY15" fmla="*/ 824699 h 824699"/>
              <a:gd name="connsiteX16" fmla="*/ 0 w 4355804"/>
              <a:gd name="connsiteY16" fmla="*/ 824699 h 824699"/>
              <a:gd name="connsiteX17" fmla="*/ 0 w 4355804"/>
              <a:gd name="connsiteY17" fmla="*/ 412350 h 824699"/>
              <a:gd name="connsiteX18" fmla="*/ 0 w 4355804"/>
              <a:gd name="connsiteY18" fmla="*/ 0 h 824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55804" h="824699" fill="none" extrusionOk="0">
                <a:moveTo>
                  <a:pt x="0" y="0"/>
                </a:moveTo>
                <a:cubicBezTo>
                  <a:pt x="127962" y="14121"/>
                  <a:pt x="358556" y="15422"/>
                  <a:pt x="491584" y="0"/>
                </a:cubicBezTo>
                <a:cubicBezTo>
                  <a:pt x="624612" y="-15422"/>
                  <a:pt x="919948" y="-16849"/>
                  <a:pt x="1157399" y="0"/>
                </a:cubicBezTo>
                <a:cubicBezTo>
                  <a:pt x="1394851" y="16849"/>
                  <a:pt x="1560806" y="-32387"/>
                  <a:pt x="1866773" y="0"/>
                </a:cubicBezTo>
                <a:cubicBezTo>
                  <a:pt x="2172740" y="32387"/>
                  <a:pt x="2277551" y="-7372"/>
                  <a:pt x="2401915" y="0"/>
                </a:cubicBezTo>
                <a:cubicBezTo>
                  <a:pt x="2526279" y="7372"/>
                  <a:pt x="2747705" y="14318"/>
                  <a:pt x="2937056" y="0"/>
                </a:cubicBezTo>
                <a:cubicBezTo>
                  <a:pt x="3126407" y="-14318"/>
                  <a:pt x="3280666" y="26226"/>
                  <a:pt x="3472198" y="0"/>
                </a:cubicBezTo>
                <a:cubicBezTo>
                  <a:pt x="3663730" y="-26226"/>
                  <a:pt x="4050248" y="35579"/>
                  <a:pt x="4355804" y="0"/>
                </a:cubicBezTo>
                <a:cubicBezTo>
                  <a:pt x="4355439" y="126978"/>
                  <a:pt x="4359099" y="335822"/>
                  <a:pt x="4355804" y="428843"/>
                </a:cubicBezTo>
                <a:cubicBezTo>
                  <a:pt x="4352509" y="521864"/>
                  <a:pt x="4341806" y="716328"/>
                  <a:pt x="4355804" y="824699"/>
                </a:cubicBezTo>
                <a:cubicBezTo>
                  <a:pt x="4170619" y="839311"/>
                  <a:pt x="4044644" y="848829"/>
                  <a:pt x="3820662" y="824699"/>
                </a:cubicBezTo>
                <a:cubicBezTo>
                  <a:pt x="3596680" y="800569"/>
                  <a:pt x="3367608" y="840264"/>
                  <a:pt x="3198405" y="824699"/>
                </a:cubicBezTo>
                <a:cubicBezTo>
                  <a:pt x="3029202" y="809134"/>
                  <a:pt x="2824225" y="844057"/>
                  <a:pt x="2706821" y="824699"/>
                </a:cubicBezTo>
                <a:cubicBezTo>
                  <a:pt x="2589417" y="805341"/>
                  <a:pt x="2372204" y="846201"/>
                  <a:pt x="2215237" y="824699"/>
                </a:cubicBezTo>
                <a:cubicBezTo>
                  <a:pt x="2058270" y="803197"/>
                  <a:pt x="1791063" y="831497"/>
                  <a:pt x="1505864" y="824699"/>
                </a:cubicBezTo>
                <a:cubicBezTo>
                  <a:pt x="1220665" y="817901"/>
                  <a:pt x="1076635" y="795788"/>
                  <a:pt x="796490" y="824699"/>
                </a:cubicBezTo>
                <a:cubicBezTo>
                  <a:pt x="516345" y="853610"/>
                  <a:pt x="394798" y="828965"/>
                  <a:pt x="0" y="824699"/>
                </a:cubicBezTo>
                <a:cubicBezTo>
                  <a:pt x="13570" y="623564"/>
                  <a:pt x="7207" y="559571"/>
                  <a:pt x="0" y="412350"/>
                </a:cubicBezTo>
                <a:cubicBezTo>
                  <a:pt x="-7207" y="265129"/>
                  <a:pt x="6222" y="174375"/>
                  <a:pt x="0" y="0"/>
                </a:cubicBezTo>
                <a:close/>
              </a:path>
              <a:path w="4355804" h="824699" stroke="0" extrusionOk="0">
                <a:moveTo>
                  <a:pt x="0" y="0"/>
                </a:moveTo>
                <a:cubicBezTo>
                  <a:pt x="185602" y="-17758"/>
                  <a:pt x="261281" y="6388"/>
                  <a:pt x="491584" y="0"/>
                </a:cubicBezTo>
                <a:cubicBezTo>
                  <a:pt x="721887" y="-6388"/>
                  <a:pt x="756288" y="24105"/>
                  <a:pt x="983167" y="0"/>
                </a:cubicBezTo>
                <a:cubicBezTo>
                  <a:pt x="1210046" y="-24105"/>
                  <a:pt x="1439644" y="-8572"/>
                  <a:pt x="1648983" y="0"/>
                </a:cubicBezTo>
                <a:cubicBezTo>
                  <a:pt x="1858322" y="8572"/>
                  <a:pt x="1972383" y="18249"/>
                  <a:pt x="2140567" y="0"/>
                </a:cubicBezTo>
                <a:cubicBezTo>
                  <a:pt x="2308751" y="-18249"/>
                  <a:pt x="2458204" y="-21182"/>
                  <a:pt x="2632150" y="0"/>
                </a:cubicBezTo>
                <a:cubicBezTo>
                  <a:pt x="2806096" y="21182"/>
                  <a:pt x="3032507" y="26845"/>
                  <a:pt x="3297966" y="0"/>
                </a:cubicBezTo>
                <a:cubicBezTo>
                  <a:pt x="3563425" y="-26845"/>
                  <a:pt x="3996507" y="-26350"/>
                  <a:pt x="4355804" y="0"/>
                </a:cubicBezTo>
                <a:cubicBezTo>
                  <a:pt x="4365399" y="161049"/>
                  <a:pt x="4342535" y="289395"/>
                  <a:pt x="4355804" y="387609"/>
                </a:cubicBezTo>
                <a:cubicBezTo>
                  <a:pt x="4369073" y="485823"/>
                  <a:pt x="4376397" y="607046"/>
                  <a:pt x="4355804" y="824699"/>
                </a:cubicBezTo>
                <a:cubicBezTo>
                  <a:pt x="4138520" y="840356"/>
                  <a:pt x="4010044" y="831937"/>
                  <a:pt x="3864220" y="824699"/>
                </a:cubicBezTo>
                <a:cubicBezTo>
                  <a:pt x="3718396" y="817461"/>
                  <a:pt x="3555026" y="845012"/>
                  <a:pt x="3285521" y="824699"/>
                </a:cubicBezTo>
                <a:cubicBezTo>
                  <a:pt x="3016016" y="804386"/>
                  <a:pt x="2835296" y="836384"/>
                  <a:pt x="2706821" y="824699"/>
                </a:cubicBezTo>
                <a:cubicBezTo>
                  <a:pt x="2578346" y="813014"/>
                  <a:pt x="2333316" y="807778"/>
                  <a:pt x="1997447" y="824699"/>
                </a:cubicBezTo>
                <a:cubicBezTo>
                  <a:pt x="1661578" y="841620"/>
                  <a:pt x="1652535" y="806119"/>
                  <a:pt x="1375190" y="824699"/>
                </a:cubicBezTo>
                <a:cubicBezTo>
                  <a:pt x="1097845" y="843279"/>
                  <a:pt x="984786" y="812118"/>
                  <a:pt x="665816" y="824699"/>
                </a:cubicBezTo>
                <a:cubicBezTo>
                  <a:pt x="346846" y="837280"/>
                  <a:pt x="162075" y="827946"/>
                  <a:pt x="0" y="824699"/>
                </a:cubicBezTo>
                <a:cubicBezTo>
                  <a:pt x="1674" y="677037"/>
                  <a:pt x="-1461" y="543297"/>
                  <a:pt x="0" y="404103"/>
                </a:cubicBezTo>
                <a:cubicBezTo>
                  <a:pt x="1461" y="264909"/>
                  <a:pt x="13673" y="133228"/>
                  <a:pt x="0" y="0"/>
                </a:cubicBezTo>
                <a:close/>
              </a:path>
            </a:pathLst>
          </a:custGeom>
          <a:ln>
            <a:solidFill>
              <a:schemeClr val="tx1"/>
            </a:solidFill>
            <a:extLst>
              <a:ext uri="{C807C97D-BFC1-408E-A445-0C87EB9F89A2}">
                <ask:lineSketchStyleProps xmlns:ask="http://schemas.microsoft.com/office/drawing/2018/sketchyshapes" sd="4126121535">
                  <ask:type>
                    <ask:lineSketchFreehand/>
                  </ask:type>
                </ask:lineSketchStyleProps>
              </a:ext>
            </a:extLst>
          </a:ln>
        </p:spPr>
        <p:txBody>
          <a:bodyPr/>
          <a:lstStyle/>
          <a:p>
            <a:r>
              <a:rPr kumimoji="1" lang="ja-JP" altLang="en-US" sz="4400" dirty="0"/>
              <a:t>重回帰分析の例</a:t>
            </a:r>
          </a:p>
        </p:txBody>
      </p:sp>
      <p:sp>
        <p:nvSpPr>
          <p:cNvPr id="4" name="テキスト ボックス 3">
            <a:extLst>
              <a:ext uri="{FF2B5EF4-FFF2-40B4-BE49-F238E27FC236}">
                <a16:creationId xmlns:a16="http://schemas.microsoft.com/office/drawing/2014/main" id="{23298088-744C-65B7-F934-F0F3F1B89C96}"/>
              </a:ext>
            </a:extLst>
          </p:cNvPr>
          <p:cNvSpPr txBox="1"/>
          <p:nvPr/>
        </p:nvSpPr>
        <p:spPr>
          <a:xfrm>
            <a:off x="535174" y="1901981"/>
            <a:ext cx="11398100" cy="1200329"/>
          </a:xfrm>
          <a:prstGeom prst="rect">
            <a:avLst/>
          </a:prstGeom>
          <a:noFill/>
        </p:spPr>
        <p:txBody>
          <a:bodyPr wrap="square">
            <a:spAutoFit/>
          </a:bodyPr>
          <a:lstStyle/>
          <a:p>
            <a:r>
              <a:rPr lang="ja-JP" altLang="en-US" sz="3600" b="0" i="0" dirty="0">
                <a:solidFill>
                  <a:srgbClr val="3A3E40"/>
                </a:solidFill>
                <a:effectLst/>
                <a:latin typeface="ヒラギノ角ゴ ProN W3"/>
              </a:rPr>
              <a:t>自動車の価格（目的変数）を予測するために、年式、走行距離、そしてエンジンの排気量を説明変数とする。</a:t>
            </a:r>
            <a:endParaRPr lang="ja-JP" altLang="en-US" sz="3600" dirty="0"/>
          </a:p>
        </p:txBody>
      </p:sp>
      <p:sp>
        <p:nvSpPr>
          <p:cNvPr id="6" name="テキスト ボックス 5">
            <a:extLst>
              <a:ext uri="{FF2B5EF4-FFF2-40B4-BE49-F238E27FC236}">
                <a16:creationId xmlns:a16="http://schemas.microsoft.com/office/drawing/2014/main" id="{6456C72A-2FB7-865C-1FD3-E884FB3F64DF}"/>
              </a:ext>
            </a:extLst>
          </p:cNvPr>
          <p:cNvSpPr txBox="1"/>
          <p:nvPr/>
        </p:nvSpPr>
        <p:spPr>
          <a:xfrm>
            <a:off x="868180" y="3755691"/>
            <a:ext cx="11674549" cy="1569660"/>
          </a:xfrm>
          <a:prstGeom prst="rect">
            <a:avLst/>
          </a:prstGeom>
          <a:noFill/>
        </p:spPr>
        <p:txBody>
          <a:bodyPr wrap="square">
            <a:spAutoFit/>
          </a:bodyPr>
          <a:lstStyle/>
          <a:p>
            <a:r>
              <a:rPr lang="ja-JP" altLang="en-US" sz="3200" b="1" i="0" dirty="0">
                <a:solidFill>
                  <a:srgbClr val="3A3E40"/>
                </a:solidFill>
                <a:effectLst/>
                <a:latin typeface="ヒラギノ角ゴ ProN W3"/>
              </a:rPr>
              <a:t>自動車の価格＝</a:t>
            </a:r>
            <a:endParaRPr lang="en-US" altLang="ja-JP" sz="3200" b="1" i="0" dirty="0">
              <a:solidFill>
                <a:srgbClr val="3A3E40"/>
              </a:solidFill>
              <a:effectLst/>
              <a:latin typeface="ヒラギノ角ゴ ProN W3"/>
            </a:endParaRPr>
          </a:p>
          <a:p>
            <a:endParaRPr lang="en-US" altLang="ja-JP" sz="3200" b="1" i="0" dirty="0">
              <a:solidFill>
                <a:srgbClr val="3A3E40"/>
              </a:solidFill>
              <a:effectLst/>
              <a:latin typeface="ヒラギノ角ゴ ProN W3"/>
            </a:endParaRPr>
          </a:p>
          <a:p>
            <a:r>
              <a:rPr lang="ja-JP" altLang="en-US" sz="3200" b="1" i="0" dirty="0">
                <a:solidFill>
                  <a:srgbClr val="3A3E40"/>
                </a:solidFill>
                <a:effectLst/>
                <a:latin typeface="ヒラギノ角ゴ ProN W3"/>
              </a:rPr>
              <a:t>ａ</a:t>
            </a:r>
            <a:r>
              <a:rPr lang="en-US" altLang="ja-JP" sz="3200" b="1" i="0" dirty="0">
                <a:solidFill>
                  <a:srgbClr val="3A3E40"/>
                </a:solidFill>
                <a:effectLst/>
                <a:latin typeface="ヒラギノ角ゴ ProN W3"/>
              </a:rPr>
              <a:t>×</a:t>
            </a:r>
            <a:r>
              <a:rPr lang="ja-JP" altLang="en-US" sz="3200" b="1" i="0" dirty="0">
                <a:solidFill>
                  <a:srgbClr val="3A3E40"/>
                </a:solidFill>
                <a:effectLst/>
                <a:latin typeface="ヒラギノ角ゴ ProN W3"/>
              </a:rPr>
              <a:t>年式＋ｂ</a:t>
            </a:r>
            <a:r>
              <a:rPr lang="en-US" altLang="ja-JP" sz="3200" b="1" i="0" dirty="0">
                <a:solidFill>
                  <a:srgbClr val="3A3E40"/>
                </a:solidFill>
                <a:effectLst/>
                <a:latin typeface="ヒラギノ角ゴ ProN W3"/>
              </a:rPr>
              <a:t>×</a:t>
            </a:r>
            <a:r>
              <a:rPr lang="ja-JP" altLang="en-US" sz="3200" b="1" i="0" dirty="0">
                <a:solidFill>
                  <a:srgbClr val="3A3E40"/>
                </a:solidFill>
                <a:effectLst/>
                <a:latin typeface="ヒラギノ角ゴ ProN W3"/>
              </a:rPr>
              <a:t>走行距離＋ｃ</a:t>
            </a:r>
            <a:r>
              <a:rPr lang="en-US" altLang="ja-JP" sz="3200" b="1" i="0" dirty="0">
                <a:solidFill>
                  <a:srgbClr val="3A3E40"/>
                </a:solidFill>
                <a:effectLst/>
                <a:latin typeface="ヒラギノ角ゴ ProN W3"/>
              </a:rPr>
              <a:t>×</a:t>
            </a:r>
            <a:r>
              <a:rPr lang="ja-JP" altLang="en-US" sz="3200" b="1" i="0" dirty="0">
                <a:solidFill>
                  <a:srgbClr val="3A3E40"/>
                </a:solidFill>
                <a:effectLst/>
                <a:latin typeface="ヒラギノ角ゴ ProN W3"/>
              </a:rPr>
              <a:t>エンジンの排気量＋</a:t>
            </a:r>
            <a:r>
              <a:rPr lang="ja-JP" altLang="en-US" sz="3200" b="1" dirty="0">
                <a:solidFill>
                  <a:srgbClr val="3A3E40"/>
                </a:solidFill>
                <a:latin typeface="ヒラギノ角ゴ ProN W3"/>
              </a:rPr>
              <a:t>切片</a:t>
            </a:r>
            <a:endParaRPr lang="ja-JP" altLang="en-US" sz="3200" b="1" dirty="0"/>
          </a:p>
        </p:txBody>
      </p:sp>
      <p:sp>
        <p:nvSpPr>
          <p:cNvPr id="7" name="四角形: 角を丸くする 6">
            <a:extLst>
              <a:ext uri="{FF2B5EF4-FFF2-40B4-BE49-F238E27FC236}">
                <a16:creationId xmlns:a16="http://schemas.microsoft.com/office/drawing/2014/main" id="{CA1B9CF4-C16A-BA7C-15AA-238E6D07755C}"/>
              </a:ext>
            </a:extLst>
          </p:cNvPr>
          <p:cNvSpPr/>
          <p:nvPr/>
        </p:nvSpPr>
        <p:spPr>
          <a:xfrm>
            <a:off x="535174" y="3429000"/>
            <a:ext cx="11054314" cy="222752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507776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0771A0-2687-908F-8EB0-8A3E0CB0D1D3}"/>
              </a:ext>
            </a:extLst>
          </p:cNvPr>
          <p:cNvSpPr>
            <a:spLocks noGrp="1"/>
          </p:cNvSpPr>
          <p:nvPr>
            <p:ph type="title"/>
          </p:nvPr>
        </p:nvSpPr>
        <p:spPr>
          <a:xfrm>
            <a:off x="435204" y="614314"/>
            <a:ext cx="11321592" cy="1371600"/>
          </a:xfrm>
          <a:custGeom>
            <a:avLst/>
            <a:gdLst>
              <a:gd name="connsiteX0" fmla="*/ 0 w 11321592"/>
              <a:gd name="connsiteY0" fmla="*/ 0 h 1371600"/>
              <a:gd name="connsiteX1" fmla="*/ 595873 w 11321592"/>
              <a:gd name="connsiteY1" fmla="*/ 0 h 1371600"/>
              <a:gd name="connsiteX2" fmla="*/ 1418178 w 11321592"/>
              <a:gd name="connsiteY2" fmla="*/ 0 h 1371600"/>
              <a:gd name="connsiteX3" fmla="*/ 2014052 w 11321592"/>
              <a:gd name="connsiteY3" fmla="*/ 0 h 1371600"/>
              <a:gd name="connsiteX4" fmla="*/ 2723141 w 11321592"/>
              <a:gd name="connsiteY4" fmla="*/ 0 h 1371600"/>
              <a:gd name="connsiteX5" fmla="*/ 3432230 w 11321592"/>
              <a:gd name="connsiteY5" fmla="*/ 0 h 1371600"/>
              <a:gd name="connsiteX6" fmla="*/ 3914887 w 11321592"/>
              <a:gd name="connsiteY6" fmla="*/ 0 h 1371600"/>
              <a:gd name="connsiteX7" fmla="*/ 4284329 w 11321592"/>
              <a:gd name="connsiteY7" fmla="*/ 0 h 1371600"/>
              <a:gd name="connsiteX8" fmla="*/ 4653770 w 11321592"/>
              <a:gd name="connsiteY8" fmla="*/ 0 h 1371600"/>
              <a:gd name="connsiteX9" fmla="*/ 5249643 w 11321592"/>
              <a:gd name="connsiteY9" fmla="*/ 0 h 1371600"/>
              <a:gd name="connsiteX10" fmla="*/ 5845517 w 11321592"/>
              <a:gd name="connsiteY10" fmla="*/ 0 h 1371600"/>
              <a:gd name="connsiteX11" fmla="*/ 6441390 w 11321592"/>
              <a:gd name="connsiteY11" fmla="*/ 0 h 1371600"/>
              <a:gd name="connsiteX12" fmla="*/ 7150479 w 11321592"/>
              <a:gd name="connsiteY12" fmla="*/ 0 h 1371600"/>
              <a:gd name="connsiteX13" fmla="*/ 7859568 w 11321592"/>
              <a:gd name="connsiteY13" fmla="*/ 0 h 1371600"/>
              <a:gd name="connsiteX14" fmla="*/ 8568658 w 11321592"/>
              <a:gd name="connsiteY14" fmla="*/ 0 h 1371600"/>
              <a:gd name="connsiteX15" fmla="*/ 9051315 w 11321592"/>
              <a:gd name="connsiteY15" fmla="*/ 0 h 1371600"/>
              <a:gd name="connsiteX16" fmla="*/ 9307540 w 11321592"/>
              <a:gd name="connsiteY16" fmla="*/ 0 h 1371600"/>
              <a:gd name="connsiteX17" fmla="*/ 9790198 w 11321592"/>
              <a:gd name="connsiteY17" fmla="*/ 0 h 1371600"/>
              <a:gd name="connsiteX18" fmla="*/ 10386071 w 11321592"/>
              <a:gd name="connsiteY18" fmla="*/ 0 h 1371600"/>
              <a:gd name="connsiteX19" fmla="*/ 11321592 w 11321592"/>
              <a:gd name="connsiteY19" fmla="*/ 0 h 1371600"/>
              <a:gd name="connsiteX20" fmla="*/ 11321592 w 11321592"/>
              <a:gd name="connsiteY20" fmla="*/ 470916 h 1371600"/>
              <a:gd name="connsiteX21" fmla="*/ 11321592 w 11321592"/>
              <a:gd name="connsiteY21" fmla="*/ 941832 h 1371600"/>
              <a:gd name="connsiteX22" fmla="*/ 11321592 w 11321592"/>
              <a:gd name="connsiteY22" fmla="*/ 1371600 h 1371600"/>
              <a:gd name="connsiteX23" fmla="*/ 10612503 w 11321592"/>
              <a:gd name="connsiteY23" fmla="*/ 1371600 h 1371600"/>
              <a:gd name="connsiteX24" fmla="*/ 9790198 w 11321592"/>
              <a:gd name="connsiteY24" fmla="*/ 1371600 h 1371600"/>
              <a:gd name="connsiteX25" fmla="*/ 8967893 w 11321592"/>
              <a:gd name="connsiteY25" fmla="*/ 1371600 h 1371600"/>
              <a:gd name="connsiteX26" fmla="*/ 8145588 w 11321592"/>
              <a:gd name="connsiteY26" fmla="*/ 1371600 h 1371600"/>
              <a:gd name="connsiteX27" fmla="*/ 7436498 w 11321592"/>
              <a:gd name="connsiteY27" fmla="*/ 1371600 h 1371600"/>
              <a:gd name="connsiteX28" fmla="*/ 6727409 w 11321592"/>
              <a:gd name="connsiteY28" fmla="*/ 1371600 h 1371600"/>
              <a:gd name="connsiteX29" fmla="*/ 6357968 w 11321592"/>
              <a:gd name="connsiteY29" fmla="*/ 1371600 h 1371600"/>
              <a:gd name="connsiteX30" fmla="*/ 5988526 w 11321592"/>
              <a:gd name="connsiteY30" fmla="*/ 1371600 h 1371600"/>
              <a:gd name="connsiteX31" fmla="*/ 5392653 w 11321592"/>
              <a:gd name="connsiteY31" fmla="*/ 1371600 h 1371600"/>
              <a:gd name="connsiteX32" fmla="*/ 4796780 w 11321592"/>
              <a:gd name="connsiteY32" fmla="*/ 1371600 h 1371600"/>
              <a:gd name="connsiteX33" fmla="*/ 4200907 w 11321592"/>
              <a:gd name="connsiteY33" fmla="*/ 1371600 h 1371600"/>
              <a:gd name="connsiteX34" fmla="*/ 3718249 w 11321592"/>
              <a:gd name="connsiteY34" fmla="*/ 1371600 h 1371600"/>
              <a:gd name="connsiteX35" fmla="*/ 2895944 w 11321592"/>
              <a:gd name="connsiteY35" fmla="*/ 1371600 h 1371600"/>
              <a:gd name="connsiteX36" fmla="*/ 2186855 w 11321592"/>
              <a:gd name="connsiteY36" fmla="*/ 1371600 h 1371600"/>
              <a:gd name="connsiteX37" fmla="*/ 1477766 w 11321592"/>
              <a:gd name="connsiteY37" fmla="*/ 1371600 h 1371600"/>
              <a:gd name="connsiteX38" fmla="*/ 995108 w 11321592"/>
              <a:gd name="connsiteY38" fmla="*/ 1371600 h 1371600"/>
              <a:gd name="connsiteX39" fmla="*/ 0 w 11321592"/>
              <a:gd name="connsiteY39" fmla="*/ 1371600 h 1371600"/>
              <a:gd name="connsiteX40" fmla="*/ 0 w 11321592"/>
              <a:gd name="connsiteY40" fmla="*/ 914400 h 1371600"/>
              <a:gd name="connsiteX41" fmla="*/ 0 w 11321592"/>
              <a:gd name="connsiteY41" fmla="*/ 443484 h 1371600"/>
              <a:gd name="connsiteX42" fmla="*/ 0 w 11321592"/>
              <a:gd name="connsiteY42"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321592" h="1371600" fill="none" extrusionOk="0">
                <a:moveTo>
                  <a:pt x="0" y="0"/>
                </a:moveTo>
                <a:cubicBezTo>
                  <a:pt x="271796" y="-63235"/>
                  <a:pt x="384166" y="59748"/>
                  <a:pt x="595873" y="0"/>
                </a:cubicBezTo>
                <a:cubicBezTo>
                  <a:pt x="807580" y="-59748"/>
                  <a:pt x="1143929" y="9027"/>
                  <a:pt x="1418178" y="0"/>
                </a:cubicBezTo>
                <a:cubicBezTo>
                  <a:pt x="1692428" y="-9027"/>
                  <a:pt x="1795824" y="38352"/>
                  <a:pt x="2014052" y="0"/>
                </a:cubicBezTo>
                <a:cubicBezTo>
                  <a:pt x="2232280" y="-38352"/>
                  <a:pt x="2466301" y="30215"/>
                  <a:pt x="2723141" y="0"/>
                </a:cubicBezTo>
                <a:cubicBezTo>
                  <a:pt x="2979981" y="-30215"/>
                  <a:pt x="3274176" y="54867"/>
                  <a:pt x="3432230" y="0"/>
                </a:cubicBezTo>
                <a:cubicBezTo>
                  <a:pt x="3590284" y="-54867"/>
                  <a:pt x="3764550" y="9362"/>
                  <a:pt x="3914887" y="0"/>
                </a:cubicBezTo>
                <a:cubicBezTo>
                  <a:pt x="4065224" y="-9362"/>
                  <a:pt x="4112045" y="4371"/>
                  <a:pt x="4284329" y="0"/>
                </a:cubicBezTo>
                <a:cubicBezTo>
                  <a:pt x="4456613" y="-4371"/>
                  <a:pt x="4494404" y="43599"/>
                  <a:pt x="4653770" y="0"/>
                </a:cubicBezTo>
                <a:cubicBezTo>
                  <a:pt x="4813136" y="-43599"/>
                  <a:pt x="5017361" y="8802"/>
                  <a:pt x="5249643" y="0"/>
                </a:cubicBezTo>
                <a:cubicBezTo>
                  <a:pt x="5481925" y="-8802"/>
                  <a:pt x="5723120" y="71104"/>
                  <a:pt x="5845517" y="0"/>
                </a:cubicBezTo>
                <a:cubicBezTo>
                  <a:pt x="5967914" y="-71104"/>
                  <a:pt x="6214692" y="21677"/>
                  <a:pt x="6441390" y="0"/>
                </a:cubicBezTo>
                <a:cubicBezTo>
                  <a:pt x="6668088" y="-21677"/>
                  <a:pt x="6918272" y="73434"/>
                  <a:pt x="7150479" y="0"/>
                </a:cubicBezTo>
                <a:cubicBezTo>
                  <a:pt x="7382686" y="-73434"/>
                  <a:pt x="7650716" y="84675"/>
                  <a:pt x="7859568" y="0"/>
                </a:cubicBezTo>
                <a:cubicBezTo>
                  <a:pt x="8068420" y="-84675"/>
                  <a:pt x="8215700" y="17423"/>
                  <a:pt x="8568658" y="0"/>
                </a:cubicBezTo>
                <a:cubicBezTo>
                  <a:pt x="8921616" y="-17423"/>
                  <a:pt x="8872434" y="38084"/>
                  <a:pt x="9051315" y="0"/>
                </a:cubicBezTo>
                <a:cubicBezTo>
                  <a:pt x="9230196" y="-38084"/>
                  <a:pt x="9203049" y="16912"/>
                  <a:pt x="9307540" y="0"/>
                </a:cubicBezTo>
                <a:cubicBezTo>
                  <a:pt x="9412031" y="-16912"/>
                  <a:pt x="9557919" y="8022"/>
                  <a:pt x="9790198" y="0"/>
                </a:cubicBezTo>
                <a:cubicBezTo>
                  <a:pt x="10022477" y="-8022"/>
                  <a:pt x="10247426" y="1156"/>
                  <a:pt x="10386071" y="0"/>
                </a:cubicBezTo>
                <a:cubicBezTo>
                  <a:pt x="10524716" y="-1156"/>
                  <a:pt x="10960600" y="71574"/>
                  <a:pt x="11321592" y="0"/>
                </a:cubicBezTo>
                <a:cubicBezTo>
                  <a:pt x="11339679" y="131612"/>
                  <a:pt x="11307630" y="330934"/>
                  <a:pt x="11321592" y="470916"/>
                </a:cubicBezTo>
                <a:cubicBezTo>
                  <a:pt x="11335554" y="610898"/>
                  <a:pt x="11291456" y="767928"/>
                  <a:pt x="11321592" y="941832"/>
                </a:cubicBezTo>
                <a:cubicBezTo>
                  <a:pt x="11351728" y="1115736"/>
                  <a:pt x="11293795" y="1225746"/>
                  <a:pt x="11321592" y="1371600"/>
                </a:cubicBezTo>
                <a:cubicBezTo>
                  <a:pt x="11144877" y="1451450"/>
                  <a:pt x="10781271" y="1348641"/>
                  <a:pt x="10612503" y="1371600"/>
                </a:cubicBezTo>
                <a:cubicBezTo>
                  <a:pt x="10443735" y="1394559"/>
                  <a:pt x="10190498" y="1326441"/>
                  <a:pt x="9790198" y="1371600"/>
                </a:cubicBezTo>
                <a:cubicBezTo>
                  <a:pt x="9389899" y="1416759"/>
                  <a:pt x="9226385" y="1328170"/>
                  <a:pt x="8967893" y="1371600"/>
                </a:cubicBezTo>
                <a:cubicBezTo>
                  <a:pt x="8709401" y="1415030"/>
                  <a:pt x="8537160" y="1329755"/>
                  <a:pt x="8145588" y="1371600"/>
                </a:cubicBezTo>
                <a:cubicBezTo>
                  <a:pt x="7754016" y="1413445"/>
                  <a:pt x="7755592" y="1347598"/>
                  <a:pt x="7436498" y="1371600"/>
                </a:cubicBezTo>
                <a:cubicBezTo>
                  <a:pt x="7117404" y="1395602"/>
                  <a:pt x="7050799" y="1352023"/>
                  <a:pt x="6727409" y="1371600"/>
                </a:cubicBezTo>
                <a:cubicBezTo>
                  <a:pt x="6404019" y="1391177"/>
                  <a:pt x="6487413" y="1350373"/>
                  <a:pt x="6357968" y="1371600"/>
                </a:cubicBezTo>
                <a:cubicBezTo>
                  <a:pt x="6228523" y="1392827"/>
                  <a:pt x="6149241" y="1349345"/>
                  <a:pt x="5988526" y="1371600"/>
                </a:cubicBezTo>
                <a:cubicBezTo>
                  <a:pt x="5827811" y="1393855"/>
                  <a:pt x="5550592" y="1349445"/>
                  <a:pt x="5392653" y="1371600"/>
                </a:cubicBezTo>
                <a:cubicBezTo>
                  <a:pt x="5234714" y="1393755"/>
                  <a:pt x="4996818" y="1360588"/>
                  <a:pt x="4796780" y="1371600"/>
                </a:cubicBezTo>
                <a:cubicBezTo>
                  <a:pt x="4596742" y="1382612"/>
                  <a:pt x="4444308" y="1363607"/>
                  <a:pt x="4200907" y="1371600"/>
                </a:cubicBezTo>
                <a:cubicBezTo>
                  <a:pt x="3957506" y="1379593"/>
                  <a:pt x="3821334" y="1362561"/>
                  <a:pt x="3718249" y="1371600"/>
                </a:cubicBezTo>
                <a:cubicBezTo>
                  <a:pt x="3615164" y="1380639"/>
                  <a:pt x="3129572" y="1337010"/>
                  <a:pt x="2895944" y="1371600"/>
                </a:cubicBezTo>
                <a:cubicBezTo>
                  <a:pt x="2662317" y="1406190"/>
                  <a:pt x="2331219" y="1321028"/>
                  <a:pt x="2186855" y="1371600"/>
                </a:cubicBezTo>
                <a:cubicBezTo>
                  <a:pt x="2042491" y="1422172"/>
                  <a:pt x="1812935" y="1318577"/>
                  <a:pt x="1477766" y="1371600"/>
                </a:cubicBezTo>
                <a:cubicBezTo>
                  <a:pt x="1142597" y="1424623"/>
                  <a:pt x="1143293" y="1321866"/>
                  <a:pt x="995108" y="1371600"/>
                </a:cubicBezTo>
                <a:cubicBezTo>
                  <a:pt x="846923" y="1421334"/>
                  <a:pt x="320109" y="1268841"/>
                  <a:pt x="0" y="1371600"/>
                </a:cubicBezTo>
                <a:cubicBezTo>
                  <a:pt x="-43101" y="1167995"/>
                  <a:pt x="7015" y="1128388"/>
                  <a:pt x="0" y="914400"/>
                </a:cubicBezTo>
                <a:cubicBezTo>
                  <a:pt x="-7015" y="700412"/>
                  <a:pt x="14022" y="622277"/>
                  <a:pt x="0" y="443484"/>
                </a:cubicBezTo>
                <a:cubicBezTo>
                  <a:pt x="-14022" y="264691"/>
                  <a:pt x="6857" y="214235"/>
                  <a:pt x="0" y="0"/>
                </a:cubicBezTo>
                <a:close/>
              </a:path>
              <a:path w="11321592" h="1371600" stroke="0" extrusionOk="0">
                <a:moveTo>
                  <a:pt x="0" y="0"/>
                </a:moveTo>
                <a:cubicBezTo>
                  <a:pt x="193002" y="-83798"/>
                  <a:pt x="373631" y="68126"/>
                  <a:pt x="709089" y="0"/>
                </a:cubicBezTo>
                <a:cubicBezTo>
                  <a:pt x="1044547" y="-68126"/>
                  <a:pt x="979924" y="23079"/>
                  <a:pt x="1191747" y="0"/>
                </a:cubicBezTo>
                <a:cubicBezTo>
                  <a:pt x="1403570" y="-23079"/>
                  <a:pt x="1476010" y="56962"/>
                  <a:pt x="1674404" y="0"/>
                </a:cubicBezTo>
                <a:cubicBezTo>
                  <a:pt x="1872798" y="-56962"/>
                  <a:pt x="1989430" y="16492"/>
                  <a:pt x="2157061" y="0"/>
                </a:cubicBezTo>
                <a:cubicBezTo>
                  <a:pt x="2324692" y="-16492"/>
                  <a:pt x="2355699" y="4149"/>
                  <a:pt x="2526503" y="0"/>
                </a:cubicBezTo>
                <a:cubicBezTo>
                  <a:pt x="2697307" y="-4149"/>
                  <a:pt x="2859558" y="56683"/>
                  <a:pt x="3122376" y="0"/>
                </a:cubicBezTo>
                <a:cubicBezTo>
                  <a:pt x="3385194" y="-56683"/>
                  <a:pt x="3450293" y="13267"/>
                  <a:pt x="3718249" y="0"/>
                </a:cubicBezTo>
                <a:cubicBezTo>
                  <a:pt x="3986205" y="-13267"/>
                  <a:pt x="4141092" y="50028"/>
                  <a:pt x="4314122" y="0"/>
                </a:cubicBezTo>
                <a:cubicBezTo>
                  <a:pt x="4487152" y="-50028"/>
                  <a:pt x="4597074" y="2662"/>
                  <a:pt x="4683564" y="0"/>
                </a:cubicBezTo>
                <a:cubicBezTo>
                  <a:pt x="4770054" y="-2662"/>
                  <a:pt x="5036430" y="29107"/>
                  <a:pt x="5279437" y="0"/>
                </a:cubicBezTo>
                <a:cubicBezTo>
                  <a:pt x="5522444" y="-29107"/>
                  <a:pt x="5533796" y="36491"/>
                  <a:pt x="5648879" y="0"/>
                </a:cubicBezTo>
                <a:cubicBezTo>
                  <a:pt x="5763962" y="-36491"/>
                  <a:pt x="5935045" y="41186"/>
                  <a:pt x="6018320" y="0"/>
                </a:cubicBezTo>
                <a:cubicBezTo>
                  <a:pt x="6101595" y="-41186"/>
                  <a:pt x="6439828" y="92674"/>
                  <a:pt x="6840625" y="0"/>
                </a:cubicBezTo>
                <a:cubicBezTo>
                  <a:pt x="7241423" y="-92674"/>
                  <a:pt x="7314058" y="28096"/>
                  <a:pt x="7662930" y="0"/>
                </a:cubicBezTo>
                <a:cubicBezTo>
                  <a:pt x="8011803" y="-28096"/>
                  <a:pt x="8038522" y="67570"/>
                  <a:pt x="8258803" y="0"/>
                </a:cubicBezTo>
                <a:cubicBezTo>
                  <a:pt x="8479084" y="-67570"/>
                  <a:pt x="8913062" y="1540"/>
                  <a:pt x="9081109" y="0"/>
                </a:cubicBezTo>
                <a:cubicBezTo>
                  <a:pt x="9249156" y="-1540"/>
                  <a:pt x="9272681" y="10881"/>
                  <a:pt x="9337334" y="0"/>
                </a:cubicBezTo>
                <a:cubicBezTo>
                  <a:pt x="9401987" y="-10881"/>
                  <a:pt x="9548810" y="2971"/>
                  <a:pt x="9706775" y="0"/>
                </a:cubicBezTo>
                <a:cubicBezTo>
                  <a:pt x="9864740" y="-2971"/>
                  <a:pt x="9986230" y="9316"/>
                  <a:pt x="10189433" y="0"/>
                </a:cubicBezTo>
                <a:cubicBezTo>
                  <a:pt x="10392636" y="-9316"/>
                  <a:pt x="10406192" y="5916"/>
                  <a:pt x="10558874" y="0"/>
                </a:cubicBezTo>
                <a:cubicBezTo>
                  <a:pt x="10711556" y="-5916"/>
                  <a:pt x="10704808" y="24113"/>
                  <a:pt x="10815100" y="0"/>
                </a:cubicBezTo>
                <a:cubicBezTo>
                  <a:pt x="10925392" y="-24113"/>
                  <a:pt x="11118233" y="58894"/>
                  <a:pt x="11321592" y="0"/>
                </a:cubicBezTo>
                <a:cubicBezTo>
                  <a:pt x="11337872" y="199402"/>
                  <a:pt x="11275592" y="322839"/>
                  <a:pt x="11321592" y="429768"/>
                </a:cubicBezTo>
                <a:cubicBezTo>
                  <a:pt x="11367592" y="536697"/>
                  <a:pt x="11306717" y="739506"/>
                  <a:pt x="11321592" y="886968"/>
                </a:cubicBezTo>
                <a:cubicBezTo>
                  <a:pt x="11336467" y="1034430"/>
                  <a:pt x="11264012" y="1200001"/>
                  <a:pt x="11321592" y="1371600"/>
                </a:cubicBezTo>
                <a:cubicBezTo>
                  <a:pt x="11075405" y="1377930"/>
                  <a:pt x="10797313" y="1312772"/>
                  <a:pt x="10612503" y="1371600"/>
                </a:cubicBezTo>
                <a:cubicBezTo>
                  <a:pt x="10427693" y="1430428"/>
                  <a:pt x="10337735" y="1324535"/>
                  <a:pt x="10129845" y="1371600"/>
                </a:cubicBezTo>
                <a:cubicBezTo>
                  <a:pt x="9921955" y="1418665"/>
                  <a:pt x="9509678" y="1305864"/>
                  <a:pt x="9307540" y="1371600"/>
                </a:cubicBezTo>
                <a:cubicBezTo>
                  <a:pt x="9105402" y="1437336"/>
                  <a:pt x="8885063" y="1349444"/>
                  <a:pt x="8711667" y="1371600"/>
                </a:cubicBezTo>
                <a:cubicBezTo>
                  <a:pt x="8538271" y="1393756"/>
                  <a:pt x="8137862" y="1310963"/>
                  <a:pt x="7889362" y="1371600"/>
                </a:cubicBezTo>
                <a:cubicBezTo>
                  <a:pt x="7640862" y="1432237"/>
                  <a:pt x="7565700" y="1321914"/>
                  <a:pt x="7293489" y="1371600"/>
                </a:cubicBezTo>
                <a:cubicBezTo>
                  <a:pt x="7021278" y="1421286"/>
                  <a:pt x="6955876" y="1355614"/>
                  <a:pt x="6697615" y="1371600"/>
                </a:cubicBezTo>
                <a:cubicBezTo>
                  <a:pt x="6439354" y="1387586"/>
                  <a:pt x="6511391" y="1354490"/>
                  <a:pt x="6328174" y="1371600"/>
                </a:cubicBezTo>
                <a:cubicBezTo>
                  <a:pt x="6144957" y="1388710"/>
                  <a:pt x="5686897" y="1349120"/>
                  <a:pt x="5505869" y="1371600"/>
                </a:cubicBezTo>
                <a:cubicBezTo>
                  <a:pt x="5324841" y="1394080"/>
                  <a:pt x="4963204" y="1366238"/>
                  <a:pt x="4683564" y="1371600"/>
                </a:cubicBezTo>
                <a:cubicBezTo>
                  <a:pt x="4403925" y="1376962"/>
                  <a:pt x="4105699" y="1306123"/>
                  <a:pt x="3861259" y="1371600"/>
                </a:cubicBezTo>
                <a:cubicBezTo>
                  <a:pt x="3616819" y="1437077"/>
                  <a:pt x="3499015" y="1357903"/>
                  <a:pt x="3265385" y="1371600"/>
                </a:cubicBezTo>
                <a:cubicBezTo>
                  <a:pt x="3031755" y="1385297"/>
                  <a:pt x="3004223" y="1367295"/>
                  <a:pt x="2782728" y="1371600"/>
                </a:cubicBezTo>
                <a:cubicBezTo>
                  <a:pt x="2561233" y="1375905"/>
                  <a:pt x="2578102" y="1335346"/>
                  <a:pt x="2413287" y="1371600"/>
                </a:cubicBezTo>
                <a:cubicBezTo>
                  <a:pt x="2248472" y="1407854"/>
                  <a:pt x="2254837" y="1350911"/>
                  <a:pt x="2157061" y="1371600"/>
                </a:cubicBezTo>
                <a:cubicBezTo>
                  <a:pt x="2059285" y="1392289"/>
                  <a:pt x="1952773" y="1367627"/>
                  <a:pt x="1787620" y="1371600"/>
                </a:cubicBezTo>
                <a:cubicBezTo>
                  <a:pt x="1622467" y="1375573"/>
                  <a:pt x="1373530" y="1368678"/>
                  <a:pt x="1078531" y="1371600"/>
                </a:cubicBezTo>
                <a:cubicBezTo>
                  <a:pt x="783532" y="1374522"/>
                  <a:pt x="813925" y="1362986"/>
                  <a:pt x="709089" y="1371600"/>
                </a:cubicBezTo>
                <a:cubicBezTo>
                  <a:pt x="604253" y="1380214"/>
                  <a:pt x="149074" y="1310925"/>
                  <a:pt x="0" y="1371600"/>
                </a:cubicBezTo>
                <a:cubicBezTo>
                  <a:pt x="-17482" y="1217218"/>
                  <a:pt x="26775" y="1095303"/>
                  <a:pt x="0" y="914400"/>
                </a:cubicBezTo>
                <a:cubicBezTo>
                  <a:pt x="-26775" y="733497"/>
                  <a:pt x="25854" y="543165"/>
                  <a:pt x="0" y="443484"/>
                </a:cubicBezTo>
                <a:cubicBezTo>
                  <a:pt x="-25854" y="343803"/>
                  <a:pt x="9372" y="156449"/>
                  <a:pt x="0" y="0"/>
                </a:cubicBezTo>
                <a:close/>
              </a:path>
            </a:pathLst>
          </a:custGeom>
          <a:ln>
            <a:solidFill>
              <a:schemeClr val="tx1"/>
            </a:solidFill>
            <a:extLst>
              <a:ext uri="{C807C97D-BFC1-408E-A445-0C87EB9F89A2}">
                <ask:lineSketchStyleProps xmlns:ask="http://schemas.microsoft.com/office/drawing/2018/sketchyshapes" sd="2012742169">
                  <ask:type>
                    <ask:lineSketchScribble/>
                  </ask:type>
                </ask:lineSketchStyleProps>
              </a:ext>
            </a:extLst>
          </a:ln>
        </p:spPr>
        <p:txBody>
          <a:bodyPr/>
          <a:lstStyle/>
          <a:p>
            <a:r>
              <a:rPr kumimoji="1" lang="ja-JP" altLang="en-US" sz="4000" dirty="0"/>
              <a:t>ａ</a:t>
            </a:r>
            <a:r>
              <a:rPr kumimoji="1" lang="en-US" altLang="ja-JP" sz="4000" dirty="0"/>
              <a:t>×</a:t>
            </a:r>
            <a:r>
              <a:rPr kumimoji="1" lang="ja-JP" altLang="en-US" sz="4000" dirty="0"/>
              <a:t>年式＋ｂ</a:t>
            </a:r>
            <a:r>
              <a:rPr kumimoji="1" lang="en-US" altLang="ja-JP" sz="4000" dirty="0"/>
              <a:t>×</a:t>
            </a:r>
            <a:r>
              <a:rPr kumimoji="1" lang="ja-JP" altLang="en-US" sz="4000" dirty="0"/>
              <a:t>走行距離＋</a:t>
            </a:r>
            <a:br>
              <a:rPr kumimoji="1" lang="en-US" altLang="ja-JP" sz="4000" dirty="0"/>
            </a:br>
            <a:r>
              <a:rPr kumimoji="1" lang="ja-JP" altLang="en-US" sz="4000" dirty="0"/>
              <a:t>　　　　　　　　ｃ</a:t>
            </a:r>
            <a:r>
              <a:rPr kumimoji="1" lang="en-US" altLang="ja-JP" sz="4000" dirty="0"/>
              <a:t>×</a:t>
            </a:r>
            <a:r>
              <a:rPr kumimoji="1" lang="ja-JP" altLang="en-US" sz="4000" dirty="0"/>
              <a:t>エンジンの排気量＋切片</a:t>
            </a:r>
          </a:p>
        </p:txBody>
      </p:sp>
      <p:sp>
        <p:nvSpPr>
          <p:cNvPr id="4" name="テキスト ボックス 3">
            <a:extLst>
              <a:ext uri="{FF2B5EF4-FFF2-40B4-BE49-F238E27FC236}">
                <a16:creationId xmlns:a16="http://schemas.microsoft.com/office/drawing/2014/main" id="{DB43E31E-2B05-5FE6-DBA9-96DEB11F3218}"/>
              </a:ext>
            </a:extLst>
          </p:cNvPr>
          <p:cNvSpPr txBox="1"/>
          <p:nvPr/>
        </p:nvSpPr>
        <p:spPr>
          <a:xfrm>
            <a:off x="899337" y="2436172"/>
            <a:ext cx="10393325" cy="3970318"/>
          </a:xfrm>
          <a:prstGeom prst="rect">
            <a:avLst/>
          </a:prstGeom>
          <a:noFill/>
        </p:spPr>
        <p:txBody>
          <a:bodyPr wrap="square">
            <a:spAutoFit/>
          </a:bodyPr>
          <a:lstStyle/>
          <a:p>
            <a:r>
              <a:rPr lang="ja-JP" altLang="en-US" sz="3600" dirty="0"/>
              <a:t>ａ、ｂ、ｃは各説明変数の重要度を表す係数です。</a:t>
            </a:r>
            <a:endParaRPr lang="en-US" altLang="ja-JP" sz="3600" dirty="0"/>
          </a:p>
          <a:p>
            <a:endParaRPr lang="en-US" altLang="ja-JP" sz="3600" dirty="0"/>
          </a:p>
          <a:p>
            <a:r>
              <a:rPr lang="ja-JP" altLang="en-US" sz="3600" dirty="0"/>
              <a:t>これらが大きいほどその要因が自動車の価格に大きな影響を与えることを意味している</a:t>
            </a:r>
            <a:endParaRPr lang="en-US" altLang="ja-JP" sz="3600" dirty="0"/>
          </a:p>
          <a:p>
            <a:endParaRPr lang="en-US" altLang="ja-JP" sz="3600" dirty="0"/>
          </a:p>
          <a:p>
            <a:r>
              <a:rPr lang="ja-JP" altLang="en-US" sz="3600" dirty="0"/>
              <a:t>各説明変数を入力することで、自動車の価格を予測することができる。</a:t>
            </a:r>
          </a:p>
        </p:txBody>
      </p:sp>
    </p:spTree>
    <p:extLst>
      <p:ext uri="{BB962C8B-B14F-4D97-AF65-F5344CB8AC3E}">
        <p14:creationId xmlns:p14="http://schemas.microsoft.com/office/powerpoint/2010/main" val="42399182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96432B-526F-2214-4FFC-264575C52A2E}"/>
              </a:ext>
            </a:extLst>
          </p:cNvPr>
          <p:cNvSpPr>
            <a:spLocks noGrp="1"/>
          </p:cNvSpPr>
          <p:nvPr>
            <p:ph type="title"/>
          </p:nvPr>
        </p:nvSpPr>
        <p:spPr>
          <a:xfrm>
            <a:off x="1066800" y="706389"/>
            <a:ext cx="10058400" cy="1371600"/>
          </a:xfrm>
        </p:spPr>
        <p:txBody>
          <a:bodyPr/>
          <a:lstStyle/>
          <a:p>
            <a:r>
              <a:rPr kumimoji="1" lang="ja-JP" altLang="en-US" dirty="0"/>
              <a:t>スプレッドシートで，重回帰分析をしてみましょう。</a:t>
            </a:r>
          </a:p>
        </p:txBody>
      </p:sp>
      <p:sp>
        <p:nvSpPr>
          <p:cNvPr id="3" name="テキスト ボックス 2">
            <a:extLst>
              <a:ext uri="{FF2B5EF4-FFF2-40B4-BE49-F238E27FC236}">
                <a16:creationId xmlns:a16="http://schemas.microsoft.com/office/drawing/2014/main" id="{729F62EA-E432-2A27-2BB0-8A5B54FF2680}"/>
              </a:ext>
            </a:extLst>
          </p:cNvPr>
          <p:cNvSpPr txBox="1"/>
          <p:nvPr/>
        </p:nvSpPr>
        <p:spPr>
          <a:xfrm>
            <a:off x="1787769" y="3516923"/>
            <a:ext cx="8616461" cy="1200329"/>
          </a:xfrm>
          <a:prstGeom prst="rect">
            <a:avLst/>
          </a:prstGeom>
          <a:noFill/>
        </p:spPr>
        <p:txBody>
          <a:bodyPr wrap="square" rtlCol="0">
            <a:spAutoFit/>
          </a:bodyPr>
          <a:lstStyle/>
          <a:p>
            <a:r>
              <a:rPr kumimoji="1" lang="ja-JP" altLang="en-US" sz="3600" dirty="0"/>
              <a:t>・ウエスト、身長、</a:t>
            </a:r>
            <a:r>
              <a:rPr lang="ja-JP" altLang="en-US" sz="3600" dirty="0"/>
              <a:t>年齢</a:t>
            </a:r>
            <a:r>
              <a:rPr kumimoji="1" lang="ja-JP" altLang="en-US" sz="3600" dirty="0"/>
              <a:t>が体重にどのよ　</a:t>
            </a:r>
            <a:endParaRPr kumimoji="1" lang="en-US" altLang="ja-JP" sz="3600" dirty="0"/>
          </a:p>
          <a:p>
            <a:r>
              <a:rPr lang="ja-JP" altLang="en-US" sz="3600" dirty="0"/>
              <a:t>　</a:t>
            </a:r>
            <a:r>
              <a:rPr kumimoji="1" lang="ja-JP" altLang="en-US" sz="3600" dirty="0"/>
              <a:t>うに関係がしているかを調べる。</a:t>
            </a:r>
          </a:p>
        </p:txBody>
      </p:sp>
    </p:spTree>
    <p:extLst>
      <p:ext uri="{BB962C8B-B14F-4D97-AF65-F5344CB8AC3E}">
        <p14:creationId xmlns:p14="http://schemas.microsoft.com/office/powerpoint/2010/main" val="35431908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5EBD877-37D4-8CB1-FE5E-01E817385EA6}"/>
              </a:ext>
            </a:extLst>
          </p:cNvPr>
          <p:cNvSpPr txBox="1"/>
          <p:nvPr/>
        </p:nvSpPr>
        <p:spPr>
          <a:xfrm>
            <a:off x="692116" y="659011"/>
            <a:ext cx="10807767" cy="5539978"/>
          </a:xfrm>
          <a:custGeom>
            <a:avLst/>
            <a:gdLst>
              <a:gd name="csX0" fmla="*/ 0 w 10807767"/>
              <a:gd name="csY0" fmla="*/ 0 h 5539978"/>
              <a:gd name="csX1" fmla="*/ 676908 w 10807767"/>
              <a:gd name="csY1" fmla="*/ 0 h 5539978"/>
              <a:gd name="csX2" fmla="*/ 1137660 w 10807767"/>
              <a:gd name="csY2" fmla="*/ 0 h 5539978"/>
              <a:gd name="csX3" fmla="*/ 1814567 w 10807767"/>
              <a:gd name="csY3" fmla="*/ 0 h 5539978"/>
              <a:gd name="csX4" fmla="*/ 2599552 w 10807767"/>
              <a:gd name="csY4" fmla="*/ 0 h 5539978"/>
              <a:gd name="csX5" fmla="*/ 3060305 w 10807767"/>
              <a:gd name="csY5" fmla="*/ 0 h 5539978"/>
              <a:gd name="csX6" fmla="*/ 3629134 w 10807767"/>
              <a:gd name="csY6" fmla="*/ 0 h 5539978"/>
              <a:gd name="csX7" fmla="*/ 4089887 w 10807767"/>
              <a:gd name="csY7" fmla="*/ 0 h 5539978"/>
              <a:gd name="csX8" fmla="*/ 4766794 w 10807767"/>
              <a:gd name="csY8" fmla="*/ 0 h 5539978"/>
              <a:gd name="csX9" fmla="*/ 5227546 w 10807767"/>
              <a:gd name="csY9" fmla="*/ 0 h 5539978"/>
              <a:gd name="csX10" fmla="*/ 5472143 w 10807767"/>
              <a:gd name="csY10" fmla="*/ 0 h 5539978"/>
              <a:gd name="csX11" fmla="*/ 6040973 w 10807767"/>
              <a:gd name="csY11" fmla="*/ 0 h 5539978"/>
              <a:gd name="csX12" fmla="*/ 6825958 w 10807767"/>
              <a:gd name="csY12" fmla="*/ 0 h 5539978"/>
              <a:gd name="csX13" fmla="*/ 7178633 w 10807767"/>
              <a:gd name="csY13" fmla="*/ 0 h 5539978"/>
              <a:gd name="csX14" fmla="*/ 7963618 w 10807767"/>
              <a:gd name="csY14" fmla="*/ 0 h 5539978"/>
              <a:gd name="csX15" fmla="*/ 8208215 w 10807767"/>
              <a:gd name="csY15" fmla="*/ 0 h 5539978"/>
              <a:gd name="csX16" fmla="*/ 8560889 w 10807767"/>
              <a:gd name="csY16" fmla="*/ 0 h 5539978"/>
              <a:gd name="csX17" fmla="*/ 9021641 w 10807767"/>
              <a:gd name="csY17" fmla="*/ 0 h 5539978"/>
              <a:gd name="csX18" fmla="*/ 9374316 w 10807767"/>
              <a:gd name="csY18" fmla="*/ 0 h 5539978"/>
              <a:gd name="csX19" fmla="*/ 9618913 w 10807767"/>
              <a:gd name="csY19" fmla="*/ 0 h 5539978"/>
              <a:gd name="csX20" fmla="*/ 10079665 w 10807767"/>
              <a:gd name="csY20" fmla="*/ 0 h 5539978"/>
              <a:gd name="csX21" fmla="*/ 10807767 w 10807767"/>
              <a:gd name="csY21" fmla="*/ 0 h 5539978"/>
              <a:gd name="csX22" fmla="*/ 10807767 w 10807767"/>
              <a:gd name="csY22" fmla="*/ 609398 h 5539978"/>
              <a:gd name="csX23" fmla="*/ 10807767 w 10807767"/>
              <a:gd name="csY23" fmla="*/ 1274195 h 5539978"/>
              <a:gd name="csX24" fmla="*/ 10807767 w 10807767"/>
              <a:gd name="csY24" fmla="*/ 1661993 h 5539978"/>
              <a:gd name="csX25" fmla="*/ 10807767 w 10807767"/>
              <a:gd name="csY25" fmla="*/ 2271391 h 5539978"/>
              <a:gd name="csX26" fmla="*/ 10807767 w 10807767"/>
              <a:gd name="csY26" fmla="*/ 2825389 h 5539978"/>
              <a:gd name="csX27" fmla="*/ 10807767 w 10807767"/>
              <a:gd name="csY27" fmla="*/ 3323987 h 5539978"/>
              <a:gd name="csX28" fmla="*/ 10807767 w 10807767"/>
              <a:gd name="csY28" fmla="*/ 3988784 h 5539978"/>
              <a:gd name="csX29" fmla="*/ 10807767 w 10807767"/>
              <a:gd name="csY29" fmla="*/ 4542782 h 5539978"/>
              <a:gd name="csX30" fmla="*/ 10807767 w 10807767"/>
              <a:gd name="csY30" fmla="*/ 4985980 h 5539978"/>
              <a:gd name="csX31" fmla="*/ 10807767 w 10807767"/>
              <a:gd name="csY31" fmla="*/ 5539978 h 5539978"/>
              <a:gd name="csX32" fmla="*/ 10563170 w 10807767"/>
              <a:gd name="csY32" fmla="*/ 5539978 h 5539978"/>
              <a:gd name="csX33" fmla="*/ 10318573 w 10807767"/>
              <a:gd name="csY33" fmla="*/ 5539978 h 5539978"/>
              <a:gd name="csX34" fmla="*/ 9749743 w 10807767"/>
              <a:gd name="csY34" fmla="*/ 5539978 h 5539978"/>
              <a:gd name="csX35" fmla="*/ 8964758 w 10807767"/>
              <a:gd name="csY35" fmla="*/ 5539978 h 5539978"/>
              <a:gd name="csX36" fmla="*/ 8395928 w 10807767"/>
              <a:gd name="csY36" fmla="*/ 5539978 h 5539978"/>
              <a:gd name="csX37" fmla="*/ 7610943 w 10807767"/>
              <a:gd name="csY37" fmla="*/ 5539978 h 5539978"/>
              <a:gd name="csX38" fmla="*/ 6934036 w 10807767"/>
              <a:gd name="csY38" fmla="*/ 5539978 h 5539978"/>
              <a:gd name="csX39" fmla="*/ 6473284 w 10807767"/>
              <a:gd name="csY39" fmla="*/ 5539978 h 5539978"/>
              <a:gd name="csX40" fmla="*/ 6228687 w 10807767"/>
              <a:gd name="csY40" fmla="*/ 5539978 h 5539978"/>
              <a:gd name="csX41" fmla="*/ 5984090 w 10807767"/>
              <a:gd name="csY41" fmla="*/ 5539978 h 5539978"/>
              <a:gd name="csX42" fmla="*/ 5199105 w 10807767"/>
              <a:gd name="csY42" fmla="*/ 5539978 h 5539978"/>
              <a:gd name="csX43" fmla="*/ 4954508 w 10807767"/>
              <a:gd name="csY43" fmla="*/ 5539978 h 5539978"/>
              <a:gd name="csX44" fmla="*/ 4277600 w 10807767"/>
              <a:gd name="csY44" fmla="*/ 5539978 h 5539978"/>
              <a:gd name="csX45" fmla="*/ 3492615 w 10807767"/>
              <a:gd name="csY45" fmla="*/ 5539978 h 5539978"/>
              <a:gd name="csX46" fmla="*/ 3248018 w 10807767"/>
              <a:gd name="csY46" fmla="*/ 5539978 h 5539978"/>
              <a:gd name="csX47" fmla="*/ 2571111 w 10807767"/>
              <a:gd name="csY47" fmla="*/ 5539978 h 5539978"/>
              <a:gd name="csX48" fmla="*/ 1786126 w 10807767"/>
              <a:gd name="csY48" fmla="*/ 5539978 h 5539978"/>
              <a:gd name="csX49" fmla="*/ 1541529 w 10807767"/>
              <a:gd name="csY49" fmla="*/ 5539978 h 5539978"/>
              <a:gd name="csX50" fmla="*/ 1296932 w 10807767"/>
              <a:gd name="csY50" fmla="*/ 5539978 h 5539978"/>
              <a:gd name="csX51" fmla="*/ 511947 w 10807767"/>
              <a:gd name="csY51" fmla="*/ 5539978 h 5539978"/>
              <a:gd name="csX52" fmla="*/ 0 w 10807767"/>
              <a:gd name="csY52" fmla="*/ 5539978 h 5539978"/>
              <a:gd name="csX53" fmla="*/ 0 w 10807767"/>
              <a:gd name="csY53" fmla="*/ 4985980 h 5539978"/>
              <a:gd name="csX54" fmla="*/ 0 w 10807767"/>
              <a:gd name="csY54" fmla="*/ 4321183 h 5539978"/>
              <a:gd name="csX55" fmla="*/ 0 w 10807767"/>
              <a:gd name="csY55" fmla="*/ 3656385 h 5539978"/>
              <a:gd name="csX56" fmla="*/ 0 w 10807767"/>
              <a:gd name="csY56" fmla="*/ 3157787 h 5539978"/>
              <a:gd name="csX57" fmla="*/ 0 w 10807767"/>
              <a:gd name="csY57" fmla="*/ 2714589 h 5539978"/>
              <a:gd name="csX58" fmla="*/ 0 w 10807767"/>
              <a:gd name="csY58" fmla="*/ 2049792 h 5539978"/>
              <a:gd name="csX59" fmla="*/ 0 w 10807767"/>
              <a:gd name="csY59" fmla="*/ 1384995 h 5539978"/>
              <a:gd name="csX60" fmla="*/ 0 w 10807767"/>
              <a:gd name="csY60" fmla="*/ 830997 h 5539978"/>
              <a:gd name="csX61" fmla="*/ 0 w 10807767"/>
              <a:gd name="csY61" fmla="*/ 0 h 5539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10807767" h="5539978" extrusionOk="0">
                <a:moveTo>
                  <a:pt x="0" y="0"/>
                </a:moveTo>
                <a:cubicBezTo>
                  <a:pt x="243621" y="-36745"/>
                  <a:pt x="346669" y="62708"/>
                  <a:pt x="676908" y="0"/>
                </a:cubicBezTo>
                <a:cubicBezTo>
                  <a:pt x="1007147" y="-62708"/>
                  <a:pt x="1008919" y="123"/>
                  <a:pt x="1137660" y="0"/>
                </a:cubicBezTo>
                <a:cubicBezTo>
                  <a:pt x="1266401" y="-123"/>
                  <a:pt x="1520967" y="9640"/>
                  <a:pt x="1814567" y="0"/>
                </a:cubicBezTo>
                <a:cubicBezTo>
                  <a:pt x="2108167" y="-9640"/>
                  <a:pt x="2210501" y="46467"/>
                  <a:pt x="2599552" y="0"/>
                </a:cubicBezTo>
                <a:cubicBezTo>
                  <a:pt x="2988603" y="-46467"/>
                  <a:pt x="2957279" y="21172"/>
                  <a:pt x="3060305" y="0"/>
                </a:cubicBezTo>
                <a:cubicBezTo>
                  <a:pt x="3163331" y="-21172"/>
                  <a:pt x="3444637" y="38862"/>
                  <a:pt x="3629134" y="0"/>
                </a:cubicBezTo>
                <a:cubicBezTo>
                  <a:pt x="3813631" y="-38862"/>
                  <a:pt x="3867592" y="49394"/>
                  <a:pt x="4089887" y="0"/>
                </a:cubicBezTo>
                <a:cubicBezTo>
                  <a:pt x="4312182" y="-49394"/>
                  <a:pt x="4589117" y="6136"/>
                  <a:pt x="4766794" y="0"/>
                </a:cubicBezTo>
                <a:cubicBezTo>
                  <a:pt x="4944471" y="-6136"/>
                  <a:pt x="5089958" y="6408"/>
                  <a:pt x="5227546" y="0"/>
                </a:cubicBezTo>
                <a:cubicBezTo>
                  <a:pt x="5365134" y="-6408"/>
                  <a:pt x="5373953" y="3844"/>
                  <a:pt x="5472143" y="0"/>
                </a:cubicBezTo>
                <a:cubicBezTo>
                  <a:pt x="5570333" y="-3844"/>
                  <a:pt x="5845183" y="67615"/>
                  <a:pt x="6040973" y="0"/>
                </a:cubicBezTo>
                <a:cubicBezTo>
                  <a:pt x="6236763" y="-67615"/>
                  <a:pt x="6626298" y="4415"/>
                  <a:pt x="6825958" y="0"/>
                </a:cubicBezTo>
                <a:cubicBezTo>
                  <a:pt x="7025619" y="-4415"/>
                  <a:pt x="7056655" y="10314"/>
                  <a:pt x="7178633" y="0"/>
                </a:cubicBezTo>
                <a:cubicBezTo>
                  <a:pt x="7300612" y="-10314"/>
                  <a:pt x="7769269" y="34591"/>
                  <a:pt x="7963618" y="0"/>
                </a:cubicBezTo>
                <a:cubicBezTo>
                  <a:pt x="8157967" y="-34591"/>
                  <a:pt x="8086036" y="20071"/>
                  <a:pt x="8208215" y="0"/>
                </a:cubicBezTo>
                <a:cubicBezTo>
                  <a:pt x="8330394" y="-20071"/>
                  <a:pt x="8474630" y="19157"/>
                  <a:pt x="8560889" y="0"/>
                </a:cubicBezTo>
                <a:cubicBezTo>
                  <a:pt x="8647148" y="-19157"/>
                  <a:pt x="8813384" y="32389"/>
                  <a:pt x="9021641" y="0"/>
                </a:cubicBezTo>
                <a:cubicBezTo>
                  <a:pt x="9229898" y="-32389"/>
                  <a:pt x="9246562" y="2024"/>
                  <a:pt x="9374316" y="0"/>
                </a:cubicBezTo>
                <a:cubicBezTo>
                  <a:pt x="9502071" y="-2024"/>
                  <a:pt x="9498289" y="7410"/>
                  <a:pt x="9618913" y="0"/>
                </a:cubicBezTo>
                <a:cubicBezTo>
                  <a:pt x="9739537" y="-7410"/>
                  <a:pt x="9872648" y="54002"/>
                  <a:pt x="10079665" y="0"/>
                </a:cubicBezTo>
                <a:cubicBezTo>
                  <a:pt x="10286682" y="-54002"/>
                  <a:pt x="10610122" y="28076"/>
                  <a:pt x="10807767" y="0"/>
                </a:cubicBezTo>
                <a:cubicBezTo>
                  <a:pt x="10849155" y="130636"/>
                  <a:pt x="10751341" y="360472"/>
                  <a:pt x="10807767" y="609398"/>
                </a:cubicBezTo>
                <a:cubicBezTo>
                  <a:pt x="10864193" y="858324"/>
                  <a:pt x="10760522" y="995738"/>
                  <a:pt x="10807767" y="1274195"/>
                </a:cubicBezTo>
                <a:cubicBezTo>
                  <a:pt x="10855012" y="1552652"/>
                  <a:pt x="10776759" y="1543308"/>
                  <a:pt x="10807767" y="1661993"/>
                </a:cubicBezTo>
                <a:cubicBezTo>
                  <a:pt x="10838775" y="1780678"/>
                  <a:pt x="10753806" y="2013884"/>
                  <a:pt x="10807767" y="2271391"/>
                </a:cubicBezTo>
                <a:cubicBezTo>
                  <a:pt x="10861728" y="2528898"/>
                  <a:pt x="10751020" y="2620987"/>
                  <a:pt x="10807767" y="2825389"/>
                </a:cubicBezTo>
                <a:cubicBezTo>
                  <a:pt x="10864514" y="3029791"/>
                  <a:pt x="10749601" y="3172853"/>
                  <a:pt x="10807767" y="3323987"/>
                </a:cubicBezTo>
                <a:cubicBezTo>
                  <a:pt x="10865933" y="3475121"/>
                  <a:pt x="10745869" y="3756453"/>
                  <a:pt x="10807767" y="3988784"/>
                </a:cubicBezTo>
                <a:cubicBezTo>
                  <a:pt x="10869665" y="4221115"/>
                  <a:pt x="10806257" y="4413429"/>
                  <a:pt x="10807767" y="4542782"/>
                </a:cubicBezTo>
                <a:cubicBezTo>
                  <a:pt x="10809277" y="4672135"/>
                  <a:pt x="10786184" y="4827474"/>
                  <a:pt x="10807767" y="4985980"/>
                </a:cubicBezTo>
                <a:cubicBezTo>
                  <a:pt x="10829350" y="5144486"/>
                  <a:pt x="10759250" y="5329498"/>
                  <a:pt x="10807767" y="5539978"/>
                </a:cubicBezTo>
                <a:cubicBezTo>
                  <a:pt x="10706668" y="5543031"/>
                  <a:pt x="10650246" y="5536413"/>
                  <a:pt x="10563170" y="5539978"/>
                </a:cubicBezTo>
                <a:cubicBezTo>
                  <a:pt x="10476094" y="5543543"/>
                  <a:pt x="10420422" y="5514849"/>
                  <a:pt x="10318573" y="5539978"/>
                </a:cubicBezTo>
                <a:cubicBezTo>
                  <a:pt x="10216724" y="5565107"/>
                  <a:pt x="9913037" y="5523675"/>
                  <a:pt x="9749743" y="5539978"/>
                </a:cubicBezTo>
                <a:cubicBezTo>
                  <a:pt x="9586449" y="5556281"/>
                  <a:pt x="9352581" y="5466922"/>
                  <a:pt x="8964758" y="5539978"/>
                </a:cubicBezTo>
                <a:cubicBezTo>
                  <a:pt x="8576936" y="5613034"/>
                  <a:pt x="8580645" y="5499940"/>
                  <a:pt x="8395928" y="5539978"/>
                </a:cubicBezTo>
                <a:cubicBezTo>
                  <a:pt x="8211211" y="5580016"/>
                  <a:pt x="7787497" y="5522065"/>
                  <a:pt x="7610943" y="5539978"/>
                </a:cubicBezTo>
                <a:cubicBezTo>
                  <a:pt x="7434389" y="5557891"/>
                  <a:pt x="7073192" y="5467603"/>
                  <a:pt x="6934036" y="5539978"/>
                </a:cubicBezTo>
                <a:cubicBezTo>
                  <a:pt x="6794880" y="5612353"/>
                  <a:pt x="6570856" y="5513888"/>
                  <a:pt x="6473284" y="5539978"/>
                </a:cubicBezTo>
                <a:cubicBezTo>
                  <a:pt x="6375712" y="5566068"/>
                  <a:pt x="6337727" y="5522298"/>
                  <a:pt x="6228687" y="5539978"/>
                </a:cubicBezTo>
                <a:cubicBezTo>
                  <a:pt x="6119647" y="5557658"/>
                  <a:pt x="6100856" y="5522211"/>
                  <a:pt x="5984090" y="5539978"/>
                </a:cubicBezTo>
                <a:cubicBezTo>
                  <a:pt x="5867324" y="5557745"/>
                  <a:pt x="5557032" y="5451551"/>
                  <a:pt x="5199105" y="5539978"/>
                </a:cubicBezTo>
                <a:cubicBezTo>
                  <a:pt x="4841179" y="5628405"/>
                  <a:pt x="5022412" y="5523663"/>
                  <a:pt x="4954508" y="5539978"/>
                </a:cubicBezTo>
                <a:cubicBezTo>
                  <a:pt x="4886604" y="5556293"/>
                  <a:pt x="4471340" y="5538707"/>
                  <a:pt x="4277600" y="5539978"/>
                </a:cubicBezTo>
                <a:cubicBezTo>
                  <a:pt x="4083860" y="5541249"/>
                  <a:pt x="3714559" y="5474357"/>
                  <a:pt x="3492615" y="5539978"/>
                </a:cubicBezTo>
                <a:cubicBezTo>
                  <a:pt x="3270672" y="5605599"/>
                  <a:pt x="3342098" y="5514038"/>
                  <a:pt x="3248018" y="5539978"/>
                </a:cubicBezTo>
                <a:cubicBezTo>
                  <a:pt x="3153938" y="5565918"/>
                  <a:pt x="2852319" y="5473681"/>
                  <a:pt x="2571111" y="5539978"/>
                </a:cubicBezTo>
                <a:cubicBezTo>
                  <a:pt x="2289903" y="5606275"/>
                  <a:pt x="2054913" y="5483521"/>
                  <a:pt x="1786126" y="5539978"/>
                </a:cubicBezTo>
                <a:cubicBezTo>
                  <a:pt x="1517339" y="5596435"/>
                  <a:pt x="1609886" y="5511879"/>
                  <a:pt x="1541529" y="5539978"/>
                </a:cubicBezTo>
                <a:cubicBezTo>
                  <a:pt x="1473172" y="5568077"/>
                  <a:pt x="1415762" y="5531123"/>
                  <a:pt x="1296932" y="5539978"/>
                </a:cubicBezTo>
                <a:cubicBezTo>
                  <a:pt x="1178102" y="5548833"/>
                  <a:pt x="783344" y="5478690"/>
                  <a:pt x="511947" y="5539978"/>
                </a:cubicBezTo>
                <a:cubicBezTo>
                  <a:pt x="240551" y="5601266"/>
                  <a:pt x="238232" y="5478995"/>
                  <a:pt x="0" y="5539978"/>
                </a:cubicBezTo>
                <a:cubicBezTo>
                  <a:pt x="-39006" y="5419182"/>
                  <a:pt x="42389" y="5195941"/>
                  <a:pt x="0" y="4985980"/>
                </a:cubicBezTo>
                <a:cubicBezTo>
                  <a:pt x="-42389" y="4776019"/>
                  <a:pt x="5645" y="4494140"/>
                  <a:pt x="0" y="4321183"/>
                </a:cubicBezTo>
                <a:cubicBezTo>
                  <a:pt x="-5645" y="4148226"/>
                  <a:pt x="53103" y="3887539"/>
                  <a:pt x="0" y="3656385"/>
                </a:cubicBezTo>
                <a:cubicBezTo>
                  <a:pt x="-53103" y="3425231"/>
                  <a:pt x="42791" y="3305025"/>
                  <a:pt x="0" y="3157787"/>
                </a:cubicBezTo>
                <a:cubicBezTo>
                  <a:pt x="-42791" y="3010549"/>
                  <a:pt x="40253" y="2876972"/>
                  <a:pt x="0" y="2714589"/>
                </a:cubicBezTo>
                <a:cubicBezTo>
                  <a:pt x="-40253" y="2552206"/>
                  <a:pt x="11205" y="2314444"/>
                  <a:pt x="0" y="2049792"/>
                </a:cubicBezTo>
                <a:cubicBezTo>
                  <a:pt x="-11205" y="1785140"/>
                  <a:pt x="24106" y="1686395"/>
                  <a:pt x="0" y="1384995"/>
                </a:cubicBezTo>
                <a:cubicBezTo>
                  <a:pt x="-24106" y="1083595"/>
                  <a:pt x="16683" y="1074549"/>
                  <a:pt x="0" y="830997"/>
                </a:cubicBezTo>
                <a:cubicBezTo>
                  <a:pt x="-16683" y="587445"/>
                  <a:pt x="76226" y="331473"/>
                  <a:pt x="0" y="0"/>
                </a:cubicBezTo>
                <a:close/>
              </a:path>
            </a:pathLst>
          </a:custGeom>
          <a:noFill/>
          <a:ln>
            <a:solidFill>
              <a:schemeClr val="tx1"/>
            </a:solidFill>
            <a:extLst>
              <a:ext uri="{C807C97D-BFC1-408E-A445-0C87EB9F89A2}">
                <ask:lineSketchStyleProps xmlns:ask="http://schemas.microsoft.com/office/drawing/2018/sketchyshapes" sd="837844707">
                  <a:prstGeom prst="rect">
                    <a:avLst/>
                  </a:prstGeom>
                  <ask:type>
                    <ask:lineSketchScribble/>
                  </ask:type>
                </ask:lineSketchStyleProps>
              </a:ext>
            </a:extLst>
          </a:ln>
        </p:spPr>
        <p:txBody>
          <a:bodyPr wrap="none" rtlCol="0">
            <a:spAutoFit/>
          </a:bodyPr>
          <a:lstStyle/>
          <a:p>
            <a:r>
              <a:rPr kumimoji="1" lang="ja-JP" altLang="en-US" sz="2400" dirty="0"/>
              <a:t>①　クラスルームからスプレッドシートを開く。</a:t>
            </a:r>
            <a:endParaRPr kumimoji="1" lang="en-US" altLang="ja-JP" sz="2400" dirty="0"/>
          </a:p>
          <a:p>
            <a:endParaRPr lang="en-US" altLang="ja-JP" sz="2400" dirty="0"/>
          </a:p>
          <a:p>
            <a:r>
              <a:rPr kumimoji="1" lang="ja-JP" altLang="en-US" sz="2400" dirty="0"/>
              <a:t>②　「拡張機能」→「</a:t>
            </a:r>
            <a:r>
              <a:rPr lang="en-US" altLang="ja-JP" sz="2400" dirty="0"/>
              <a:t> </a:t>
            </a:r>
            <a:r>
              <a:rPr lang="en-US" altLang="ja-JP" sz="2400" dirty="0" err="1"/>
              <a:t>XLMiner</a:t>
            </a:r>
            <a:r>
              <a:rPr lang="en-US" altLang="ja-JP" sz="2400" dirty="0"/>
              <a:t> Analysis </a:t>
            </a:r>
            <a:r>
              <a:rPr lang="en-US" altLang="ja-JP" sz="2400" dirty="0" err="1"/>
              <a:t>ToolPak</a:t>
            </a:r>
            <a:r>
              <a:rPr lang="en-US" altLang="ja-JP" sz="2400" dirty="0"/>
              <a:t> </a:t>
            </a:r>
            <a:r>
              <a:rPr kumimoji="1" lang="ja-JP" altLang="en-US" sz="2400" dirty="0"/>
              <a:t>」→「</a:t>
            </a:r>
            <a:r>
              <a:rPr lang="en-US" altLang="ja-JP" sz="2400" dirty="0"/>
              <a:t>S</a:t>
            </a:r>
            <a:r>
              <a:rPr kumimoji="1" lang="en-US" altLang="ja-JP" sz="2400" dirty="0"/>
              <a:t>tart</a:t>
            </a:r>
            <a:r>
              <a:rPr kumimoji="1" lang="ja-JP" altLang="en-US" sz="2400" dirty="0"/>
              <a:t>」をクリック。</a:t>
            </a:r>
            <a:endParaRPr kumimoji="1" lang="en-US" altLang="ja-JP" sz="2400" dirty="0"/>
          </a:p>
          <a:p>
            <a:endParaRPr lang="en-US" altLang="ja-JP" sz="2400" dirty="0"/>
          </a:p>
          <a:p>
            <a:r>
              <a:rPr kumimoji="1" lang="ja-JP" altLang="en-US" sz="2400" dirty="0"/>
              <a:t>③　「</a:t>
            </a:r>
            <a:r>
              <a:rPr kumimoji="1" lang="en-US" altLang="ja-JP" sz="2400" dirty="0"/>
              <a:t>Linear</a:t>
            </a:r>
            <a:r>
              <a:rPr kumimoji="1" lang="ja-JP" altLang="en-US" sz="2400" dirty="0"/>
              <a:t>　</a:t>
            </a:r>
            <a:r>
              <a:rPr kumimoji="1" lang="en-US" altLang="ja-JP" sz="2400" dirty="0"/>
              <a:t>Regression</a:t>
            </a:r>
            <a:r>
              <a:rPr kumimoji="1" lang="ja-JP" altLang="en-US" sz="2400" dirty="0"/>
              <a:t>」をクリック。</a:t>
            </a:r>
            <a:endParaRPr kumimoji="1" lang="en-US" altLang="ja-JP" sz="2400" dirty="0"/>
          </a:p>
          <a:p>
            <a:endParaRPr lang="en-US" altLang="ja-JP" sz="2400" dirty="0"/>
          </a:p>
          <a:p>
            <a:r>
              <a:rPr kumimoji="1" lang="ja-JP" altLang="en-US" sz="2400" dirty="0"/>
              <a:t>④　</a:t>
            </a:r>
            <a:r>
              <a:rPr lang="ja-JP" altLang="en-US" sz="2400" dirty="0"/>
              <a:t>「</a:t>
            </a:r>
            <a:r>
              <a:rPr kumimoji="1" lang="en-US" altLang="ja-JP" sz="2400" dirty="0"/>
              <a:t>Input Y Range</a:t>
            </a:r>
            <a:r>
              <a:rPr kumimoji="1" lang="ja-JP" altLang="en-US" sz="2400" dirty="0"/>
              <a:t>」に目的変数を指定。</a:t>
            </a:r>
            <a:endParaRPr kumimoji="1" lang="en-US" altLang="ja-JP" sz="2400" dirty="0"/>
          </a:p>
          <a:p>
            <a:endParaRPr lang="en-US" altLang="ja-JP" sz="2400" dirty="0"/>
          </a:p>
          <a:p>
            <a:r>
              <a:rPr lang="ja-JP" altLang="en-US" sz="2400" dirty="0"/>
              <a:t>⑤　「</a:t>
            </a:r>
            <a:r>
              <a:rPr lang="en-US" altLang="ja-JP" sz="2400" dirty="0"/>
              <a:t>Input X Range</a:t>
            </a:r>
            <a:r>
              <a:rPr lang="ja-JP" altLang="en-US" sz="2400" dirty="0"/>
              <a:t>」に説明変数を指定。</a:t>
            </a:r>
            <a:endParaRPr lang="en-US" altLang="ja-JP" sz="2400" dirty="0"/>
          </a:p>
          <a:p>
            <a:r>
              <a:rPr lang="ja-JP" altLang="en-US" sz="2400" dirty="0"/>
              <a:t>　　（ラベルを含めて指定した場合は、</a:t>
            </a:r>
            <a:r>
              <a:rPr lang="en-US" altLang="ja-JP" sz="2400" dirty="0"/>
              <a:t>Labels</a:t>
            </a:r>
            <a:r>
              <a:rPr lang="ja-JP" altLang="en-US" sz="2400" dirty="0"/>
              <a:t>にチェック）</a:t>
            </a:r>
            <a:endParaRPr lang="en-US" altLang="ja-JP" sz="2400" dirty="0"/>
          </a:p>
          <a:p>
            <a:endParaRPr lang="en-US" altLang="ja-JP" sz="2400" dirty="0"/>
          </a:p>
          <a:p>
            <a:r>
              <a:rPr lang="ja-JP" altLang="en-US" sz="2400" dirty="0"/>
              <a:t>⑥　「</a:t>
            </a:r>
            <a:r>
              <a:rPr lang="en-US" altLang="ja-JP" sz="2400" dirty="0"/>
              <a:t>Output Ranger</a:t>
            </a:r>
            <a:r>
              <a:rPr lang="ja-JP" altLang="en-US" sz="2400" dirty="0"/>
              <a:t>」に指定したセルに結果が出力される。</a:t>
            </a:r>
            <a:endParaRPr lang="en-US" altLang="ja-JP" sz="2400" dirty="0"/>
          </a:p>
          <a:p>
            <a:endParaRPr lang="en-US" altLang="ja-JP" sz="2400" dirty="0"/>
          </a:p>
          <a:p>
            <a:r>
              <a:rPr lang="ja-JP" altLang="en-US" sz="2400" dirty="0"/>
              <a:t>⑦　　</a:t>
            </a:r>
            <a:r>
              <a:rPr lang="en-US" altLang="ja-JP" sz="2400" dirty="0"/>
              <a:t>ok</a:t>
            </a:r>
            <a:r>
              <a:rPr lang="ja-JP" altLang="en-US" sz="2400" dirty="0"/>
              <a:t>で出力される。</a:t>
            </a:r>
          </a:p>
          <a:p>
            <a:endParaRPr kumimoji="1" lang="ja-JP" altLang="en-US" dirty="0"/>
          </a:p>
        </p:txBody>
      </p:sp>
    </p:spTree>
    <p:extLst>
      <p:ext uri="{BB962C8B-B14F-4D97-AF65-F5344CB8AC3E}">
        <p14:creationId xmlns:p14="http://schemas.microsoft.com/office/powerpoint/2010/main" val="2577441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7C24F61-8570-464E-3EF6-DD0ED936E41B}"/>
              </a:ext>
            </a:extLst>
          </p:cNvPr>
          <p:cNvSpPr txBox="1"/>
          <p:nvPr/>
        </p:nvSpPr>
        <p:spPr>
          <a:xfrm>
            <a:off x="548326" y="1275769"/>
            <a:ext cx="11095348" cy="2246769"/>
          </a:xfrm>
          <a:prstGeom prst="rect">
            <a:avLst/>
          </a:prstGeom>
          <a:noFill/>
        </p:spPr>
        <p:txBody>
          <a:bodyPr wrap="square">
            <a:spAutoFit/>
          </a:bodyPr>
          <a:lstStyle/>
          <a:p>
            <a:r>
              <a:rPr lang="ja-JP" altLang="en-US" sz="2800" dirty="0"/>
              <a:t>⑥　出力された結果の下に、回帰式を記入。</a:t>
            </a:r>
            <a:endParaRPr lang="en-US" altLang="ja-JP" sz="2800" dirty="0"/>
          </a:p>
          <a:p>
            <a:endParaRPr lang="en-US" altLang="ja-JP" sz="2800" dirty="0"/>
          </a:p>
          <a:p>
            <a:r>
              <a:rPr lang="ja-JP" altLang="en-US" sz="2800" dirty="0"/>
              <a:t>⑦　自分の大体の値を入力し、体重が正しく評価されるか確かめる。</a:t>
            </a:r>
            <a:endParaRPr lang="en-US" altLang="ja-JP" sz="2800" dirty="0"/>
          </a:p>
          <a:p>
            <a:endParaRPr lang="en-US" altLang="ja-JP" sz="2800" dirty="0"/>
          </a:p>
          <a:p>
            <a:r>
              <a:rPr lang="ja-JP" altLang="en-US" sz="2800" dirty="0"/>
              <a:t>⑧　決定係数を調べてどれほど信頼性がある分析か検討する。</a:t>
            </a:r>
          </a:p>
        </p:txBody>
      </p:sp>
    </p:spTree>
    <p:extLst>
      <p:ext uri="{BB962C8B-B14F-4D97-AF65-F5344CB8AC3E}">
        <p14:creationId xmlns:p14="http://schemas.microsoft.com/office/powerpoint/2010/main" val="2308779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B1EDFE72-2E54-8434-878A-241278B82A65}"/>
              </a:ext>
            </a:extLst>
          </p:cNvPr>
          <p:cNvSpPr/>
          <p:nvPr/>
        </p:nvSpPr>
        <p:spPr>
          <a:xfrm>
            <a:off x="449179" y="1741478"/>
            <a:ext cx="11157285" cy="44828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7019661-9DEE-B38C-69C2-2BE8EC66E3CE}"/>
              </a:ext>
            </a:extLst>
          </p:cNvPr>
          <p:cNvSpPr>
            <a:spLocks noGrp="1"/>
          </p:cNvSpPr>
          <p:nvPr>
            <p:ph type="title"/>
          </p:nvPr>
        </p:nvSpPr>
        <p:spPr>
          <a:xfrm>
            <a:off x="585536" y="369878"/>
            <a:ext cx="10058400" cy="1371600"/>
          </a:xfrm>
        </p:spPr>
        <p:txBody>
          <a:bodyPr/>
          <a:lstStyle/>
          <a:p>
            <a:r>
              <a:rPr kumimoji="1" lang="ja-JP" altLang="en-US" dirty="0"/>
              <a:t>定理の紹介</a:t>
            </a:r>
          </a:p>
        </p:txBody>
      </p:sp>
      <p:sp>
        <p:nvSpPr>
          <p:cNvPr id="4" name="テキスト ボックス 3">
            <a:extLst>
              <a:ext uri="{FF2B5EF4-FFF2-40B4-BE49-F238E27FC236}">
                <a16:creationId xmlns:a16="http://schemas.microsoft.com/office/drawing/2014/main" id="{BE0EB835-4CB0-A83A-6224-808D4D9B76DC}"/>
              </a:ext>
            </a:extLst>
          </p:cNvPr>
          <p:cNvSpPr txBox="1"/>
          <p:nvPr/>
        </p:nvSpPr>
        <p:spPr>
          <a:xfrm>
            <a:off x="689811" y="2582524"/>
            <a:ext cx="10972800" cy="2800767"/>
          </a:xfrm>
          <a:prstGeom prst="rect">
            <a:avLst/>
          </a:prstGeom>
          <a:noFill/>
        </p:spPr>
        <p:txBody>
          <a:bodyPr wrap="square">
            <a:spAutoFit/>
          </a:bodyPr>
          <a:lstStyle/>
          <a:p>
            <a:r>
              <a:rPr lang="ja-JP" altLang="en-US" sz="4400" b="1" dirty="0"/>
              <a:t>どんな分布の母集団からでも、</a:t>
            </a:r>
            <a:endParaRPr lang="en-US" altLang="ja-JP" sz="4400" b="1" dirty="0"/>
          </a:p>
          <a:p>
            <a:r>
              <a:rPr lang="ja-JP" altLang="en-US" sz="4400" b="1" dirty="0">
                <a:solidFill>
                  <a:srgbClr val="FF0000"/>
                </a:solidFill>
              </a:rPr>
              <a:t>十分な大きさの標本をたくさん取ってその平均</a:t>
            </a:r>
            <a:r>
              <a:rPr lang="ja-JP" altLang="en-US" sz="4400" b="1" dirty="0"/>
              <a:t>を求めると、</a:t>
            </a:r>
            <a:endParaRPr lang="en-US" altLang="ja-JP" sz="4400" b="1" dirty="0"/>
          </a:p>
          <a:p>
            <a:r>
              <a:rPr lang="ja-JP" altLang="en-US" sz="4400" b="1" dirty="0">
                <a:solidFill>
                  <a:srgbClr val="FF0000"/>
                </a:solidFill>
              </a:rPr>
              <a:t>その平均の分布は正規分布</a:t>
            </a:r>
            <a:r>
              <a:rPr lang="ja-JP" altLang="en-US" sz="4400" b="1" dirty="0"/>
              <a:t>に近づく</a:t>
            </a:r>
          </a:p>
        </p:txBody>
      </p:sp>
    </p:spTree>
    <p:extLst>
      <p:ext uri="{BB962C8B-B14F-4D97-AF65-F5344CB8AC3E}">
        <p14:creationId xmlns:p14="http://schemas.microsoft.com/office/powerpoint/2010/main" val="14775536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ja-JP" altLang="en-US"/>
          </a:p>
        </p:txBody>
      </p:sp>
      <p:sp>
        <p:nvSpPr>
          <p:cNvPr id="27" name="Rectangle 26">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ja-JP" altLang="en-US"/>
          </a:p>
        </p:txBody>
      </p:sp>
      <p:pic>
        <p:nvPicPr>
          <p:cNvPr id="7" name="図 6" descr="テーブル&#10;&#10;AI 生成コンテンツは誤りを含む可能性があります。">
            <a:extLst>
              <a:ext uri="{FF2B5EF4-FFF2-40B4-BE49-F238E27FC236}">
                <a16:creationId xmlns:a16="http://schemas.microsoft.com/office/drawing/2014/main" id="{75804902-A507-EEC8-AD99-C5C70E619455}"/>
              </a:ext>
            </a:extLst>
          </p:cNvPr>
          <p:cNvPicPr>
            <a:picLocks noChangeAspect="1"/>
          </p:cNvPicPr>
          <p:nvPr/>
        </p:nvPicPr>
        <p:blipFill>
          <a:blip r:embed="rId2"/>
          <a:stretch>
            <a:fillRect/>
          </a:stretch>
        </p:blipFill>
        <p:spPr>
          <a:xfrm>
            <a:off x="399753" y="1470400"/>
            <a:ext cx="11392493" cy="5012696"/>
          </a:xfrm>
          <a:prstGeom prst="rect">
            <a:avLst/>
          </a:prstGeom>
        </p:spPr>
      </p:pic>
      <p:sp>
        <p:nvSpPr>
          <p:cNvPr id="8" name="テキスト ボックス 7">
            <a:extLst>
              <a:ext uri="{FF2B5EF4-FFF2-40B4-BE49-F238E27FC236}">
                <a16:creationId xmlns:a16="http://schemas.microsoft.com/office/drawing/2014/main" id="{4A862EB9-F07C-D0EB-CF1F-82C0408C20F0}"/>
              </a:ext>
            </a:extLst>
          </p:cNvPr>
          <p:cNvSpPr txBox="1"/>
          <p:nvPr/>
        </p:nvSpPr>
        <p:spPr>
          <a:xfrm>
            <a:off x="399753" y="524658"/>
            <a:ext cx="6750566" cy="584775"/>
          </a:xfrm>
          <a:prstGeom prst="rect">
            <a:avLst/>
          </a:prstGeom>
          <a:noFill/>
        </p:spPr>
        <p:txBody>
          <a:bodyPr wrap="none" rtlCol="0">
            <a:spAutoFit/>
          </a:bodyPr>
          <a:lstStyle/>
          <a:p>
            <a:r>
              <a:rPr kumimoji="1" lang="ja-JP" altLang="en-US" sz="3200" dirty="0"/>
              <a:t>出力画面はこんな感じになります。</a:t>
            </a:r>
          </a:p>
        </p:txBody>
      </p:sp>
      <p:sp>
        <p:nvSpPr>
          <p:cNvPr id="9" name="四角形: 角を丸くする 8">
            <a:extLst>
              <a:ext uri="{FF2B5EF4-FFF2-40B4-BE49-F238E27FC236}">
                <a16:creationId xmlns:a16="http://schemas.microsoft.com/office/drawing/2014/main" id="{EB11F8E0-2FCD-9845-C06D-E6694DBE7285}"/>
              </a:ext>
            </a:extLst>
          </p:cNvPr>
          <p:cNvSpPr/>
          <p:nvPr/>
        </p:nvSpPr>
        <p:spPr>
          <a:xfrm>
            <a:off x="924209" y="5159573"/>
            <a:ext cx="2432116" cy="1497259"/>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168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878EE7-1DA6-C1A9-BE76-C1D623DBAF0E}"/>
              </a:ext>
            </a:extLst>
          </p:cNvPr>
          <p:cNvSpPr>
            <a:spLocks noGrp="1"/>
          </p:cNvSpPr>
          <p:nvPr>
            <p:ph type="title"/>
          </p:nvPr>
        </p:nvSpPr>
        <p:spPr>
          <a:xfrm>
            <a:off x="667238" y="521189"/>
            <a:ext cx="10222523" cy="4539762"/>
          </a:xfrm>
        </p:spPr>
        <p:txBody>
          <a:bodyPr/>
          <a:lstStyle/>
          <a:p>
            <a:r>
              <a:rPr kumimoji="1" lang="ja-JP" altLang="en-US" sz="5400" dirty="0"/>
              <a:t>体重＝（</a:t>
            </a:r>
            <a:r>
              <a:rPr kumimoji="1" lang="en-US" altLang="ja-JP" sz="5400" dirty="0"/>
              <a:t>0.71×</a:t>
            </a:r>
            <a:r>
              <a:rPr kumimoji="1" lang="ja-JP" altLang="en-US" sz="5400" dirty="0"/>
              <a:t>ウエスト）</a:t>
            </a:r>
            <a:br>
              <a:rPr kumimoji="1" lang="en-US" altLang="ja-JP" sz="5400" dirty="0"/>
            </a:br>
            <a:r>
              <a:rPr kumimoji="1" lang="ja-JP" altLang="en-US" sz="5400" dirty="0"/>
              <a:t>　　     </a:t>
            </a:r>
            <a:r>
              <a:rPr kumimoji="1" lang="en-US" altLang="ja-JP" sz="5400" dirty="0"/>
              <a:t>+</a:t>
            </a:r>
            <a:r>
              <a:rPr kumimoji="1" lang="ja-JP" altLang="en-US" sz="5400" dirty="0"/>
              <a:t>（</a:t>
            </a:r>
            <a:r>
              <a:rPr kumimoji="1" lang="en-US" altLang="ja-JP" sz="5400" dirty="0"/>
              <a:t>1.08×</a:t>
            </a:r>
            <a:r>
              <a:rPr kumimoji="1" lang="ja-JP" altLang="en-US" sz="5400" dirty="0"/>
              <a:t>身長）</a:t>
            </a:r>
            <a:br>
              <a:rPr kumimoji="1" lang="en-US" altLang="ja-JP" sz="5400" dirty="0"/>
            </a:br>
            <a:r>
              <a:rPr kumimoji="1" lang="en-US" altLang="ja-JP" sz="5400" dirty="0"/>
              <a:t>            -</a:t>
            </a:r>
            <a:r>
              <a:rPr kumimoji="1" lang="ja-JP" altLang="en-US" sz="5400" dirty="0"/>
              <a:t>（</a:t>
            </a:r>
            <a:r>
              <a:rPr kumimoji="1" lang="en-US" altLang="ja-JP" sz="5400" dirty="0"/>
              <a:t>0.0052×</a:t>
            </a:r>
            <a:r>
              <a:rPr kumimoji="1" lang="ja-JP" altLang="en-US" sz="5400" dirty="0"/>
              <a:t>年齢）</a:t>
            </a:r>
            <a:br>
              <a:rPr kumimoji="1" lang="en-US" altLang="ja-JP" sz="5400" dirty="0"/>
            </a:br>
            <a:r>
              <a:rPr kumimoji="1" lang="en-US" altLang="ja-JP" sz="5400" dirty="0"/>
              <a:t>            -   167.6</a:t>
            </a:r>
            <a:endParaRPr kumimoji="1" lang="ja-JP" altLang="en-US" sz="5400" dirty="0"/>
          </a:p>
        </p:txBody>
      </p:sp>
      <p:pic>
        <p:nvPicPr>
          <p:cNvPr id="4" name="図 3">
            <a:extLst>
              <a:ext uri="{FF2B5EF4-FFF2-40B4-BE49-F238E27FC236}">
                <a16:creationId xmlns:a16="http://schemas.microsoft.com/office/drawing/2014/main" id="{CFA0B2D8-3EFC-E93B-D9F6-785CCD128492}"/>
              </a:ext>
            </a:extLst>
          </p:cNvPr>
          <p:cNvPicPr>
            <a:picLocks noChangeAspect="1"/>
          </p:cNvPicPr>
          <p:nvPr/>
        </p:nvPicPr>
        <p:blipFill>
          <a:blip r:embed="rId2"/>
          <a:srcRect t="74552" r="73753" b="1252"/>
          <a:stretch>
            <a:fillRect/>
          </a:stretch>
        </p:blipFill>
        <p:spPr>
          <a:xfrm>
            <a:off x="6676987" y="4241311"/>
            <a:ext cx="5159414" cy="2095500"/>
          </a:xfrm>
          <a:prstGeom prst="rect">
            <a:avLst/>
          </a:prstGeom>
        </p:spPr>
      </p:pic>
    </p:spTree>
    <p:extLst>
      <p:ext uri="{BB962C8B-B14F-4D97-AF65-F5344CB8AC3E}">
        <p14:creationId xmlns:p14="http://schemas.microsoft.com/office/powerpoint/2010/main" val="5150955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716B3E-2DAB-0CD5-69D0-41B7EFB4F12A}"/>
              </a:ext>
            </a:extLst>
          </p:cNvPr>
          <p:cNvSpPr>
            <a:spLocks noGrp="1"/>
          </p:cNvSpPr>
          <p:nvPr>
            <p:ph type="ctrTitle"/>
          </p:nvPr>
        </p:nvSpPr>
        <p:spPr/>
        <p:txBody>
          <a:bodyPr/>
          <a:lstStyle/>
          <a:p>
            <a:r>
              <a:rPr kumimoji="1" lang="ja-JP" altLang="en-US" sz="5400" dirty="0"/>
              <a:t>重回帰分析をやってみよう。</a:t>
            </a:r>
          </a:p>
        </p:txBody>
      </p:sp>
    </p:spTree>
    <p:extLst>
      <p:ext uri="{BB962C8B-B14F-4D97-AF65-F5344CB8AC3E}">
        <p14:creationId xmlns:p14="http://schemas.microsoft.com/office/powerpoint/2010/main" val="16842541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04D063-6675-B5D4-F715-287E1B3803B5}"/>
              </a:ext>
            </a:extLst>
          </p:cNvPr>
          <p:cNvSpPr>
            <a:spLocks noGrp="1"/>
          </p:cNvSpPr>
          <p:nvPr>
            <p:ph type="title"/>
          </p:nvPr>
        </p:nvSpPr>
        <p:spPr>
          <a:xfrm>
            <a:off x="792637" y="840557"/>
            <a:ext cx="10606726" cy="1371600"/>
          </a:xfrm>
        </p:spPr>
        <p:txBody>
          <a:bodyPr/>
          <a:lstStyle/>
          <a:p>
            <a:r>
              <a:rPr kumimoji="1" lang="ja-JP" altLang="en-US" sz="4000" dirty="0"/>
              <a:t>前回は、重回帰分析をやり方を学びました。</a:t>
            </a:r>
          </a:p>
        </p:txBody>
      </p:sp>
      <p:sp>
        <p:nvSpPr>
          <p:cNvPr id="3" name="テキスト ボックス 2">
            <a:extLst>
              <a:ext uri="{FF2B5EF4-FFF2-40B4-BE49-F238E27FC236}">
                <a16:creationId xmlns:a16="http://schemas.microsoft.com/office/drawing/2014/main" id="{1015C8A7-79A8-0870-7427-FE30EBE414EC}"/>
              </a:ext>
            </a:extLst>
          </p:cNvPr>
          <p:cNvSpPr txBox="1"/>
          <p:nvPr/>
        </p:nvSpPr>
        <p:spPr>
          <a:xfrm>
            <a:off x="463689" y="3497345"/>
            <a:ext cx="11264622" cy="1077218"/>
          </a:xfrm>
          <a:custGeom>
            <a:avLst/>
            <a:gdLst>
              <a:gd name="csX0" fmla="*/ 0 w 11264622"/>
              <a:gd name="csY0" fmla="*/ 0 h 1077218"/>
              <a:gd name="csX1" fmla="*/ 324686 w 11264622"/>
              <a:gd name="csY1" fmla="*/ 0 h 1077218"/>
              <a:gd name="csX2" fmla="*/ 874665 w 11264622"/>
              <a:gd name="csY2" fmla="*/ 0 h 1077218"/>
              <a:gd name="csX3" fmla="*/ 1537290 w 11264622"/>
              <a:gd name="csY3" fmla="*/ 0 h 1077218"/>
              <a:gd name="csX4" fmla="*/ 2425207 w 11264622"/>
              <a:gd name="csY4" fmla="*/ 0 h 1077218"/>
              <a:gd name="csX5" fmla="*/ 2862539 w 11264622"/>
              <a:gd name="csY5" fmla="*/ 0 h 1077218"/>
              <a:gd name="csX6" fmla="*/ 3525164 w 11264622"/>
              <a:gd name="csY6" fmla="*/ 0 h 1077218"/>
              <a:gd name="csX7" fmla="*/ 4300435 w 11264622"/>
              <a:gd name="csY7" fmla="*/ 0 h 1077218"/>
              <a:gd name="csX8" fmla="*/ 4737767 w 11264622"/>
              <a:gd name="csY8" fmla="*/ 0 h 1077218"/>
              <a:gd name="csX9" fmla="*/ 5513039 w 11264622"/>
              <a:gd name="csY9" fmla="*/ 0 h 1077218"/>
              <a:gd name="csX10" fmla="*/ 6400956 w 11264622"/>
              <a:gd name="csY10" fmla="*/ 0 h 1077218"/>
              <a:gd name="csX11" fmla="*/ 7176227 w 11264622"/>
              <a:gd name="csY11" fmla="*/ 0 h 1077218"/>
              <a:gd name="csX12" fmla="*/ 7500913 w 11264622"/>
              <a:gd name="csY12" fmla="*/ 0 h 1077218"/>
              <a:gd name="csX13" fmla="*/ 7938245 w 11264622"/>
              <a:gd name="csY13" fmla="*/ 0 h 1077218"/>
              <a:gd name="csX14" fmla="*/ 8713516 w 11264622"/>
              <a:gd name="csY14" fmla="*/ 0 h 1077218"/>
              <a:gd name="csX15" fmla="*/ 9376141 w 11264622"/>
              <a:gd name="csY15" fmla="*/ 0 h 1077218"/>
              <a:gd name="csX16" fmla="*/ 10038766 w 11264622"/>
              <a:gd name="csY16" fmla="*/ 0 h 1077218"/>
              <a:gd name="csX17" fmla="*/ 10588745 w 11264622"/>
              <a:gd name="csY17" fmla="*/ 0 h 1077218"/>
              <a:gd name="csX18" fmla="*/ 11264622 w 11264622"/>
              <a:gd name="csY18" fmla="*/ 0 h 1077218"/>
              <a:gd name="csX19" fmla="*/ 11264622 w 11264622"/>
              <a:gd name="csY19" fmla="*/ 560153 h 1077218"/>
              <a:gd name="csX20" fmla="*/ 11264622 w 11264622"/>
              <a:gd name="csY20" fmla="*/ 1077218 h 1077218"/>
              <a:gd name="csX21" fmla="*/ 10376705 w 11264622"/>
              <a:gd name="csY21" fmla="*/ 1077218 h 1077218"/>
              <a:gd name="csX22" fmla="*/ 9488787 w 11264622"/>
              <a:gd name="csY22" fmla="*/ 1077218 h 1077218"/>
              <a:gd name="csX23" fmla="*/ 8713516 w 11264622"/>
              <a:gd name="csY23" fmla="*/ 1077218 h 1077218"/>
              <a:gd name="csX24" fmla="*/ 8050892 w 11264622"/>
              <a:gd name="csY24" fmla="*/ 1077218 h 1077218"/>
              <a:gd name="csX25" fmla="*/ 7726205 w 11264622"/>
              <a:gd name="csY25" fmla="*/ 1077218 h 1077218"/>
              <a:gd name="csX26" fmla="*/ 7063581 w 11264622"/>
              <a:gd name="csY26" fmla="*/ 1077218 h 1077218"/>
              <a:gd name="csX27" fmla="*/ 6513602 w 11264622"/>
              <a:gd name="csY27" fmla="*/ 1077218 h 1077218"/>
              <a:gd name="csX28" fmla="*/ 5738331 w 11264622"/>
              <a:gd name="csY28" fmla="*/ 1077218 h 1077218"/>
              <a:gd name="csX29" fmla="*/ 4963060 w 11264622"/>
              <a:gd name="csY29" fmla="*/ 1077218 h 1077218"/>
              <a:gd name="csX30" fmla="*/ 4300435 w 11264622"/>
              <a:gd name="csY30" fmla="*/ 1077218 h 1077218"/>
              <a:gd name="csX31" fmla="*/ 3750457 w 11264622"/>
              <a:gd name="csY31" fmla="*/ 1077218 h 1077218"/>
              <a:gd name="csX32" fmla="*/ 3313124 w 11264622"/>
              <a:gd name="csY32" fmla="*/ 1077218 h 1077218"/>
              <a:gd name="csX33" fmla="*/ 2875792 w 11264622"/>
              <a:gd name="csY33" fmla="*/ 1077218 h 1077218"/>
              <a:gd name="csX34" fmla="*/ 2100521 w 11264622"/>
              <a:gd name="csY34" fmla="*/ 1077218 h 1077218"/>
              <a:gd name="csX35" fmla="*/ 1775835 w 11264622"/>
              <a:gd name="csY35" fmla="*/ 1077218 h 1077218"/>
              <a:gd name="csX36" fmla="*/ 1113210 w 11264622"/>
              <a:gd name="csY36" fmla="*/ 1077218 h 1077218"/>
              <a:gd name="csX37" fmla="*/ 0 w 11264622"/>
              <a:gd name="csY37" fmla="*/ 1077218 h 1077218"/>
              <a:gd name="csX38" fmla="*/ 0 w 11264622"/>
              <a:gd name="csY38" fmla="*/ 538609 h 1077218"/>
              <a:gd name="csX39" fmla="*/ 0 w 11264622"/>
              <a:gd name="csY39" fmla="*/ 0 h 10772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11264622" h="1077218" extrusionOk="0">
                <a:moveTo>
                  <a:pt x="0" y="0"/>
                </a:moveTo>
                <a:cubicBezTo>
                  <a:pt x="147286" y="15059"/>
                  <a:pt x="225048" y="9024"/>
                  <a:pt x="324686" y="0"/>
                </a:cubicBezTo>
                <a:cubicBezTo>
                  <a:pt x="424324" y="-9024"/>
                  <a:pt x="636211" y="12108"/>
                  <a:pt x="874665" y="0"/>
                </a:cubicBezTo>
                <a:cubicBezTo>
                  <a:pt x="1113119" y="-12108"/>
                  <a:pt x="1361261" y="-1701"/>
                  <a:pt x="1537290" y="0"/>
                </a:cubicBezTo>
                <a:cubicBezTo>
                  <a:pt x="1713320" y="1701"/>
                  <a:pt x="2086770" y="4208"/>
                  <a:pt x="2425207" y="0"/>
                </a:cubicBezTo>
                <a:cubicBezTo>
                  <a:pt x="2763644" y="-4208"/>
                  <a:pt x="2694487" y="2994"/>
                  <a:pt x="2862539" y="0"/>
                </a:cubicBezTo>
                <a:cubicBezTo>
                  <a:pt x="3030591" y="-2994"/>
                  <a:pt x="3356844" y="11080"/>
                  <a:pt x="3525164" y="0"/>
                </a:cubicBezTo>
                <a:cubicBezTo>
                  <a:pt x="3693485" y="-11080"/>
                  <a:pt x="4057768" y="-32364"/>
                  <a:pt x="4300435" y="0"/>
                </a:cubicBezTo>
                <a:cubicBezTo>
                  <a:pt x="4543102" y="32364"/>
                  <a:pt x="4590870" y="12380"/>
                  <a:pt x="4737767" y="0"/>
                </a:cubicBezTo>
                <a:cubicBezTo>
                  <a:pt x="4884664" y="-12380"/>
                  <a:pt x="5318053" y="10823"/>
                  <a:pt x="5513039" y="0"/>
                </a:cubicBezTo>
                <a:cubicBezTo>
                  <a:pt x="5708025" y="-10823"/>
                  <a:pt x="6035393" y="-26356"/>
                  <a:pt x="6400956" y="0"/>
                </a:cubicBezTo>
                <a:cubicBezTo>
                  <a:pt x="6766519" y="26356"/>
                  <a:pt x="6836986" y="-35797"/>
                  <a:pt x="7176227" y="0"/>
                </a:cubicBezTo>
                <a:cubicBezTo>
                  <a:pt x="7515468" y="35797"/>
                  <a:pt x="7415863" y="-1132"/>
                  <a:pt x="7500913" y="0"/>
                </a:cubicBezTo>
                <a:cubicBezTo>
                  <a:pt x="7585963" y="1132"/>
                  <a:pt x="7810712" y="15165"/>
                  <a:pt x="7938245" y="0"/>
                </a:cubicBezTo>
                <a:cubicBezTo>
                  <a:pt x="8065778" y="-15165"/>
                  <a:pt x="8534980" y="-25357"/>
                  <a:pt x="8713516" y="0"/>
                </a:cubicBezTo>
                <a:cubicBezTo>
                  <a:pt x="8892052" y="25357"/>
                  <a:pt x="9224400" y="-14512"/>
                  <a:pt x="9376141" y="0"/>
                </a:cubicBezTo>
                <a:cubicBezTo>
                  <a:pt x="9527882" y="14512"/>
                  <a:pt x="9792745" y="7383"/>
                  <a:pt x="10038766" y="0"/>
                </a:cubicBezTo>
                <a:cubicBezTo>
                  <a:pt x="10284787" y="-7383"/>
                  <a:pt x="10447541" y="-12957"/>
                  <a:pt x="10588745" y="0"/>
                </a:cubicBezTo>
                <a:cubicBezTo>
                  <a:pt x="10729949" y="12957"/>
                  <a:pt x="11054642" y="7420"/>
                  <a:pt x="11264622" y="0"/>
                </a:cubicBezTo>
                <a:cubicBezTo>
                  <a:pt x="11238823" y="224989"/>
                  <a:pt x="11275344" y="288033"/>
                  <a:pt x="11264622" y="560153"/>
                </a:cubicBezTo>
                <a:cubicBezTo>
                  <a:pt x="11253900" y="832273"/>
                  <a:pt x="11286782" y="867137"/>
                  <a:pt x="11264622" y="1077218"/>
                </a:cubicBezTo>
                <a:cubicBezTo>
                  <a:pt x="10998820" y="1088270"/>
                  <a:pt x="10582846" y="1040483"/>
                  <a:pt x="10376705" y="1077218"/>
                </a:cubicBezTo>
                <a:cubicBezTo>
                  <a:pt x="10170564" y="1113953"/>
                  <a:pt x="9766279" y="1033038"/>
                  <a:pt x="9488787" y="1077218"/>
                </a:cubicBezTo>
                <a:cubicBezTo>
                  <a:pt x="9211295" y="1121398"/>
                  <a:pt x="8957144" y="1107001"/>
                  <a:pt x="8713516" y="1077218"/>
                </a:cubicBezTo>
                <a:cubicBezTo>
                  <a:pt x="8469888" y="1047435"/>
                  <a:pt x="8315906" y="1045501"/>
                  <a:pt x="8050892" y="1077218"/>
                </a:cubicBezTo>
                <a:cubicBezTo>
                  <a:pt x="7785878" y="1108935"/>
                  <a:pt x="7846224" y="1090278"/>
                  <a:pt x="7726205" y="1077218"/>
                </a:cubicBezTo>
                <a:cubicBezTo>
                  <a:pt x="7606186" y="1064158"/>
                  <a:pt x="7308099" y="1052427"/>
                  <a:pt x="7063581" y="1077218"/>
                </a:cubicBezTo>
                <a:cubicBezTo>
                  <a:pt x="6819063" y="1102009"/>
                  <a:pt x="6736239" y="1084208"/>
                  <a:pt x="6513602" y="1077218"/>
                </a:cubicBezTo>
                <a:cubicBezTo>
                  <a:pt x="6290965" y="1070228"/>
                  <a:pt x="5989107" y="1062124"/>
                  <a:pt x="5738331" y="1077218"/>
                </a:cubicBezTo>
                <a:cubicBezTo>
                  <a:pt x="5487555" y="1092312"/>
                  <a:pt x="5192361" y="1057990"/>
                  <a:pt x="4963060" y="1077218"/>
                </a:cubicBezTo>
                <a:cubicBezTo>
                  <a:pt x="4733759" y="1096446"/>
                  <a:pt x="4599441" y="1068430"/>
                  <a:pt x="4300435" y="1077218"/>
                </a:cubicBezTo>
                <a:cubicBezTo>
                  <a:pt x="4001430" y="1086006"/>
                  <a:pt x="3876516" y="1095704"/>
                  <a:pt x="3750457" y="1077218"/>
                </a:cubicBezTo>
                <a:cubicBezTo>
                  <a:pt x="3624398" y="1058732"/>
                  <a:pt x="3487331" y="1086501"/>
                  <a:pt x="3313124" y="1077218"/>
                </a:cubicBezTo>
                <a:cubicBezTo>
                  <a:pt x="3138917" y="1067935"/>
                  <a:pt x="2987948" y="1095515"/>
                  <a:pt x="2875792" y="1077218"/>
                </a:cubicBezTo>
                <a:cubicBezTo>
                  <a:pt x="2763636" y="1058921"/>
                  <a:pt x="2386858" y="1052416"/>
                  <a:pt x="2100521" y="1077218"/>
                </a:cubicBezTo>
                <a:cubicBezTo>
                  <a:pt x="1814184" y="1102020"/>
                  <a:pt x="1908094" y="1092407"/>
                  <a:pt x="1775835" y="1077218"/>
                </a:cubicBezTo>
                <a:cubicBezTo>
                  <a:pt x="1643576" y="1062029"/>
                  <a:pt x="1290860" y="1079707"/>
                  <a:pt x="1113210" y="1077218"/>
                </a:cubicBezTo>
                <a:cubicBezTo>
                  <a:pt x="935561" y="1074729"/>
                  <a:pt x="467688" y="1037838"/>
                  <a:pt x="0" y="1077218"/>
                </a:cubicBezTo>
                <a:cubicBezTo>
                  <a:pt x="-5378" y="885846"/>
                  <a:pt x="-14239" y="717655"/>
                  <a:pt x="0" y="538609"/>
                </a:cubicBezTo>
                <a:cubicBezTo>
                  <a:pt x="14239" y="359563"/>
                  <a:pt x="-5146" y="234697"/>
                  <a:pt x="0" y="0"/>
                </a:cubicBezTo>
                <a:close/>
              </a:path>
            </a:pathLst>
          </a:custGeom>
          <a:noFill/>
          <a:ln>
            <a:solidFill>
              <a:schemeClr val="tx1"/>
            </a:solidFill>
            <a:extLst>
              <a:ext uri="{C807C97D-BFC1-408E-A445-0C87EB9F89A2}">
                <ask:lineSketchStyleProps xmlns:ask="http://schemas.microsoft.com/office/drawing/2018/sketchyshapes" sd="3027743338">
                  <a:prstGeom prst="rect">
                    <a:avLst/>
                  </a:prstGeom>
                  <ask:type>
                    <ask:lineSketchFreehand/>
                  </ask:type>
                </ask:lineSketchStyleProps>
              </a:ext>
            </a:extLst>
          </a:ln>
        </p:spPr>
        <p:txBody>
          <a:bodyPr wrap="none" rtlCol="0">
            <a:spAutoFit/>
          </a:bodyPr>
          <a:lstStyle/>
          <a:p>
            <a:r>
              <a:rPr kumimoji="1" lang="ja-JP" altLang="en-US" sz="3200" dirty="0"/>
              <a:t>今回は、実際にデータを取得し、重回帰分析を行い得られた</a:t>
            </a:r>
            <a:endParaRPr kumimoji="1" lang="en-US" altLang="ja-JP" sz="3200" dirty="0"/>
          </a:p>
          <a:p>
            <a:r>
              <a:rPr kumimoji="1" lang="ja-JP" altLang="en-US" sz="3200" dirty="0"/>
              <a:t>式がどのくらい正しいか確認してみましょう。</a:t>
            </a:r>
          </a:p>
        </p:txBody>
      </p:sp>
    </p:spTree>
    <p:extLst>
      <p:ext uri="{BB962C8B-B14F-4D97-AF65-F5344CB8AC3E}">
        <p14:creationId xmlns:p14="http://schemas.microsoft.com/office/powerpoint/2010/main" val="41437120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F1D262-DADE-1A49-0A60-55BA8E931AC9}"/>
              </a:ext>
            </a:extLst>
          </p:cNvPr>
          <p:cNvSpPr>
            <a:spLocks noGrp="1"/>
          </p:cNvSpPr>
          <p:nvPr>
            <p:ph type="title"/>
          </p:nvPr>
        </p:nvSpPr>
        <p:spPr>
          <a:xfrm>
            <a:off x="567180" y="369217"/>
            <a:ext cx="10058400" cy="1371600"/>
          </a:xfrm>
        </p:spPr>
        <p:txBody>
          <a:bodyPr/>
          <a:lstStyle/>
          <a:p>
            <a:r>
              <a:rPr kumimoji="1" lang="ja-JP" altLang="en-US" sz="4000" dirty="0"/>
              <a:t>例えば、、、</a:t>
            </a:r>
          </a:p>
        </p:txBody>
      </p:sp>
      <p:sp>
        <p:nvSpPr>
          <p:cNvPr id="4" name="四角形: 角を丸くする 3">
            <a:extLst>
              <a:ext uri="{FF2B5EF4-FFF2-40B4-BE49-F238E27FC236}">
                <a16:creationId xmlns:a16="http://schemas.microsoft.com/office/drawing/2014/main" id="{578B49B6-D5DB-97A6-736D-7B5300E383D9}"/>
              </a:ext>
            </a:extLst>
          </p:cNvPr>
          <p:cNvSpPr/>
          <p:nvPr/>
        </p:nvSpPr>
        <p:spPr>
          <a:xfrm>
            <a:off x="567179" y="1545995"/>
            <a:ext cx="10933521" cy="290345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E5C204AC-D56B-674D-54F5-318F3395BBDE}"/>
              </a:ext>
            </a:extLst>
          </p:cNvPr>
          <p:cNvSpPr txBox="1">
            <a:spLocks/>
          </p:cNvSpPr>
          <p:nvPr/>
        </p:nvSpPr>
        <p:spPr>
          <a:xfrm>
            <a:off x="1004738" y="1831157"/>
            <a:ext cx="10058400"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kumimoji="1" lang="ja-JP" altLang="en-US" sz="4000" dirty="0"/>
              <a:t>目的変数：　物理の点数</a:t>
            </a:r>
          </a:p>
        </p:txBody>
      </p:sp>
      <p:sp>
        <p:nvSpPr>
          <p:cNvPr id="6" name="タイトル 1">
            <a:extLst>
              <a:ext uri="{FF2B5EF4-FFF2-40B4-BE49-F238E27FC236}">
                <a16:creationId xmlns:a16="http://schemas.microsoft.com/office/drawing/2014/main" id="{C8C5AA59-C915-9D7B-3827-374803A4914A}"/>
              </a:ext>
            </a:extLst>
          </p:cNvPr>
          <p:cNvSpPr txBox="1">
            <a:spLocks/>
          </p:cNvSpPr>
          <p:nvPr/>
        </p:nvSpPr>
        <p:spPr>
          <a:xfrm>
            <a:off x="1004738" y="2917595"/>
            <a:ext cx="10058400" cy="1371600"/>
          </a:xfrm>
          <a:prstGeom prst="rect">
            <a:avLst/>
          </a:prstGeom>
        </p:spPr>
        <p:txBody>
          <a:bodyPr lIns="109728" tIns="109728" rIns="109728" bIns="91440" anchor="ctr"/>
          <a:lstStyle>
            <a:lvl1pPr algn="l" defTabSz="914400" rtl="0" eaLnBrk="1" latinLnBrk="0" hangingPunct="1">
              <a:lnSpc>
                <a:spcPct val="110000"/>
              </a:lnSpc>
              <a:spcBef>
                <a:spcPct val="0"/>
              </a:spcBef>
              <a:buNone/>
              <a:defRPr lang="en-US" sz="4800" kern="1200" cap="none" spc="150" baseline="0" dirty="0">
                <a:solidFill>
                  <a:schemeClr val="tx1">
                    <a:lumMod val="85000"/>
                    <a:lumOff val="15000"/>
                  </a:schemeClr>
                </a:solidFill>
                <a:effectLst/>
                <a:latin typeface="+mj-lt"/>
                <a:ea typeface="+mn-ea"/>
                <a:cs typeface="+mn-cs"/>
              </a:defRPr>
            </a:lvl1pPr>
          </a:lstStyle>
          <a:p>
            <a:r>
              <a:rPr lang="ja-JP" altLang="en-US" sz="4000" dirty="0"/>
              <a:t>説明</a:t>
            </a:r>
            <a:r>
              <a:rPr kumimoji="1" lang="ja-JP" altLang="en-US" sz="4000" dirty="0"/>
              <a:t>変数：　国語、数学、化学の点数</a:t>
            </a:r>
          </a:p>
        </p:txBody>
      </p:sp>
      <p:sp>
        <p:nvSpPr>
          <p:cNvPr id="7" name="テキスト ボックス 6">
            <a:extLst>
              <a:ext uri="{FF2B5EF4-FFF2-40B4-BE49-F238E27FC236}">
                <a16:creationId xmlns:a16="http://schemas.microsoft.com/office/drawing/2014/main" id="{9EE6E4C1-3C78-6A45-5B4C-2625EBEB832B}"/>
              </a:ext>
            </a:extLst>
          </p:cNvPr>
          <p:cNvSpPr txBox="1"/>
          <p:nvPr/>
        </p:nvSpPr>
        <p:spPr>
          <a:xfrm>
            <a:off x="1004738" y="4898579"/>
            <a:ext cx="9879628" cy="954107"/>
          </a:xfrm>
          <a:prstGeom prst="rect">
            <a:avLst/>
          </a:prstGeom>
          <a:noFill/>
        </p:spPr>
        <p:txBody>
          <a:bodyPr wrap="none" rtlCol="0">
            <a:spAutoFit/>
          </a:bodyPr>
          <a:lstStyle/>
          <a:p>
            <a:r>
              <a:rPr lang="ja-JP" altLang="en-US" sz="2800" dirty="0"/>
              <a:t>どの教科の点数が、物理の点数に関係しているか。</a:t>
            </a:r>
            <a:endParaRPr lang="en-US" altLang="ja-JP" sz="2800" dirty="0"/>
          </a:p>
          <a:p>
            <a:r>
              <a:rPr kumimoji="1" lang="ja-JP" altLang="en-US" sz="2800" dirty="0"/>
              <a:t>他の教科の点数で、物理の点数を予測することができるか。</a:t>
            </a:r>
          </a:p>
        </p:txBody>
      </p:sp>
    </p:spTree>
    <p:extLst>
      <p:ext uri="{BB962C8B-B14F-4D97-AF65-F5344CB8AC3E}">
        <p14:creationId xmlns:p14="http://schemas.microsoft.com/office/powerpoint/2010/main" val="30003211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E332C0-D349-4038-3BA3-354CB3FA46B4}"/>
              </a:ext>
            </a:extLst>
          </p:cNvPr>
          <p:cNvSpPr>
            <a:spLocks noGrp="1"/>
          </p:cNvSpPr>
          <p:nvPr>
            <p:ph type="title"/>
          </p:nvPr>
        </p:nvSpPr>
        <p:spPr>
          <a:xfrm>
            <a:off x="510618" y="350364"/>
            <a:ext cx="3618322" cy="639451"/>
          </a:xfrm>
        </p:spPr>
        <p:txBody>
          <a:bodyPr/>
          <a:lstStyle/>
          <a:p>
            <a:r>
              <a:rPr kumimoji="1" lang="ja-JP" altLang="en-US" sz="3600" dirty="0"/>
              <a:t>やることリスト</a:t>
            </a:r>
          </a:p>
        </p:txBody>
      </p:sp>
      <p:sp>
        <p:nvSpPr>
          <p:cNvPr id="3" name="テキスト ボックス 2">
            <a:extLst>
              <a:ext uri="{FF2B5EF4-FFF2-40B4-BE49-F238E27FC236}">
                <a16:creationId xmlns:a16="http://schemas.microsoft.com/office/drawing/2014/main" id="{C1CF59AB-CCF2-FCFA-AE0C-C822B0AFD33D}"/>
              </a:ext>
            </a:extLst>
          </p:cNvPr>
          <p:cNvSpPr txBox="1"/>
          <p:nvPr/>
        </p:nvSpPr>
        <p:spPr>
          <a:xfrm>
            <a:off x="886119" y="1385740"/>
            <a:ext cx="9212778" cy="584775"/>
          </a:xfrm>
          <a:prstGeom prst="rect">
            <a:avLst/>
          </a:prstGeom>
          <a:noFill/>
        </p:spPr>
        <p:txBody>
          <a:bodyPr wrap="none" rtlCol="0">
            <a:spAutoFit/>
          </a:bodyPr>
          <a:lstStyle/>
          <a:p>
            <a:r>
              <a:rPr lang="ja-JP" altLang="en-US" sz="3200" dirty="0"/>
              <a:t>①　チームで、目的変数と説明変数を設定する。</a:t>
            </a:r>
            <a:endParaRPr kumimoji="1" lang="ja-JP" altLang="en-US" sz="3200" dirty="0"/>
          </a:p>
        </p:txBody>
      </p:sp>
      <p:sp>
        <p:nvSpPr>
          <p:cNvPr id="4" name="テキスト ボックス 3">
            <a:extLst>
              <a:ext uri="{FF2B5EF4-FFF2-40B4-BE49-F238E27FC236}">
                <a16:creationId xmlns:a16="http://schemas.microsoft.com/office/drawing/2014/main" id="{5B4E2E64-385E-FA04-3285-17C18221856F}"/>
              </a:ext>
            </a:extLst>
          </p:cNvPr>
          <p:cNvSpPr txBox="1"/>
          <p:nvPr/>
        </p:nvSpPr>
        <p:spPr>
          <a:xfrm>
            <a:off x="886119" y="2480821"/>
            <a:ext cx="9025228" cy="1077218"/>
          </a:xfrm>
          <a:prstGeom prst="rect">
            <a:avLst/>
          </a:prstGeom>
          <a:noFill/>
        </p:spPr>
        <p:txBody>
          <a:bodyPr wrap="none" rtlCol="0">
            <a:spAutoFit/>
          </a:bodyPr>
          <a:lstStyle/>
          <a:p>
            <a:r>
              <a:rPr lang="ja-JP" altLang="en-US" sz="3200" dirty="0"/>
              <a:t>②　目的変数と説明変数のデータを取得する。</a:t>
            </a:r>
            <a:endParaRPr lang="en-US" altLang="ja-JP" sz="3200" dirty="0"/>
          </a:p>
          <a:p>
            <a:r>
              <a:rPr kumimoji="1" lang="ja-JP" altLang="en-US" sz="3200" dirty="0"/>
              <a:t>　　オープンデータでも</a:t>
            </a:r>
            <a:r>
              <a:rPr kumimoji="1" lang="en-US" altLang="ja-JP" sz="3200" dirty="0"/>
              <a:t>2</a:t>
            </a:r>
            <a:r>
              <a:rPr kumimoji="1" lang="ja-JP" altLang="en-US" sz="3200" dirty="0"/>
              <a:t>組への調査でもよき</a:t>
            </a:r>
          </a:p>
        </p:txBody>
      </p:sp>
      <p:sp>
        <p:nvSpPr>
          <p:cNvPr id="5" name="テキスト ボックス 4">
            <a:extLst>
              <a:ext uri="{FF2B5EF4-FFF2-40B4-BE49-F238E27FC236}">
                <a16:creationId xmlns:a16="http://schemas.microsoft.com/office/drawing/2014/main" id="{DE096046-6ACF-40DF-393C-C37B6BB6C29A}"/>
              </a:ext>
            </a:extLst>
          </p:cNvPr>
          <p:cNvSpPr txBox="1"/>
          <p:nvPr/>
        </p:nvSpPr>
        <p:spPr>
          <a:xfrm>
            <a:off x="886119" y="3905840"/>
            <a:ext cx="8802410" cy="1077218"/>
          </a:xfrm>
          <a:prstGeom prst="rect">
            <a:avLst/>
          </a:prstGeom>
          <a:noFill/>
        </p:spPr>
        <p:txBody>
          <a:bodyPr wrap="none" rtlCol="0">
            <a:spAutoFit/>
          </a:bodyPr>
          <a:lstStyle/>
          <a:p>
            <a:r>
              <a:rPr lang="ja-JP" altLang="en-US" sz="3200" dirty="0"/>
              <a:t>③　得られたデータを重回帰分析し、回帰式と</a:t>
            </a:r>
            <a:endParaRPr lang="en-US" altLang="ja-JP" sz="3200" dirty="0"/>
          </a:p>
          <a:p>
            <a:r>
              <a:rPr kumimoji="1" lang="ja-JP" altLang="en-US" sz="3200" dirty="0"/>
              <a:t>　　決定係数を求める。</a:t>
            </a:r>
          </a:p>
        </p:txBody>
      </p:sp>
      <p:sp>
        <p:nvSpPr>
          <p:cNvPr id="6" name="テキスト ボックス 5">
            <a:extLst>
              <a:ext uri="{FF2B5EF4-FFF2-40B4-BE49-F238E27FC236}">
                <a16:creationId xmlns:a16="http://schemas.microsoft.com/office/drawing/2014/main" id="{BC8CA398-A0DA-0CF6-C969-5FCB7864E14A}"/>
              </a:ext>
            </a:extLst>
          </p:cNvPr>
          <p:cNvSpPr txBox="1"/>
          <p:nvPr/>
        </p:nvSpPr>
        <p:spPr>
          <a:xfrm>
            <a:off x="886119" y="5132896"/>
            <a:ext cx="10854253" cy="1077218"/>
          </a:xfrm>
          <a:prstGeom prst="rect">
            <a:avLst/>
          </a:prstGeom>
          <a:noFill/>
        </p:spPr>
        <p:txBody>
          <a:bodyPr wrap="none" rtlCol="0">
            <a:spAutoFit/>
          </a:bodyPr>
          <a:lstStyle/>
          <a:p>
            <a:r>
              <a:rPr lang="ja-JP" altLang="en-US" sz="3200" dirty="0"/>
              <a:t>④　自分のデータや福井県のデータを回帰式に</a:t>
            </a:r>
            <a:endParaRPr lang="en-US" altLang="ja-JP" sz="3200" dirty="0"/>
          </a:p>
          <a:p>
            <a:r>
              <a:rPr kumimoji="1" lang="ja-JP" altLang="en-US" sz="3200" dirty="0"/>
              <a:t>　　代入することで、目的変数を予測できるか確認する。</a:t>
            </a:r>
          </a:p>
        </p:txBody>
      </p:sp>
      <p:sp>
        <p:nvSpPr>
          <p:cNvPr id="7" name="四角形: 角を丸くする 6">
            <a:extLst>
              <a:ext uri="{FF2B5EF4-FFF2-40B4-BE49-F238E27FC236}">
                <a16:creationId xmlns:a16="http://schemas.microsoft.com/office/drawing/2014/main" id="{E5DDC550-76E3-F84C-F809-CE7483BF6D57}"/>
              </a:ext>
            </a:extLst>
          </p:cNvPr>
          <p:cNvSpPr/>
          <p:nvPr/>
        </p:nvSpPr>
        <p:spPr>
          <a:xfrm>
            <a:off x="678730" y="1112363"/>
            <a:ext cx="10953946" cy="5307291"/>
          </a:xfrm>
          <a:custGeom>
            <a:avLst/>
            <a:gdLst>
              <a:gd name="csX0" fmla="*/ 0 w 10953946"/>
              <a:gd name="csY0" fmla="*/ 884566 h 5307291"/>
              <a:gd name="csX1" fmla="*/ 884566 w 10953946"/>
              <a:gd name="csY1" fmla="*/ 0 h 5307291"/>
              <a:gd name="csX2" fmla="*/ 1642313 w 10953946"/>
              <a:gd name="csY2" fmla="*/ 0 h 5307291"/>
              <a:gd name="csX3" fmla="*/ 2124516 w 10953946"/>
              <a:gd name="csY3" fmla="*/ 0 h 5307291"/>
              <a:gd name="csX4" fmla="*/ 2606719 w 10953946"/>
              <a:gd name="csY4" fmla="*/ 0 h 5307291"/>
              <a:gd name="csX5" fmla="*/ 2905225 w 10953946"/>
              <a:gd name="csY5" fmla="*/ 0 h 5307291"/>
              <a:gd name="csX6" fmla="*/ 3479276 w 10953946"/>
              <a:gd name="csY6" fmla="*/ 0 h 5307291"/>
              <a:gd name="csX7" fmla="*/ 3777782 w 10953946"/>
              <a:gd name="csY7" fmla="*/ 0 h 5307291"/>
              <a:gd name="csX8" fmla="*/ 4351833 w 10953946"/>
              <a:gd name="csY8" fmla="*/ 0 h 5307291"/>
              <a:gd name="csX9" fmla="*/ 4834036 w 10953946"/>
              <a:gd name="csY9" fmla="*/ 0 h 5307291"/>
              <a:gd name="csX10" fmla="*/ 5499935 w 10953946"/>
              <a:gd name="csY10" fmla="*/ 0 h 5307291"/>
              <a:gd name="csX11" fmla="*/ 5890290 w 10953946"/>
              <a:gd name="csY11" fmla="*/ 0 h 5307291"/>
              <a:gd name="csX12" fmla="*/ 6188796 w 10953946"/>
              <a:gd name="csY12" fmla="*/ 0 h 5307291"/>
              <a:gd name="csX13" fmla="*/ 6762847 w 10953946"/>
              <a:gd name="csY13" fmla="*/ 0 h 5307291"/>
              <a:gd name="csX14" fmla="*/ 7245050 w 10953946"/>
              <a:gd name="csY14" fmla="*/ 0 h 5307291"/>
              <a:gd name="csX15" fmla="*/ 8002797 w 10953946"/>
              <a:gd name="csY15" fmla="*/ 0 h 5307291"/>
              <a:gd name="csX16" fmla="*/ 8393151 w 10953946"/>
              <a:gd name="csY16" fmla="*/ 0 h 5307291"/>
              <a:gd name="csX17" fmla="*/ 9059050 w 10953946"/>
              <a:gd name="csY17" fmla="*/ 0 h 5307291"/>
              <a:gd name="csX18" fmla="*/ 9449405 w 10953946"/>
              <a:gd name="csY18" fmla="*/ 0 h 5307291"/>
              <a:gd name="csX19" fmla="*/ 10069380 w 10953946"/>
              <a:gd name="csY19" fmla="*/ 0 h 5307291"/>
              <a:gd name="csX20" fmla="*/ 10953946 w 10953946"/>
              <a:gd name="csY20" fmla="*/ 884566 h 5307291"/>
              <a:gd name="csX21" fmla="*/ 10953946 w 10953946"/>
              <a:gd name="csY21" fmla="*/ 1438878 h 5307291"/>
              <a:gd name="csX22" fmla="*/ 10953946 w 10953946"/>
              <a:gd name="csY22" fmla="*/ 2063952 h 5307291"/>
              <a:gd name="csX23" fmla="*/ 10953946 w 10953946"/>
              <a:gd name="csY23" fmla="*/ 2689027 h 5307291"/>
              <a:gd name="csX24" fmla="*/ 10953946 w 10953946"/>
              <a:gd name="csY24" fmla="*/ 3278720 h 5307291"/>
              <a:gd name="csX25" fmla="*/ 10953946 w 10953946"/>
              <a:gd name="csY25" fmla="*/ 3868413 h 5307291"/>
              <a:gd name="csX26" fmla="*/ 10953946 w 10953946"/>
              <a:gd name="csY26" fmla="*/ 4422725 h 5307291"/>
              <a:gd name="csX27" fmla="*/ 10069380 w 10953946"/>
              <a:gd name="csY27" fmla="*/ 5307291 h 5307291"/>
              <a:gd name="csX28" fmla="*/ 9495329 w 10953946"/>
              <a:gd name="csY28" fmla="*/ 5307291 h 5307291"/>
              <a:gd name="csX29" fmla="*/ 9104975 w 10953946"/>
              <a:gd name="csY29" fmla="*/ 5307291 h 5307291"/>
              <a:gd name="csX30" fmla="*/ 8347227 w 10953946"/>
              <a:gd name="csY30" fmla="*/ 5307291 h 5307291"/>
              <a:gd name="csX31" fmla="*/ 7773177 w 10953946"/>
              <a:gd name="csY31" fmla="*/ 5307291 h 5307291"/>
              <a:gd name="csX32" fmla="*/ 7474670 w 10953946"/>
              <a:gd name="csY32" fmla="*/ 5307291 h 5307291"/>
              <a:gd name="csX33" fmla="*/ 6808771 w 10953946"/>
              <a:gd name="csY33" fmla="*/ 5307291 h 5307291"/>
              <a:gd name="csX34" fmla="*/ 6418416 w 10953946"/>
              <a:gd name="csY34" fmla="*/ 5307291 h 5307291"/>
              <a:gd name="csX35" fmla="*/ 5844366 w 10953946"/>
              <a:gd name="csY35" fmla="*/ 5307291 h 5307291"/>
              <a:gd name="csX36" fmla="*/ 5178467 w 10953946"/>
              <a:gd name="csY36" fmla="*/ 5307291 h 5307291"/>
              <a:gd name="csX37" fmla="*/ 4604416 w 10953946"/>
              <a:gd name="csY37" fmla="*/ 5307291 h 5307291"/>
              <a:gd name="csX38" fmla="*/ 4214061 w 10953946"/>
              <a:gd name="csY38" fmla="*/ 5307291 h 5307291"/>
              <a:gd name="csX39" fmla="*/ 3731858 w 10953946"/>
              <a:gd name="csY39" fmla="*/ 5307291 h 5307291"/>
              <a:gd name="csX40" fmla="*/ 3433352 w 10953946"/>
              <a:gd name="csY40" fmla="*/ 5307291 h 5307291"/>
              <a:gd name="csX41" fmla="*/ 2859301 w 10953946"/>
              <a:gd name="csY41" fmla="*/ 5307291 h 5307291"/>
              <a:gd name="csX42" fmla="*/ 2193402 w 10953946"/>
              <a:gd name="csY42" fmla="*/ 5307291 h 5307291"/>
              <a:gd name="csX43" fmla="*/ 1803047 w 10953946"/>
              <a:gd name="csY43" fmla="*/ 5307291 h 5307291"/>
              <a:gd name="csX44" fmla="*/ 884566 w 10953946"/>
              <a:gd name="csY44" fmla="*/ 5307291 h 5307291"/>
              <a:gd name="csX45" fmla="*/ 0 w 10953946"/>
              <a:gd name="csY45" fmla="*/ 4422725 h 5307291"/>
              <a:gd name="csX46" fmla="*/ 0 w 10953946"/>
              <a:gd name="csY46" fmla="*/ 3868413 h 5307291"/>
              <a:gd name="csX47" fmla="*/ 0 w 10953946"/>
              <a:gd name="csY47" fmla="*/ 3207957 h 5307291"/>
              <a:gd name="csX48" fmla="*/ 0 w 10953946"/>
              <a:gd name="csY48" fmla="*/ 2724409 h 5307291"/>
              <a:gd name="csX49" fmla="*/ 0 w 10953946"/>
              <a:gd name="csY49" fmla="*/ 2063952 h 5307291"/>
              <a:gd name="csX50" fmla="*/ 0 w 10953946"/>
              <a:gd name="csY50" fmla="*/ 1580404 h 5307291"/>
              <a:gd name="csX51" fmla="*/ 0 w 10953946"/>
              <a:gd name="csY51" fmla="*/ 884566 h 53072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0953946" h="5307291" extrusionOk="0">
                <a:moveTo>
                  <a:pt x="0" y="884566"/>
                </a:moveTo>
                <a:cubicBezTo>
                  <a:pt x="68041" y="320608"/>
                  <a:pt x="262066" y="17497"/>
                  <a:pt x="884566" y="0"/>
                </a:cubicBezTo>
                <a:cubicBezTo>
                  <a:pt x="1094956" y="-56196"/>
                  <a:pt x="1387274" y="34609"/>
                  <a:pt x="1642313" y="0"/>
                </a:cubicBezTo>
                <a:cubicBezTo>
                  <a:pt x="1897352" y="-34609"/>
                  <a:pt x="2010570" y="6890"/>
                  <a:pt x="2124516" y="0"/>
                </a:cubicBezTo>
                <a:cubicBezTo>
                  <a:pt x="2238462" y="-6890"/>
                  <a:pt x="2407670" y="43668"/>
                  <a:pt x="2606719" y="0"/>
                </a:cubicBezTo>
                <a:cubicBezTo>
                  <a:pt x="2805768" y="-43668"/>
                  <a:pt x="2771940" y="26478"/>
                  <a:pt x="2905225" y="0"/>
                </a:cubicBezTo>
                <a:cubicBezTo>
                  <a:pt x="3038510" y="-26478"/>
                  <a:pt x="3234465" y="6483"/>
                  <a:pt x="3479276" y="0"/>
                </a:cubicBezTo>
                <a:cubicBezTo>
                  <a:pt x="3724087" y="-6483"/>
                  <a:pt x="3706364" y="26408"/>
                  <a:pt x="3777782" y="0"/>
                </a:cubicBezTo>
                <a:cubicBezTo>
                  <a:pt x="3849200" y="-26408"/>
                  <a:pt x="4106904" y="6645"/>
                  <a:pt x="4351833" y="0"/>
                </a:cubicBezTo>
                <a:cubicBezTo>
                  <a:pt x="4596762" y="-6645"/>
                  <a:pt x="4720535" y="12603"/>
                  <a:pt x="4834036" y="0"/>
                </a:cubicBezTo>
                <a:cubicBezTo>
                  <a:pt x="4947537" y="-12603"/>
                  <a:pt x="5345470" y="34197"/>
                  <a:pt x="5499935" y="0"/>
                </a:cubicBezTo>
                <a:cubicBezTo>
                  <a:pt x="5654400" y="-34197"/>
                  <a:pt x="5765185" y="36559"/>
                  <a:pt x="5890290" y="0"/>
                </a:cubicBezTo>
                <a:cubicBezTo>
                  <a:pt x="6015396" y="-36559"/>
                  <a:pt x="6104067" y="27634"/>
                  <a:pt x="6188796" y="0"/>
                </a:cubicBezTo>
                <a:cubicBezTo>
                  <a:pt x="6273525" y="-27634"/>
                  <a:pt x="6577882" y="49988"/>
                  <a:pt x="6762847" y="0"/>
                </a:cubicBezTo>
                <a:cubicBezTo>
                  <a:pt x="6947812" y="-49988"/>
                  <a:pt x="7078147" y="1628"/>
                  <a:pt x="7245050" y="0"/>
                </a:cubicBezTo>
                <a:cubicBezTo>
                  <a:pt x="7411953" y="-1628"/>
                  <a:pt x="7753759" y="12714"/>
                  <a:pt x="8002797" y="0"/>
                </a:cubicBezTo>
                <a:cubicBezTo>
                  <a:pt x="8251835" y="-12714"/>
                  <a:pt x="8304684" y="16827"/>
                  <a:pt x="8393151" y="0"/>
                </a:cubicBezTo>
                <a:cubicBezTo>
                  <a:pt x="8481618" y="-16827"/>
                  <a:pt x="8752095" y="15371"/>
                  <a:pt x="9059050" y="0"/>
                </a:cubicBezTo>
                <a:cubicBezTo>
                  <a:pt x="9366005" y="-15371"/>
                  <a:pt x="9322096" y="27264"/>
                  <a:pt x="9449405" y="0"/>
                </a:cubicBezTo>
                <a:cubicBezTo>
                  <a:pt x="9576714" y="-27264"/>
                  <a:pt x="9853435" y="16658"/>
                  <a:pt x="10069380" y="0"/>
                </a:cubicBezTo>
                <a:cubicBezTo>
                  <a:pt x="10562759" y="-53539"/>
                  <a:pt x="10908746" y="348076"/>
                  <a:pt x="10953946" y="884566"/>
                </a:cubicBezTo>
                <a:cubicBezTo>
                  <a:pt x="11019607" y="1094219"/>
                  <a:pt x="10893033" y="1219428"/>
                  <a:pt x="10953946" y="1438878"/>
                </a:cubicBezTo>
                <a:cubicBezTo>
                  <a:pt x="11014859" y="1658328"/>
                  <a:pt x="10916296" y="1885408"/>
                  <a:pt x="10953946" y="2063952"/>
                </a:cubicBezTo>
                <a:cubicBezTo>
                  <a:pt x="10991596" y="2242496"/>
                  <a:pt x="10947562" y="2482478"/>
                  <a:pt x="10953946" y="2689027"/>
                </a:cubicBezTo>
                <a:cubicBezTo>
                  <a:pt x="10960330" y="2895577"/>
                  <a:pt x="10896918" y="3056657"/>
                  <a:pt x="10953946" y="3278720"/>
                </a:cubicBezTo>
                <a:cubicBezTo>
                  <a:pt x="11010974" y="3500783"/>
                  <a:pt x="10938539" y="3685246"/>
                  <a:pt x="10953946" y="3868413"/>
                </a:cubicBezTo>
                <a:cubicBezTo>
                  <a:pt x="10969353" y="4051580"/>
                  <a:pt x="10907353" y="4211918"/>
                  <a:pt x="10953946" y="4422725"/>
                </a:cubicBezTo>
                <a:cubicBezTo>
                  <a:pt x="10979799" y="4847548"/>
                  <a:pt x="10532185" y="5292530"/>
                  <a:pt x="10069380" y="5307291"/>
                </a:cubicBezTo>
                <a:cubicBezTo>
                  <a:pt x="9894665" y="5339939"/>
                  <a:pt x="9668724" y="5287531"/>
                  <a:pt x="9495329" y="5307291"/>
                </a:cubicBezTo>
                <a:cubicBezTo>
                  <a:pt x="9321934" y="5327051"/>
                  <a:pt x="9289272" y="5280687"/>
                  <a:pt x="9104975" y="5307291"/>
                </a:cubicBezTo>
                <a:cubicBezTo>
                  <a:pt x="8920678" y="5333895"/>
                  <a:pt x="8505165" y="5265215"/>
                  <a:pt x="8347227" y="5307291"/>
                </a:cubicBezTo>
                <a:cubicBezTo>
                  <a:pt x="8189289" y="5349367"/>
                  <a:pt x="7921906" y="5266730"/>
                  <a:pt x="7773177" y="5307291"/>
                </a:cubicBezTo>
                <a:cubicBezTo>
                  <a:pt x="7624448" y="5347852"/>
                  <a:pt x="7614643" y="5297837"/>
                  <a:pt x="7474670" y="5307291"/>
                </a:cubicBezTo>
                <a:cubicBezTo>
                  <a:pt x="7334697" y="5316745"/>
                  <a:pt x="7027208" y="5255044"/>
                  <a:pt x="6808771" y="5307291"/>
                </a:cubicBezTo>
                <a:cubicBezTo>
                  <a:pt x="6590334" y="5359538"/>
                  <a:pt x="6595481" y="5280264"/>
                  <a:pt x="6418416" y="5307291"/>
                </a:cubicBezTo>
                <a:cubicBezTo>
                  <a:pt x="6241352" y="5334318"/>
                  <a:pt x="6031763" y="5297927"/>
                  <a:pt x="5844366" y="5307291"/>
                </a:cubicBezTo>
                <a:cubicBezTo>
                  <a:pt x="5656969" y="5316655"/>
                  <a:pt x="5465125" y="5292782"/>
                  <a:pt x="5178467" y="5307291"/>
                </a:cubicBezTo>
                <a:cubicBezTo>
                  <a:pt x="4891809" y="5321800"/>
                  <a:pt x="4746490" y="5244603"/>
                  <a:pt x="4604416" y="5307291"/>
                </a:cubicBezTo>
                <a:cubicBezTo>
                  <a:pt x="4462342" y="5369979"/>
                  <a:pt x="4299980" y="5277896"/>
                  <a:pt x="4214061" y="5307291"/>
                </a:cubicBezTo>
                <a:cubicBezTo>
                  <a:pt x="4128143" y="5336686"/>
                  <a:pt x="3864165" y="5263837"/>
                  <a:pt x="3731858" y="5307291"/>
                </a:cubicBezTo>
                <a:cubicBezTo>
                  <a:pt x="3599551" y="5350745"/>
                  <a:pt x="3508049" y="5288858"/>
                  <a:pt x="3433352" y="5307291"/>
                </a:cubicBezTo>
                <a:cubicBezTo>
                  <a:pt x="3358655" y="5325724"/>
                  <a:pt x="3054682" y="5240971"/>
                  <a:pt x="2859301" y="5307291"/>
                </a:cubicBezTo>
                <a:cubicBezTo>
                  <a:pt x="2663920" y="5373611"/>
                  <a:pt x="2512686" y="5299910"/>
                  <a:pt x="2193402" y="5307291"/>
                </a:cubicBezTo>
                <a:cubicBezTo>
                  <a:pt x="1874118" y="5314672"/>
                  <a:pt x="1948708" y="5286396"/>
                  <a:pt x="1803047" y="5307291"/>
                </a:cubicBezTo>
                <a:cubicBezTo>
                  <a:pt x="1657386" y="5328186"/>
                  <a:pt x="1184344" y="5222880"/>
                  <a:pt x="884566" y="5307291"/>
                </a:cubicBezTo>
                <a:cubicBezTo>
                  <a:pt x="332783" y="5378221"/>
                  <a:pt x="-5346" y="4994790"/>
                  <a:pt x="0" y="4422725"/>
                </a:cubicBezTo>
                <a:cubicBezTo>
                  <a:pt x="-48019" y="4194249"/>
                  <a:pt x="20576" y="4004010"/>
                  <a:pt x="0" y="3868413"/>
                </a:cubicBezTo>
                <a:cubicBezTo>
                  <a:pt x="-20576" y="3732816"/>
                  <a:pt x="37364" y="3443085"/>
                  <a:pt x="0" y="3207957"/>
                </a:cubicBezTo>
                <a:cubicBezTo>
                  <a:pt x="-37364" y="2972829"/>
                  <a:pt x="57967" y="2952810"/>
                  <a:pt x="0" y="2724409"/>
                </a:cubicBezTo>
                <a:cubicBezTo>
                  <a:pt x="-57967" y="2496008"/>
                  <a:pt x="25207" y="2292447"/>
                  <a:pt x="0" y="2063952"/>
                </a:cubicBezTo>
                <a:cubicBezTo>
                  <a:pt x="-25207" y="1835457"/>
                  <a:pt x="9142" y="1753847"/>
                  <a:pt x="0" y="1580404"/>
                </a:cubicBezTo>
                <a:cubicBezTo>
                  <a:pt x="-9142" y="1406961"/>
                  <a:pt x="18352" y="1121892"/>
                  <a:pt x="0" y="884566"/>
                </a:cubicBezTo>
                <a:close/>
              </a:path>
            </a:pathLst>
          </a:custGeom>
          <a:noFill/>
          <a:ln>
            <a:extLst>
              <a:ext uri="{C807C97D-BFC1-408E-A445-0C87EB9F89A2}">
                <ask:lineSketchStyleProps xmlns:ask="http://schemas.microsoft.com/office/drawing/2018/sketchyshapes" sd="73881766">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814921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299AA3-5286-A113-8DE4-1EDB2B25DB4F}"/>
              </a:ext>
            </a:extLst>
          </p:cNvPr>
          <p:cNvSpPr>
            <a:spLocks noGrp="1"/>
          </p:cNvSpPr>
          <p:nvPr>
            <p:ph type="title"/>
          </p:nvPr>
        </p:nvSpPr>
        <p:spPr>
          <a:xfrm>
            <a:off x="689728" y="548326"/>
            <a:ext cx="4457307" cy="893975"/>
          </a:xfrm>
        </p:spPr>
        <p:txBody>
          <a:bodyPr/>
          <a:lstStyle/>
          <a:p>
            <a:r>
              <a:rPr kumimoji="1" lang="ja-JP" altLang="en-US" sz="4000" dirty="0"/>
              <a:t>考察するべきこと</a:t>
            </a:r>
          </a:p>
        </p:txBody>
      </p:sp>
      <p:sp>
        <p:nvSpPr>
          <p:cNvPr id="3" name="テキスト ボックス 2">
            <a:extLst>
              <a:ext uri="{FF2B5EF4-FFF2-40B4-BE49-F238E27FC236}">
                <a16:creationId xmlns:a16="http://schemas.microsoft.com/office/drawing/2014/main" id="{2C597C74-2A4F-ED17-9699-42970C123C9C}"/>
              </a:ext>
            </a:extLst>
          </p:cNvPr>
          <p:cNvSpPr txBox="1"/>
          <p:nvPr/>
        </p:nvSpPr>
        <p:spPr>
          <a:xfrm>
            <a:off x="1212112" y="1935126"/>
            <a:ext cx="7109639" cy="1200329"/>
          </a:xfrm>
          <a:prstGeom prst="rect">
            <a:avLst/>
          </a:prstGeom>
          <a:noFill/>
        </p:spPr>
        <p:txBody>
          <a:bodyPr wrap="none" rtlCol="0">
            <a:spAutoFit/>
          </a:bodyPr>
          <a:lstStyle/>
          <a:p>
            <a:r>
              <a:rPr kumimoji="1" lang="ja-JP" altLang="en-US" sz="3600" dirty="0"/>
              <a:t>・データの取り方は正しいか。</a:t>
            </a:r>
            <a:endParaRPr kumimoji="1" lang="en-US" altLang="ja-JP" sz="3600" dirty="0"/>
          </a:p>
          <a:p>
            <a:r>
              <a:rPr lang="ja-JP" altLang="en-US" sz="3600" dirty="0"/>
              <a:t>　取りたい情報が取れているか。</a:t>
            </a:r>
            <a:endParaRPr kumimoji="1" lang="ja-JP" altLang="en-US" sz="3600" dirty="0"/>
          </a:p>
        </p:txBody>
      </p:sp>
      <p:sp>
        <p:nvSpPr>
          <p:cNvPr id="4" name="テキスト ボックス 3">
            <a:extLst>
              <a:ext uri="{FF2B5EF4-FFF2-40B4-BE49-F238E27FC236}">
                <a16:creationId xmlns:a16="http://schemas.microsoft.com/office/drawing/2014/main" id="{28D18A02-4936-2B2D-4F5C-9FE92F13D1ED}"/>
              </a:ext>
            </a:extLst>
          </p:cNvPr>
          <p:cNvSpPr txBox="1"/>
          <p:nvPr/>
        </p:nvSpPr>
        <p:spPr>
          <a:xfrm>
            <a:off x="1212112" y="4022651"/>
            <a:ext cx="7571303" cy="646331"/>
          </a:xfrm>
          <a:prstGeom prst="rect">
            <a:avLst/>
          </a:prstGeom>
          <a:noFill/>
        </p:spPr>
        <p:txBody>
          <a:bodyPr wrap="none" rtlCol="0">
            <a:spAutoFit/>
          </a:bodyPr>
          <a:lstStyle/>
          <a:p>
            <a:r>
              <a:rPr kumimoji="1" lang="ja-JP" altLang="en-US" sz="3600" dirty="0"/>
              <a:t>・重回帰分析を行うべきデータか。</a:t>
            </a:r>
          </a:p>
        </p:txBody>
      </p:sp>
      <p:sp>
        <p:nvSpPr>
          <p:cNvPr id="5" name="テキスト ボックス 4">
            <a:extLst>
              <a:ext uri="{FF2B5EF4-FFF2-40B4-BE49-F238E27FC236}">
                <a16:creationId xmlns:a16="http://schemas.microsoft.com/office/drawing/2014/main" id="{2695E4DA-D2E7-607C-919A-86EE94D52D6A}"/>
              </a:ext>
            </a:extLst>
          </p:cNvPr>
          <p:cNvSpPr txBox="1"/>
          <p:nvPr/>
        </p:nvSpPr>
        <p:spPr>
          <a:xfrm>
            <a:off x="1212111" y="5556178"/>
            <a:ext cx="9417963" cy="646331"/>
          </a:xfrm>
          <a:prstGeom prst="rect">
            <a:avLst/>
          </a:prstGeom>
          <a:noFill/>
        </p:spPr>
        <p:txBody>
          <a:bodyPr wrap="none" rtlCol="0">
            <a:spAutoFit/>
          </a:bodyPr>
          <a:lstStyle/>
          <a:p>
            <a:r>
              <a:rPr kumimoji="1" lang="ja-JP" altLang="en-US" sz="3600" dirty="0"/>
              <a:t>・決定件数より、信頼性がどの程度あるか。</a:t>
            </a:r>
          </a:p>
        </p:txBody>
      </p:sp>
    </p:spTree>
    <p:extLst>
      <p:ext uri="{BB962C8B-B14F-4D97-AF65-F5344CB8AC3E}">
        <p14:creationId xmlns:p14="http://schemas.microsoft.com/office/powerpoint/2010/main" val="15337538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4A6EB-A8BC-EC36-62B7-4A6A2B8912A1}"/>
              </a:ext>
            </a:extLst>
          </p:cNvPr>
          <p:cNvSpPr>
            <a:spLocks noGrp="1"/>
          </p:cNvSpPr>
          <p:nvPr/>
        </p:nvSpPr>
        <p:spPr>
          <a:xfrm>
            <a:off x="439616" y="355600"/>
            <a:ext cx="11848904" cy="13563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a:ea typeface="+mj-lt"/>
                <a:cs typeface="+mj-lt"/>
              </a:rPr>
              <a:t>本資料の作成にあたり、以下の文献を参考にしました。</a:t>
            </a:r>
            <a:endParaRPr lang="en-US" altLang="ja-JP" sz="3200">
              <a:ea typeface="ＭＳ ゴシック"/>
            </a:endParaRPr>
          </a:p>
          <a:p>
            <a:r>
              <a:rPr lang="ja-JP" altLang="en-US" sz="3200">
                <a:ea typeface="+mj-lt"/>
                <a:cs typeface="+mj-lt"/>
              </a:rPr>
              <a:t>涌井良幸・涌井貞美</a:t>
            </a:r>
            <a:r>
              <a:rPr lang="en-US" sz="3200">
                <a:ea typeface="+mj-lt"/>
                <a:cs typeface="+mj-lt"/>
              </a:rPr>
              <a:t>『</a:t>
            </a:r>
            <a:r>
              <a:rPr lang="ja-JP" altLang="en-US" sz="3200">
                <a:ea typeface="+mj-lt"/>
                <a:cs typeface="+mj-lt"/>
              </a:rPr>
              <a:t>統計学の図鑑</a:t>
            </a:r>
            <a:r>
              <a:rPr lang="en-US" sz="3200">
                <a:ea typeface="+mj-lt"/>
                <a:cs typeface="+mj-lt"/>
              </a:rPr>
              <a:t>』</a:t>
            </a:r>
            <a:r>
              <a:rPr lang="ja-JP" altLang="en-US" sz="3200">
                <a:ea typeface="+mj-lt"/>
                <a:cs typeface="+mj-lt"/>
              </a:rPr>
              <a:t>技術評論社</a:t>
            </a:r>
            <a:endParaRPr lang="en-US" sz="3200">
              <a:ea typeface="Yu Gothic Medium"/>
            </a:endParaRPr>
          </a:p>
        </p:txBody>
      </p:sp>
    </p:spTree>
    <p:extLst>
      <p:ext uri="{BB962C8B-B14F-4D97-AF65-F5344CB8AC3E}">
        <p14:creationId xmlns:p14="http://schemas.microsoft.com/office/powerpoint/2010/main" val="22568816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Yu Gothic Medium"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Yu Minch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fec7028-e810-4448-b346-487b0bfcdef1">
      <Terms xmlns="http://schemas.microsoft.com/office/infopath/2007/PartnerControls"/>
    </lcf76f155ced4ddcb4097134ff3c332f>
    <TaxCatchAll xmlns="180f4f4d-ebae-484b-b441-933feffb857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95335F10B8659B4EB49C037DB65FF55B" ma:contentTypeVersion="14" ma:contentTypeDescription="新しいドキュメントを作成します。" ma:contentTypeScope="" ma:versionID="cc7680126354fdba044bae8f0920e88b">
  <xsd:schema xmlns:xsd="http://www.w3.org/2001/XMLSchema" xmlns:xs="http://www.w3.org/2001/XMLSchema" xmlns:p="http://schemas.microsoft.com/office/2006/metadata/properties" xmlns:ns2="2fec7028-e810-4448-b346-487b0bfcdef1" xmlns:ns3="180f4f4d-ebae-484b-b441-933feffb8578" targetNamespace="http://schemas.microsoft.com/office/2006/metadata/properties" ma:root="true" ma:fieldsID="a2e52b61921ced0ef9022e3ac2327e45" ns2:_="" ns3:_="">
    <xsd:import namespace="2fec7028-e810-4448-b346-487b0bfcdef1"/>
    <xsd:import namespace="180f4f4d-ebae-484b-b441-933feffb857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c7028-e810-4448-b346-487b0bfcde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82ee8ec-9946-47b0-a44f-63dbc65daec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0f4f4d-ebae-484b-b441-933feffb857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ab4b9bc-e982-4496-99f9-6e31281469ee}" ma:internalName="TaxCatchAll" ma:showField="CatchAllData" ma:web="180f4f4d-ebae-484b-b441-933feffb85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E8100C-7E2C-464B-87FB-9001C2146124}">
  <ds:schemaRefs>
    <ds:schemaRef ds:uri="http://schemas.microsoft.com/office/2006/metadata/properties"/>
    <ds:schemaRef ds:uri="http://schemas.microsoft.com/office/infopath/2007/PartnerControls"/>
    <ds:schemaRef ds:uri="2fec7028-e810-4448-b346-487b0bfcdef1"/>
    <ds:schemaRef ds:uri="180f4f4d-ebae-484b-b441-933feffb8578"/>
  </ds:schemaRefs>
</ds:datastoreItem>
</file>

<file path=customXml/itemProps2.xml><?xml version="1.0" encoding="utf-8"?>
<ds:datastoreItem xmlns:ds="http://schemas.openxmlformats.org/officeDocument/2006/customXml" ds:itemID="{8FE96260-9FFC-4AAD-9E13-7B04682181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ec7028-e810-4448-b346-487b0bfcdef1"/>
    <ds:schemaRef ds:uri="180f4f4d-ebae-484b-b441-933feffb85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B06E6A-6233-4279-A64A-65152490618C}">
  <ds:schemaRefs>
    <ds:schemaRef ds:uri="http://schemas.microsoft.com/sharepoint/v3/contenttype/forms"/>
  </ds:schemaRefs>
</ds:datastoreItem>
</file>

<file path=docMetadata/LabelInfo.xml><?xml version="1.0" encoding="utf-8"?>
<clbl:labelList xmlns:clbl="http://schemas.microsoft.com/office/2020/mipLabelMetadata">
  <clbl:label id="{59cbf578-4263-4220-8787-85e1fe17fee4}" enabled="1" method="Privileged" siteId="{ccff3790-ac9a-4ba7-8774-0bfaa4fb7b5b}" removed="0"/>
</clbl:labelList>
</file>

<file path=docProps/app.xml><?xml version="1.0" encoding="utf-8"?>
<Properties xmlns="http://schemas.openxmlformats.org/officeDocument/2006/extended-properties" xmlns:vt="http://schemas.openxmlformats.org/officeDocument/2006/docPropsVTypes">
  <Template>Ion Boardroom</Template>
  <TotalTime>13212</TotalTime>
  <Words>4023</Words>
  <Application>Microsoft Office PowerPoint</Application>
  <PresentationFormat>Widescreen</PresentationFormat>
  <Paragraphs>621</Paragraphs>
  <Slides>97</Slides>
  <Notes>0</Notes>
  <HiddenSlides>1</HiddenSlides>
  <MMClips>0</MMClips>
  <ScaleCrop>false</ScaleCrop>
  <HeadingPairs>
    <vt:vector size="4" baseType="variant">
      <vt:variant>
        <vt:lpstr>Theme</vt:lpstr>
      </vt:variant>
      <vt:variant>
        <vt:i4>1</vt:i4>
      </vt:variant>
      <vt:variant>
        <vt:lpstr>Slide Titles</vt:lpstr>
      </vt:variant>
      <vt:variant>
        <vt:i4>97</vt:i4>
      </vt:variant>
    </vt:vector>
  </HeadingPairs>
  <TitlesOfParts>
    <vt:vector size="98" baseType="lpstr">
      <vt:lpstr>SavonVTI</vt:lpstr>
      <vt:lpstr>統計的な検定方法</vt:lpstr>
      <vt:lpstr>統計的な検定とは、、、</vt:lpstr>
      <vt:lpstr>感覚ではなく、データで証明するために、</vt:lpstr>
      <vt:lpstr>サイコロを5回降って、4回6の目が出ました。</vt:lpstr>
      <vt:lpstr>母集団の平均値と標本の平均値</vt:lpstr>
      <vt:lpstr>統計学では、母集団の平均値や分散は不明であることがほとんど。</vt:lpstr>
      <vt:lpstr>母集団の平均値と分散を推定するのが大きな役割である！！</vt:lpstr>
      <vt:lpstr>ここで使う考え方</vt:lpstr>
      <vt:lpstr>定理の紹介</vt:lpstr>
      <vt:lpstr>・標本平均の平均値は、 　母集団の平均値に近似 　できる</vt:lpstr>
      <vt:lpstr>なんで必要？？</vt:lpstr>
      <vt:lpstr>難しいので、具体例を見て考える。 この後、皆さんにもやってもらうので頑張って理解してね</vt:lpstr>
      <vt:lpstr>理想的な6面サイコロを振る場合、、 （母平均と母集団がわかっている）</vt:lpstr>
      <vt:lpstr>１～６が同じ確率で出るはずなので</vt:lpstr>
      <vt:lpstr>中心極限定理の考え方</vt:lpstr>
      <vt:lpstr>標本平均の分布をヒストグラムで表すと、正規分布の形に近づく！</vt:lpstr>
      <vt:lpstr>サンプル数が多くないと中心極限定理は使えない、、</vt:lpstr>
      <vt:lpstr>・標本平均の分布が正規分布になる。 　(ヒストグラムは任意の階級幅で作成)</vt:lpstr>
      <vt:lpstr>サイコロを100回100セット振るのは大変なので、、</vt:lpstr>
      <vt:lpstr>中心極限定理により、近似的に母平均と母分散の推定ができるようになる！</vt:lpstr>
      <vt:lpstr>統計的な推定の考え方</vt:lpstr>
      <vt:lpstr>サイコロを5回降って、4回6の目が出ました。</vt:lpstr>
      <vt:lpstr>確率が関係する問題で、相手が納得する結論を出すことは難しい、、</vt:lpstr>
      <vt:lpstr>一般的にどのような論理で検定を行うのか。</vt:lpstr>
      <vt:lpstr>統計的な推定の流れ</vt:lpstr>
      <vt:lpstr>以下のような流れで考える。　　　　</vt:lpstr>
      <vt:lpstr>②　μを中心として、与えられた信頼度で統計量        が生起する範囲を調べる</vt:lpstr>
      <vt:lpstr>③　観察・実験で得た値を代入する</vt:lpstr>
      <vt:lpstr>母集団μは、</vt:lpstr>
      <vt:lpstr>理論が分かったところで、計算はパソコンに任せましょう。</vt:lpstr>
      <vt:lpstr>=CONFIDENCE.T(α, 標準偏差, 標本数)</vt:lpstr>
      <vt:lpstr>例</vt:lpstr>
      <vt:lpstr>t分布の定理(小さい標本の場合)</vt:lpstr>
      <vt:lpstr>統計的な検定の考え方</vt:lpstr>
      <vt:lpstr>5円玉は裏と表どっちが出やすいの？ を実際に投げて研究してみよう。</vt:lpstr>
      <vt:lpstr>統計的な検定の手順</vt:lpstr>
      <vt:lpstr>先ほどの例を元に具体的に見ていきましょう。</vt:lpstr>
      <vt:lpstr>検定方法</vt:lpstr>
      <vt:lpstr>対立仮説：裏表の出る確率は等しくない。</vt:lpstr>
      <vt:lpstr>棄却域が変化する論理</vt:lpstr>
      <vt:lpstr>両側検定と片側検定</vt:lpstr>
      <vt:lpstr>実際の計算は難しいので、、 またまたパソコンにやらせましょう。</vt:lpstr>
      <vt:lpstr>パソコンは、ｐ値を計算してくれます。</vt:lpstr>
      <vt:lpstr>例えば、</vt:lpstr>
      <vt:lpstr>ｐ値を計算する。</vt:lpstr>
      <vt:lpstr>統計的な検定の手順</vt:lpstr>
      <vt:lpstr>ｐ値の計算方法</vt:lpstr>
      <vt:lpstr>ｐ値の計算方法</vt:lpstr>
      <vt:lpstr>両側検定：帰無仮説が棄却されない</vt:lpstr>
      <vt:lpstr>対立仮説</vt:lpstr>
      <vt:lpstr>小さな標本の母平均の推定</vt:lpstr>
      <vt:lpstr>小さな標本から母集団を推定する方法</vt:lpstr>
      <vt:lpstr>ｔ分布の定理</vt:lpstr>
      <vt:lpstr>中心極限定理</vt:lpstr>
      <vt:lpstr>小さな標本の母平均の検定（ｔ検定）</vt:lpstr>
      <vt:lpstr>1標本のｔ検定</vt:lpstr>
      <vt:lpstr>独立２標本のｔ検定</vt:lpstr>
      <vt:lpstr>スプレッドシートを用いた2標本のｔ検定の方法を確認</vt:lpstr>
      <vt:lpstr>PowerPoint Presentation</vt:lpstr>
      <vt:lpstr>PowerPoint Presentation</vt:lpstr>
      <vt:lpstr>使用例１</vt:lpstr>
      <vt:lpstr>使用例２</vt:lpstr>
      <vt:lpstr>カイ２乗検定</vt:lpstr>
      <vt:lpstr>カイ２乗検定（独立性の検定）</vt:lpstr>
      <vt:lpstr>「2×2クロス集計表」についての「独立性の検定」とは、</vt:lpstr>
      <vt:lpstr>具体的な手順</vt:lpstr>
      <vt:lpstr>タレントGに別の意見をもっていると結論づけてよいか？</vt:lpstr>
      <vt:lpstr>④　独立を仮定した期待度数の表を作成する。</vt:lpstr>
      <vt:lpstr>こんなデータの場合は、、</vt:lpstr>
      <vt:lpstr>⑤=CHITEST(実測値の表範囲,理論値の表範囲)</vt:lpstr>
      <vt:lpstr>実際にスプレッドシートで計算してみよう。</vt:lpstr>
      <vt:lpstr>回帰分析</vt:lpstr>
      <vt:lpstr>回帰分析の考え方</vt:lpstr>
      <vt:lpstr>例えば、、、</vt:lpstr>
      <vt:lpstr>回帰直線は次の方程式で求められる。</vt:lpstr>
      <vt:lpstr>前に似たようなことをしませんでした？</vt:lpstr>
      <vt:lpstr>相関と回帰分析の違い</vt:lpstr>
      <vt:lpstr>予想できるといっても、、、 2つの回帰式は同じですが、、、</vt:lpstr>
      <vt:lpstr>回帰式の精度を表現する「決定係数R²」</vt:lpstr>
      <vt:lpstr>スプレッドシートで分析してみましょう。</vt:lpstr>
      <vt:lpstr>課題</vt:lpstr>
      <vt:lpstr>PowerPoint Presentation</vt:lpstr>
      <vt:lpstr>回帰分析で、</vt:lpstr>
      <vt:lpstr>重回帰分析</vt:lpstr>
      <vt:lpstr>重回帰分析の例</vt:lpstr>
      <vt:lpstr>ａ×年式＋ｂ×走行距離＋ 　　　　　　　　ｃ×エンジンの排気量＋切片</vt:lpstr>
      <vt:lpstr>スプレッドシートで，重回帰分析をしてみましょう。</vt:lpstr>
      <vt:lpstr>PowerPoint Presentation</vt:lpstr>
      <vt:lpstr>PowerPoint Presentation</vt:lpstr>
      <vt:lpstr>PowerPoint Presentation</vt:lpstr>
      <vt:lpstr>体重＝（0.71×ウエスト） 　　     +（1.08×身長）             -（0.0052×年齢）             -   167.6</vt:lpstr>
      <vt:lpstr>重回帰分析をやってみよう。</vt:lpstr>
      <vt:lpstr>前回は、重回帰分析をやり方を学びました。</vt:lpstr>
      <vt:lpstr>例えば、、、</vt:lpstr>
      <vt:lpstr>やることリスト</vt:lpstr>
      <vt:lpstr>考察するべきこと</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横田 将也</dc:creator>
  <cp:lastModifiedBy>横田 将也</cp:lastModifiedBy>
  <cp:revision>29</cp:revision>
  <dcterms:created xsi:type="dcterms:W3CDTF">2025-07-31T23:57:55Z</dcterms:created>
  <dcterms:modified xsi:type="dcterms:W3CDTF">2026-08-05T07:03:23Z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0x01010095335F10B8659B4EB49C037DB65FF55B</vt:lpwstr>
  </property>
  <property fmtid="{D5CDD505-2E9C-101B-9397-08002B2CF9AE}" pid="3" name="MediaServiceImageTags">
    <vt:lpwstr/>
  </property>
</Properties>
</file>